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7" r:id="rId7"/>
    <p:sldId id="268" r:id="rId8"/>
    <p:sldId id="266" r:id="rId9"/>
    <p:sldId id="269" r:id="rId10"/>
    <p:sldId id="272" r:id="rId11"/>
    <p:sldId id="271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710" autoAdjust="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6750-B5CE-4D30-A671-72F92C4B083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CBD0F-F98E-41D6-9680-223B0F12A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136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6750-B5CE-4D30-A671-72F92C4B083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CBD0F-F98E-41D6-9680-223B0F12A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0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6750-B5CE-4D30-A671-72F92C4B083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CBD0F-F98E-41D6-9680-223B0F12A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986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6750-B5CE-4D30-A671-72F92C4B083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CBD0F-F98E-41D6-9680-223B0F12A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518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6750-B5CE-4D30-A671-72F92C4B083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CBD0F-F98E-41D6-9680-223B0F12A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28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6750-B5CE-4D30-A671-72F92C4B083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CBD0F-F98E-41D6-9680-223B0F12A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101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6750-B5CE-4D30-A671-72F92C4B083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CBD0F-F98E-41D6-9680-223B0F12A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90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6750-B5CE-4D30-A671-72F92C4B083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CBD0F-F98E-41D6-9680-223B0F12A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364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6750-B5CE-4D30-A671-72F92C4B083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CBD0F-F98E-41D6-9680-223B0F12A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551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6750-B5CE-4D30-A671-72F92C4B083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CBD0F-F98E-41D6-9680-223B0F12A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846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6750-B5CE-4D30-A671-72F92C4B083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CBD0F-F98E-41D6-9680-223B0F12A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021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46750-B5CE-4D30-A671-72F92C4B083B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CBD0F-F98E-41D6-9680-223B0F12A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556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08831" y="3747176"/>
            <a:ext cx="7794393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технология</a:t>
            </a:r>
            <a:endParaRPr lang="ru-RU" sz="11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800380"/>
            <a:ext cx="10058400" cy="294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1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7145" y="533006"/>
            <a:ext cx="9237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Мультстудия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6394" y="1240892"/>
            <a:ext cx="1047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Ключевой научной идеей выступает создание авторского мультфильма, который может стать современным мультимедийным средством обобщения и предъявления материалов детского исследования  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67798" y="2887683"/>
            <a:ext cx="79651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/>
              <a:t>Освоение ИКТ и цифровых технологий</a:t>
            </a:r>
          </a:p>
          <a:p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Освоение </a:t>
            </a:r>
            <a:r>
              <a:rPr lang="ru-RU" sz="2400" dirty="0" err="1" smtClean="0"/>
              <a:t>медийных</a:t>
            </a:r>
            <a:r>
              <a:rPr lang="ru-RU" sz="2400" dirty="0" smtClean="0"/>
              <a:t> технологий</a:t>
            </a:r>
          </a:p>
          <a:p>
            <a:pPr marL="342900" indent="-342900">
              <a:buFontTx/>
              <a:buChar char="-"/>
            </a:pP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Организация продуктивной деятельности на основе синтеза художественного и технического творчества</a:t>
            </a:r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0111" y="2750347"/>
            <a:ext cx="2962628" cy="2221971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59497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7145" y="589566"/>
            <a:ext cx="9237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Мультипликационная анимация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46214" y="1890326"/>
            <a:ext cx="1913642" cy="669303"/>
          </a:xfrm>
          <a:prstGeom prst="round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Рисованная 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15485" y="1887018"/>
            <a:ext cx="1913642" cy="669303"/>
          </a:xfrm>
          <a:prstGeom prst="round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Кукольная </a:t>
            </a:r>
            <a:endParaRPr lang="ru-RU" sz="24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95125" y="1887017"/>
            <a:ext cx="2315851" cy="669303"/>
          </a:xfrm>
          <a:prstGeom prst="round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Пластилиновая </a:t>
            </a:r>
            <a:endParaRPr lang="ru-RU" sz="24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654981" y="1813256"/>
            <a:ext cx="2055827" cy="669303"/>
          </a:xfrm>
          <a:prstGeom prst="round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Перекладная </a:t>
            </a:r>
            <a:endParaRPr lang="ru-RU" sz="24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9791" y="3072124"/>
            <a:ext cx="2760651" cy="18471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7865" y="3523451"/>
            <a:ext cx="2382932" cy="178719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02" y="3285597"/>
            <a:ext cx="2348675" cy="156774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436" y="3285597"/>
            <a:ext cx="2309567" cy="1299131"/>
          </a:xfrm>
          <a:prstGeom prst="rect">
            <a:avLst/>
          </a:prstGeom>
        </p:spPr>
      </p:pic>
      <p:cxnSp>
        <p:nvCxnSpPr>
          <p:cNvPr id="15" name="Прямая со стрелкой 14"/>
          <p:cNvCxnSpPr/>
          <p:nvPr/>
        </p:nvCxnSpPr>
        <p:spPr>
          <a:xfrm flipH="1">
            <a:off x="1829779" y="2646701"/>
            <a:ext cx="73256" cy="55182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72306" y="2646701"/>
            <a:ext cx="0" cy="7822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022969" y="2646701"/>
            <a:ext cx="18854" cy="39114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0030120" y="2556320"/>
            <a:ext cx="37707" cy="6963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604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162360" y="1975307"/>
            <a:ext cx="92377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за внимание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1367" y="1975307"/>
            <a:ext cx="6691406" cy="441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557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5367" y="3455939"/>
            <a:ext cx="600635" cy="6855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0175" y="4110456"/>
            <a:ext cx="522292" cy="80374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9348" y="4808439"/>
            <a:ext cx="483119" cy="8037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938017">
            <a:off x="1710420" y="5441032"/>
            <a:ext cx="760977" cy="8037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5367" y="4494083"/>
            <a:ext cx="249615" cy="29459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5010" y="3327330"/>
            <a:ext cx="274203" cy="30537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22097" y="3186057"/>
            <a:ext cx="69971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 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естественные науки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33952" y="4042753"/>
            <a:ext cx="499312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 технология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59217" y="4787367"/>
            <a:ext cx="85344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 </a:t>
            </a: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нженерное искусство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3533" y="5488963"/>
            <a:ext cx="661166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 математика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22097" y="1066800"/>
            <a:ext cx="9552091" cy="2002323"/>
          </a:xfrm>
          <a:prstGeom prst="round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STEM </a:t>
            </a:r>
            <a:r>
              <a:rPr lang="ru-RU" sz="2800" b="1" dirty="0" smtClean="0"/>
              <a:t>– технология </a:t>
            </a:r>
            <a:r>
              <a:rPr lang="ru-RU" sz="2800" dirty="0" smtClean="0"/>
              <a:t>– модульное направление образования, целью которого является развитие интеллектуальных способностей ребёнка с возможностью вовлечения его в научно - техническое творчество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31994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77145" y="448165"/>
            <a:ext cx="923771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Преимущества </a:t>
            </a:r>
            <a:r>
              <a:rPr lang="en-US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STEM</a:t>
            </a:r>
            <a:r>
              <a:rPr lang="ru-RU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технологии </a:t>
            </a:r>
            <a:endParaRPr lang="ru-RU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6835" y="1368810"/>
            <a:ext cx="10838329" cy="818578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Работа в команде: </a:t>
            </a:r>
            <a:r>
              <a:rPr lang="ru-RU" sz="2000" dirty="0" smtClean="0"/>
              <a:t>дети решают сложные задачи в команде – так они учатся задавать вопросы и получать ответы, общаться, достигать совместной  цели. 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76833" y="2298646"/>
            <a:ext cx="10838329" cy="1315822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Развитие критического мышления: </a:t>
            </a:r>
            <a:r>
              <a:rPr lang="en-US" sz="2000" dirty="0" smtClean="0"/>
              <a:t>STEM</a:t>
            </a:r>
            <a:r>
              <a:rPr lang="ru-RU" sz="2000" dirty="0" smtClean="0"/>
              <a:t> – подход – это всегда вопрос, на который пытается ответить ребёнок. Изучая условия, собирая информацию, сравнивая между собой факты, ребёнок учится отличать важное от лишнего, работать с источниками, учится не доверять, а проверять.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76833" y="3691514"/>
            <a:ext cx="10838329" cy="1544719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Развивает познавательные процессы: </a:t>
            </a:r>
            <a:r>
              <a:rPr lang="ru-RU" sz="2000" dirty="0" smtClean="0"/>
              <a:t>с помощью экспериментов и технических задач познавательные процессы развиваются быстрее, чем в стандартных условиях. Больше всего это связано с мотивацией: когда ребёнок вовлечён в интересное дело, он становится более внимательным, лучше воспринимает и запоминает информацию, больше её осмысливает.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25070" y="5313279"/>
            <a:ext cx="10035989" cy="818578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Помогает ребёнку стать активным и самостоятельным: </a:t>
            </a:r>
            <a:r>
              <a:rPr lang="ru-RU" sz="2000" dirty="0" smtClean="0"/>
              <a:t>чем больше задач успешно решает ребёнок, тем больше он верит в себя, хочет </a:t>
            </a:r>
            <a:r>
              <a:rPr lang="ru-RU" sz="2000" smtClean="0"/>
              <a:t>быть самостоятельным.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57356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7145" y="448165"/>
            <a:ext cx="923771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 модулей </a:t>
            </a:r>
            <a:r>
              <a:rPr lang="en-US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STEM</a:t>
            </a:r>
            <a:r>
              <a:rPr lang="ru-RU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</a:t>
            </a:r>
            <a:endParaRPr lang="ru-RU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631576" y="1727327"/>
            <a:ext cx="2393576" cy="1622612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Дидактическая система </a:t>
            </a:r>
          </a:p>
          <a:p>
            <a:pPr algn="ctr"/>
            <a:r>
              <a:rPr lang="ru-RU" sz="2400" b="1" dirty="0" smtClean="0"/>
              <a:t>Ф. </a:t>
            </a:r>
            <a:r>
              <a:rPr lang="ru-RU" sz="2400" b="1" dirty="0" err="1" smtClean="0"/>
              <a:t>Фребеля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08410" y="3868272"/>
            <a:ext cx="3433483" cy="1622612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Экспериментирование с живой и неживой природой 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49904" y="1949822"/>
            <a:ext cx="2720788" cy="1622612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LEGO</a:t>
            </a:r>
            <a:r>
              <a:rPr lang="ru-RU" sz="2400" b="1" dirty="0" smtClean="0"/>
              <a:t> - конструирование</a:t>
            </a:r>
            <a:endParaRPr lang="ru-RU" sz="24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07186" y="1727327"/>
            <a:ext cx="2698377" cy="1622612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Математическое развитие</a:t>
            </a:r>
            <a:endParaRPr lang="ru-RU" sz="24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73370" y="3818966"/>
            <a:ext cx="2393576" cy="1622612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Мультстудия</a:t>
            </a:r>
            <a:r>
              <a:rPr lang="ru-RU" sz="2400" b="1" dirty="0" smtClean="0"/>
              <a:t> «Я творю мир»</a:t>
            </a:r>
            <a:endParaRPr lang="ru-RU" sz="24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922494" y="1208994"/>
            <a:ext cx="1398494" cy="44051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141694" y="1247905"/>
            <a:ext cx="708210" cy="255019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902389" y="1208994"/>
            <a:ext cx="1429870" cy="44051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570692" y="1244078"/>
            <a:ext cx="524437" cy="243145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093547" y="1279162"/>
            <a:ext cx="2453" cy="5586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261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77145" y="528847"/>
            <a:ext cx="9237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Дидактическая система </a:t>
            </a:r>
            <a:r>
              <a:rPr lang="ru-RU" sz="40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Ф.Фребеля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860" y="2306874"/>
            <a:ext cx="3606654" cy="294574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655525" y="1886918"/>
            <a:ext cx="6675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/>
              <a:t>Экспериментирование с предметами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окружающего мира</a:t>
            </a:r>
          </a:p>
          <a:p>
            <a:endParaRPr lang="ru-RU" sz="2400" dirty="0" smtClean="0"/>
          </a:p>
          <a:p>
            <a:r>
              <a:rPr lang="ru-RU" sz="2400" dirty="0" smtClean="0"/>
              <a:t>-   Освоение математической действительности  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через сенсорное восприятия путём действий с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геометрическими телами и фигурами</a:t>
            </a:r>
          </a:p>
          <a:p>
            <a:endParaRPr lang="ru-RU" sz="2400" dirty="0"/>
          </a:p>
          <a:p>
            <a:r>
              <a:rPr lang="ru-RU" sz="2400" dirty="0" smtClean="0"/>
              <a:t>-    Конструирование в различных ракурсах и   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проекциях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56044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7145" y="448165"/>
            <a:ext cx="92377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Экспериментирование </a:t>
            </a:r>
          </a:p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 живой и неживой природой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9057" y="1863731"/>
            <a:ext cx="90873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/>
              <a:t>Формирование представлений об окружающем мире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в опытно – экспериментальной деятельности</a:t>
            </a:r>
          </a:p>
          <a:p>
            <a:endParaRPr lang="ru-RU" sz="2400" dirty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Осознание единства всего живого в процессе наглядно – чувственного восприятия</a:t>
            </a:r>
          </a:p>
          <a:p>
            <a:pPr marL="342900" indent="-342900">
              <a:buFontTx/>
              <a:buChar char="-"/>
            </a:pPr>
            <a:endParaRPr lang="ru-RU" sz="2400" dirty="0"/>
          </a:p>
          <a:p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145" y="3931509"/>
            <a:ext cx="3051158" cy="228836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3036" y="3635335"/>
            <a:ext cx="3279954" cy="245996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2518" y="1771604"/>
            <a:ext cx="1971053" cy="267765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47329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7145" y="628233"/>
            <a:ext cx="923771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LEGO</a:t>
            </a:r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– конструирование</a:t>
            </a:r>
          </a:p>
          <a:p>
            <a:pPr algn="ctr"/>
            <a:endParaRPr lang="ru-RU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7225" y="1351508"/>
            <a:ext cx="79651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/>
              <a:t>Способность к практическому и умственному конструированию</a:t>
            </a:r>
          </a:p>
          <a:p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Обобщению, установлению </a:t>
            </a:r>
            <a:r>
              <a:rPr lang="ru-RU" sz="2400" dirty="0" err="1" smtClean="0"/>
              <a:t>причинно</a:t>
            </a:r>
            <a:r>
              <a:rPr lang="ru-RU" sz="2400" dirty="0" smtClean="0"/>
              <a:t> – следственных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связей</a:t>
            </a:r>
          </a:p>
          <a:p>
            <a:pPr marL="342900" indent="-342900">
              <a:buFontTx/>
              <a:buChar char="-"/>
            </a:pP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Речевому планированию и речевому комментированию процесса и результата собственной деятельности</a:t>
            </a:r>
            <a:endParaRPr lang="ru-RU" sz="2400" dirty="0"/>
          </a:p>
          <a:p>
            <a:pPr marL="342900" indent="-342900">
              <a:buFontTx/>
              <a:buChar char="-"/>
            </a:pP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Умению группировать предметы</a:t>
            </a:r>
          </a:p>
          <a:p>
            <a:pPr marL="342900" indent="-342900">
              <a:buFontTx/>
              <a:buChar char="-"/>
            </a:pP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Умение создавать новый образ, фантазировать, использовать аналогию и синтез</a:t>
            </a:r>
          </a:p>
          <a:p>
            <a:pPr marL="342900" indent="-342900">
              <a:buFontTx/>
              <a:buChar char="-"/>
            </a:pPr>
            <a:endParaRPr lang="ru-RU" sz="2400" dirty="0"/>
          </a:p>
          <a:p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0076" y="1351508"/>
            <a:ext cx="2766378" cy="207478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9661" y="4026410"/>
            <a:ext cx="2881737" cy="216130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317773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753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61992" y="586099"/>
            <a:ext cx="9237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Математическое развитие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2065" y="1622146"/>
            <a:ext cx="908736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/>
              <a:t>Знакомство с геометрическими фигурами и телами</a:t>
            </a:r>
          </a:p>
          <a:p>
            <a:endParaRPr lang="ru-RU" sz="2400" dirty="0" smtClean="0"/>
          </a:p>
          <a:p>
            <a:r>
              <a:rPr lang="ru-RU" sz="2400" dirty="0" smtClean="0"/>
              <a:t>-   Пространственное и временное ориентирование</a:t>
            </a:r>
          </a:p>
          <a:p>
            <a:endParaRPr lang="ru-RU" sz="2400" dirty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Освоение цифр как символов (знаков) числа</a:t>
            </a:r>
          </a:p>
          <a:p>
            <a:pPr marL="342900" indent="-342900">
              <a:buFontTx/>
              <a:buChar char="-"/>
            </a:pPr>
            <a:endParaRPr lang="ru-RU" sz="2400" dirty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Формирование представлений о количестве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и освоение количественных отношений</a:t>
            </a:r>
          </a:p>
          <a:p>
            <a:pPr marL="342900" indent="-342900">
              <a:buFontTx/>
              <a:buChar char="-"/>
            </a:pPr>
            <a:endParaRPr lang="ru-RU" sz="2400" dirty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Освоение счётной и вычислительной деятельности</a:t>
            </a:r>
          </a:p>
          <a:p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0635" y="3831946"/>
            <a:ext cx="2377141" cy="237714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529" y="1402977"/>
            <a:ext cx="2946400" cy="220980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045843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7145" y="523580"/>
            <a:ext cx="923771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Робототехника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968" y="1231466"/>
            <a:ext cx="908736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/>
              <a:t>Освоение робототехнического конструирования</a:t>
            </a:r>
          </a:p>
          <a:p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Через организацию движения роботов познание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механики и  базовых электронных компонентов</a:t>
            </a:r>
          </a:p>
          <a:p>
            <a:endParaRPr lang="ru-RU" sz="2400" dirty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Экспериментирование с датчиками (движения, расстояния, освещения  и т.д.) </a:t>
            </a:r>
          </a:p>
          <a:p>
            <a:pPr marL="342900" indent="-342900">
              <a:buFontTx/>
              <a:buChar char="-"/>
            </a:pPr>
            <a:endParaRPr lang="ru-RU" sz="2400" dirty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Понятие, что такое «алгоритм»</a:t>
            </a:r>
          </a:p>
          <a:p>
            <a:pPr marL="342900" indent="-342900">
              <a:buFontTx/>
              <a:buChar char="-"/>
            </a:pPr>
            <a:endParaRPr lang="ru-RU" sz="2400" dirty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Получение первого опыта программирования</a:t>
            </a:r>
          </a:p>
          <a:p>
            <a:pPr marL="342900" indent="-342900">
              <a:buFontTx/>
              <a:buChar char="-"/>
            </a:pPr>
            <a:endParaRPr lang="ru-RU" sz="2400" dirty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Моделирование собственных роботов</a:t>
            </a:r>
          </a:p>
          <a:p>
            <a:endParaRPr lang="ru-RU" sz="2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3015" y="2740027"/>
            <a:ext cx="1303680" cy="260736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8169" y="4094888"/>
            <a:ext cx="2433333" cy="182500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6144" y="778863"/>
            <a:ext cx="1952883" cy="182855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3017983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435</Words>
  <Application>Microsoft Office PowerPoint</Application>
  <PresentationFormat>Широкоэкранный</PresentationFormat>
  <Paragraphs>83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24</cp:revision>
  <dcterms:created xsi:type="dcterms:W3CDTF">2022-04-17T15:46:03Z</dcterms:created>
  <dcterms:modified xsi:type="dcterms:W3CDTF">2022-11-20T10:23:13Z</dcterms:modified>
</cp:coreProperties>
</file>