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66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3" autoAdjust="0"/>
    <p:restoredTop sz="94660"/>
  </p:normalViewPr>
  <p:slideViewPr>
    <p:cSldViewPr>
      <p:cViewPr varScale="1">
        <p:scale>
          <a:sx n="64" d="100"/>
          <a:sy n="64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15521-CD7A-4222-8DF0-13F3896F6A0A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BD631-8BEC-4F13-9062-80B26FAB0A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129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microsoft.com/office/2007/relationships/hdphoto" Target="../media/hdphoto9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microsoft.com/office/2007/relationships/hdphoto" Target="../media/hdphoto12.wdp"/></Relationships>
</file>

<file path=ppt/slideLayouts/_rels/slideLayout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5.png"/><Relationship Id="rId7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5.wdp"/><Relationship Id="rId5" Type="http://schemas.openxmlformats.org/officeDocument/2006/relationships/image" Target="../media/image45.png"/><Relationship Id="rId4" Type="http://schemas.microsoft.com/office/2007/relationships/hdphoto" Target="../media/hdphoto6.wdp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Relationship Id="rId9" Type="http://schemas.openxmlformats.org/officeDocument/2006/relationships/image" Target="../media/image18.jpeg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1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microsoft.com/office/2007/relationships/hdphoto" Target="../media/hdphoto12.wdp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jpeg"/><Relationship Id="rId18" Type="http://schemas.microsoft.com/office/2007/relationships/hdphoto" Target="../media/hdphoto14.wdp"/><Relationship Id="rId3" Type="http://schemas.microsoft.com/office/2007/relationships/hdphoto" Target="../media/hdphoto11.wdp"/><Relationship Id="rId7" Type="http://schemas.microsoft.com/office/2007/relationships/hdphoto" Target="../media/hdphoto13.wdp"/><Relationship Id="rId12" Type="http://schemas.openxmlformats.org/officeDocument/2006/relationships/image" Target="../media/image39.png"/><Relationship Id="rId17" Type="http://schemas.openxmlformats.org/officeDocument/2006/relationships/image" Target="../media/image43.png"/><Relationship Id="rId2" Type="http://schemas.openxmlformats.org/officeDocument/2006/relationships/image" Target="../media/image33.png"/><Relationship Id="rId16" Type="http://schemas.openxmlformats.org/officeDocument/2006/relationships/image" Target="../media/image4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38.png"/><Relationship Id="rId5" Type="http://schemas.openxmlformats.org/officeDocument/2006/relationships/image" Target="../media/image35.png"/><Relationship Id="rId15" Type="http://schemas.microsoft.com/office/2007/relationships/hdphoto" Target="../media/hdphoto9.wdp"/><Relationship Id="rId10" Type="http://schemas.microsoft.com/office/2007/relationships/hdphoto" Target="../media/hdphoto5.wdp"/><Relationship Id="rId4" Type="http://schemas.openxmlformats.org/officeDocument/2006/relationships/image" Target="../media/image34.png"/><Relationship Id="rId9" Type="http://schemas.openxmlformats.org/officeDocument/2006/relationships/image" Target="../media/image13.png"/><Relationship Id="rId14" Type="http://schemas.openxmlformats.org/officeDocument/2006/relationships/image" Target="../media/image4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clipartpanda.com/traffic-light-clipart-light5_Vector_Clipar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15" t="8907" r="25094" b="41"/>
          <a:stretch/>
        </p:blipFill>
        <p:spPr bwMode="auto">
          <a:xfrm>
            <a:off x="0" y="1196752"/>
            <a:ext cx="2413547" cy="623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2411760" y="4437112"/>
            <a:ext cx="6069600" cy="175299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414520" y="697663"/>
            <a:ext cx="6081916" cy="2947361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3546" y="764704"/>
            <a:ext cx="6078425" cy="27363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33922"/>
            <a:ext cx="5940659" cy="16561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7380312" y="4941168"/>
            <a:ext cx="1591999" cy="1728112"/>
            <a:chOff x="5868144" y="3284984"/>
            <a:chExt cx="3032159" cy="3384296"/>
          </a:xfrm>
        </p:grpSpPr>
        <p:pic>
          <p:nvPicPr>
            <p:cNvPr id="1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00392" y="3284984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68688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83278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990"/>
            <a:stretch>
              <a:fillRect/>
            </a:stretch>
          </p:blipFill>
          <p:spPr bwMode="auto">
            <a:xfrm flipH="1">
              <a:off x="810039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20816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 xmlns="">
                    <a14:imgLayer r:embed="rId11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 flipH="1">
              <a:off x="5868144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 userDrawn="1"/>
        </p:nvGrpSpPr>
        <p:grpSpPr>
          <a:xfrm>
            <a:off x="179512" y="5085184"/>
            <a:ext cx="1512168" cy="1584096"/>
            <a:chOff x="179512" y="3356992"/>
            <a:chExt cx="2972672" cy="3312288"/>
          </a:xfrm>
        </p:grpSpPr>
        <p:pic>
          <p:nvPicPr>
            <p:cNvPr id="8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Группа 28"/>
          <p:cNvGrpSpPr/>
          <p:nvPr userDrawn="1"/>
        </p:nvGrpSpPr>
        <p:grpSpPr>
          <a:xfrm flipH="1">
            <a:off x="7380312" y="5085184"/>
            <a:ext cx="1512168" cy="1584096"/>
            <a:chOff x="179512" y="3356992"/>
            <a:chExt cx="2972672" cy="3312288"/>
          </a:xfrm>
        </p:grpSpPr>
        <p:pic>
          <p:nvPicPr>
            <p:cNvPr id="3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 userDrawn="1"/>
        </p:nvGrpSpPr>
        <p:grpSpPr>
          <a:xfrm>
            <a:off x="179512" y="4221088"/>
            <a:ext cx="2972672" cy="2448192"/>
            <a:chOff x="179512" y="4221088"/>
            <a:chExt cx="2972672" cy="2448192"/>
          </a:xfrm>
        </p:grpSpPr>
        <p:pic>
          <p:nvPicPr>
            <p:cNvPr id="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501317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679104" y="3356992"/>
            <a:ext cx="7776864" cy="1301927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56993"/>
            <a:ext cx="7772400" cy="1296144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6759989" y="1045920"/>
            <a:ext cx="1766205" cy="3635421"/>
            <a:chOff x="6759989" y="1045920"/>
            <a:chExt cx="1766205" cy="3635421"/>
          </a:xfrm>
        </p:grpSpPr>
        <p:pic>
          <p:nvPicPr>
            <p:cNvPr id="6" name="Picture 18" descr="https://avatanplus.com/files/resources/original/56f4ce440988e153ac45b9c7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332099" flipH="1">
              <a:off x="6759989" y="1045920"/>
              <a:ext cx="1527505" cy="3635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0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harpenSoften amount="-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4469" y="1268760"/>
              <a:ext cx="1149577" cy="114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2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sharpenSoften amount="-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8662" y="2132856"/>
              <a:ext cx="915616" cy="91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4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sharpenSoften amoun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320" y="1052736"/>
              <a:ext cx="1073874" cy="1073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Прямоугольник 10"/>
          <p:cNvSpPr/>
          <p:nvPr userDrawn="1"/>
        </p:nvSpPr>
        <p:spPr>
          <a:xfrm>
            <a:off x="1043608" y="6211669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002060"/>
                </a:solidFill>
              </a:rPr>
              <a:t>Автор этого шаблона: Погодаева Оксана Викторовна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images.clipartpanda.com/traffic-light-clipart-light5_Vector_Clipar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15" t="8907" r="25094" b="41"/>
          <a:stretch/>
        </p:blipFill>
        <p:spPr bwMode="auto">
          <a:xfrm>
            <a:off x="-39322" y="1162704"/>
            <a:ext cx="1806049" cy="623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1403648" y="1563756"/>
            <a:ext cx="7200000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8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00000" cy="1152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00808"/>
            <a:ext cx="7211144" cy="496855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966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403648" y="1627870"/>
            <a:ext cx="7200000" cy="5041489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0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056784" cy="11569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556792"/>
            <a:ext cx="7056784" cy="511256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251520" y="332656"/>
            <a:ext cx="1059633" cy="6098960"/>
            <a:chOff x="251520" y="404664"/>
            <a:chExt cx="1059633" cy="6098960"/>
          </a:xfrm>
        </p:grpSpPr>
        <p:pic>
          <p:nvPicPr>
            <p:cNvPr id="2052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971808"/>
              <a:ext cx="1058400" cy="105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5445224"/>
              <a:ext cx="1058400" cy="105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1059632" cy="1059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04664"/>
              <a:ext cx="1059633" cy="1059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465" t="10182" r="5267" b="11159"/>
            <a:stretch>
              <a:fillRect/>
            </a:stretch>
          </p:blipFill>
          <p:spPr bwMode="auto">
            <a:xfrm>
              <a:off x="251520" y="1700808"/>
              <a:ext cx="1058400" cy="987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s://avatanplus.com/files/resources/original/56f4ce440988e153ac45b9c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32099" flipH="1">
            <a:off x="42503" y="1634489"/>
            <a:ext cx="1343072" cy="319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1458517" y="1634501"/>
            <a:ext cx="7200000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8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15699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4062" y="1628800"/>
            <a:ext cx="7200696" cy="478088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0" y="1628800"/>
            <a:ext cx="1614647" cy="1731144"/>
            <a:chOff x="-11292" y="1196752"/>
            <a:chExt cx="2018375" cy="2112193"/>
          </a:xfrm>
        </p:grpSpPr>
        <p:pic>
          <p:nvPicPr>
            <p:cNvPr id="4116" name="Picture 20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harpenSoften amount="-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292" y="1548184"/>
              <a:ext cx="1149576" cy="114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8" name="Picture 22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sharpenSoften amount="-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90" y="2393329"/>
              <a:ext cx="915616" cy="91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0" name="Picture 24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sharpenSoften amoun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196" y="1196752"/>
              <a:ext cx="1163887" cy="114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http://st.depositphotos.com/1526816/2921/v/170/depositphotos_29217567-A-young-girl-rollerskating.jp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293096"/>
            <a:ext cx="1259632" cy="180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966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539552" y="1634501"/>
            <a:ext cx="8118965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539552" y="260648"/>
            <a:ext cx="8064896" cy="1224136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08498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475252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179512" y="4221088"/>
            <a:ext cx="2972672" cy="2448192"/>
            <a:chOff x="179512" y="4221088"/>
            <a:chExt cx="2972672" cy="2448192"/>
          </a:xfrm>
        </p:grpSpPr>
        <p:pic>
          <p:nvPicPr>
            <p:cNvPr id="1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501317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76966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556792"/>
            <a:ext cx="4032448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4608004" y="1556792"/>
            <a:ext cx="4140460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439282" y="404664"/>
            <a:ext cx="8280920" cy="1008112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2699792" y="5880872"/>
            <a:ext cx="2003479" cy="908720"/>
            <a:chOff x="3030623" y="5877272"/>
            <a:chExt cx="2003479" cy="908720"/>
          </a:xfrm>
        </p:grpSpPr>
        <p:pic>
          <p:nvPicPr>
            <p:cNvPr id="3084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6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Группа 19"/>
          <p:cNvGrpSpPr/>
          <p:nvPr userDrawn="1"/>
        </p:nvGrpSpPr>
        <p:grpSpPr>
          <a:xfrm>
            <a:off x="480289" y="5875125"/>
            <a:ext cx="2003479" cy="908720"/>
            <a:chOff x="480289" y="5875125"/>
            <a:chExt cx="2003479" cy="908720"/>
          </a:xfrm>
        </p:grpSpPr>
        <p:pic>
          <p:nvPicPr>
            <p:cNvPr id="32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289" y="5876645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048" y="5875125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Группа 33"/>
          <p:cNvGrpSpPr/>
          <p:nvPr userDrawn="1"/>
        </p:nvGrpSpPr>
        <p:grpSpPr>
          <a:xfrm>
            <a:off x="4837720" y="5875125"/>
            <a:ext cx="2003479" cy="908720"/>
            <a:chOff x="3030623" y="5877272"/>
            <a:chExt cx="2003479" cy="908720"/>
          </a:xfrm>
        </p:grpSpPr>
        <p:pic>
          <p:nvPicPr>
            <p:cNvPr id="35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Группа 36"/>
          <p:cNvGrpSpPr/>
          <p:nvPr userDrawn="1"/>
        </p:nvGrpSpPr>
        <p:grpSpPr>
          <a:xfrm>
            <a:off x="6861956" y="5877272"/>
            <a:ext cx="2003479" cy="908720"/>
            <a:chOff x="3030623" y="5877272"/>
            <a:chExt cx="2003479" cy="908720"/>
          </a:xfrm>
        </p:grpSpPr>
        <p:pic>
          <p:nvPicPr>
            <p:cNvPr id="38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556792"/>
            <a:ext cx="4032448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4608004" y="1556792"/>
            <a:ext cx="4140460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439282" y="404664"/>
            <a:ext cx="8280920" cy="1008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439282" y="5848689"/>
            <a:ext cx="1871566" cy="907200"/>
            <a:chOff x="439282" y="5848689"/>
            <a:chExt cx="1871566" cy="907200"/>
          </a:xfrm>
        </p:grpSpPr>
        <p:pic>
          <p:nvPicPr>
            <p:cNvPr id="717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 userDrawn="1"/>
        </p:nvGrpSpPr>
        <p:grpSpPr>
          <a:xfrm>
            <a:off x="2701482" y="5880453"/>
            <a:ext cx="1871566" cy="907200"/>
            <a:chOff x="439282" y="5848689"/>
            <a:chExt cx="1871566" cy="907200"/>
          </a:xfrm>
        </p:grpSpPr>
        <p:pic>
          <p:nvPicPr>
            <p:cNvPr id="24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25"/>
          <p:cNvGrpSpPr/>
          <p:nvPr userDrawn="1"/>
        </p:nvGrpSpPr>
        <p:grpSpPr>
          <a:xfrm>
            <a:off x="4782868" y="5892114"/>
            <a:ext cx="1871566" cy="907200"/>
            <a:chOff x="439282" y="5848689"/>
            <a:chExt cx="1871566" cy="907200"/>
          </a:xfrm>
        </p:grpSpPr>
        <p:pic>
          <p:nvPicPr>
            <p:cNvPr id="27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Группа 28"/>
          <p:cNvGrpSpPr/>
          <p:nvPr userDrawn="1"/>
        </p:nvGrpSpPr>
        <p:grpSpPr>
          <a:xfrm>
            <a:off x="6910214" y="5892114"/>
            <a:ext cx="1871566" cy="907200"/>
            <a:chOff x="439282" y="5848689"/>
            <a:chExt cx="1871566" cy="907200"/>
          </a:xfrm>
        </p:grpSpPr>
        <p:pic>
          <p:nvPicPr>
            <p:cNvPr id="3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4842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 userDrawn="1"/>
        </p:nvSpPr>
        <p:spPr>
          <a:xfrm>
            <a:off x="467544" y="404664"/>
            <a:ext cx="8280920" cy="1224136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grpSp>
        <p:nvGrpSpPr>
          <p:cNvPr id="17" name="Группа 16"/>
          <p:cNvGrpSpPr/>
          <p:nvPr userDrawn="1"/>
        </p:nvGrpSpPr>
        <p:grpSpPr>
          <a:xfrm>
            <a:off x="323528" y="4941168"/>
            <a:ext cx="1512168" cy="1584096"/>
            <a:chOff x="179512" y="3356992"/>
            <a:chExt cx="2972672" cy="3312288"/>
          </a:xfrm>
        </p:grpSpPr>
        <p:pic>
          <p:nvPicPr>
            <p:cNvPr id="18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260389"/>
              <a:ext cx="720001" cy="720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24" y="5916617"/>
              <a:ext cx="720001" cy="720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okudjava-tagil.ru/upload/iblock/8ca/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996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92696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upload.wikimedia.org/wikipedia/commons/thumb/0/0d/4.4.1_Russian_road_sign.svg/600px-4.4.1_Russian_road_sign.sv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iramidka.net/wp-content/uploads/2014/03/zapryshen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88640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 userDrawn="1"/>
        </p:nvGrpSpPr>
        <p:grpSpPr>
          <a:xfrm>
            <a:off x="179512" y="188640"/>
            <a:ext cx="1378402" cy="936056"/>
            <a:chOff x="78705" y="116632"/>
            <a:chExt cx="1929686" cy="1537732"/>
          </a:xfrm>
        </p:grpSpPr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3" y="260649"/>
              <a:ext cx="604776" cy="604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2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8391" y="11663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 xmlns="">
                    <a14:imgLayer r:embed="rId10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78705" y="944684"/>
              <a:ext cx="1013717" cy="709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4" descr="https://cdn.pixabay.com/photo/2013/07/12/13/49/bike-147343_960_720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30932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lexres-vshdo.ucoz.ru/Now_left/dor_sign_14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6530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forsaj-avto.ru/uploads/posts/2013-10/1383218489_dorojni_znak_1.23_enl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tvkrasnodar.ru/products_pictures/2015/12/traffic-sign-6724_960_720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sharpenSoften amount="-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093296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http://www.vectorfreak.com/images/preview/thumb/roadsign-no-cycles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30932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http://sr.photos3.fotosearch.com/bthumb/CSP/CSP992/k12691687.jp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 xmlns="">
                  <a14:imgLayer r:embed="rId18">
                    <a14:imgEffect>
                      <a14:backgroundRemoval t="10000" b="90000" l="10000" r="958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001" b="19991"/>
          <a:stretch>
            <a:fillRect/>
          </a:stretch>
        </p:blipFill>
        <p:spPr bwMode="auto">
          <a:xfrm>
            <a:off x="8388424" y="5589240"/>
            <a:ext cx="6170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alphaModFix amt="47000"/>
            <a:lum/>
          </a:blip>
          <a:srcRect/>
          <a:stretch>
            <a:fillRect t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5" r:id="rId5"/>
    <p:sldLayoutId id="2147483652" r:id="rId6"/>
    <p:sldLayoutId id="2147483662" r:id="rId7"/>
    <p:sldLayoutId id="2147483654" r:id="rId8"/>
    <p:sldLayoutId id="2147483655" r:id="rId9"/>
    <p:sldLayoutId id="2147483663" r:id="rId10"/>
    <p:sldLayoutId id="2147483664" r:id="rId11"/>
    <p:sldLayoutId id="2147483651" r:id="rId12"/>
    <p:sldLayoutId id="2147483653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Визитная карточка лэпбука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 Светофорная страна»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3546" y="4509120"/>
            <a:ext cx="5832648" cy="15121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Подготовили: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Дети подготовительной к школе группы № 26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первой категорий: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Даулеткалиева Аида Жаукеновна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152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Актуальность:</a:t>
            </a:r>
            <a:endParaRPr lang="ru-RU" sz="4800" dirty="0"/>
          </a:p>
        </p:txBody>
      </p:sp>
      <p:sp>
        <p:nvSpPr>
          <p:cNvPr id="4" name="Shape 85"/>
          <p:cNvSpPr txBox="1">
            <a:spLocks noGrp="1"/>
          </p:cNvSpPr>
          <p:nvPr>
            <p:ph idx="1"/>
          </p:nvPr>
        </p:nvSpPr>
        <p:spPr>
          <a:xfrm>
            <a:off x="1476375" y="1700213"/>
            <a:ext cx="7127875" cy="489743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defPPr/>
            <a:lvl1pPr lvl="0"/>
          </a:lstStyle>
          <a:p>
            <a:r>
              <a:rPr lang="ru-RU" dirty="0" smtClean="0"/>
              <a:t>Актуальность </a:t>
            </a:r>
            <a:r>
              <a:rPr lang="ru-RU" dirty="0"/>
              <a:t>данного пособия обусловлена статистикой свидетельствующей о росте детского дорожно-транспортного травматизма.</a:t>
            </a:r>
          </a:p>
          <a:p>
            <a:r>
              <a:rPr lang="ru-RU" dirty="0" smtClean="0"/>
              <a:t>Важно </a:t>
            </a:r>
            <a:r>
              <a:rPr lang="ru-RU" dirty="0"/>
              <a:t>не только оберегать ребенка от опасности, но и готовить его к встрече с возможными трудностями, формировать представление о наиболее опасных ситуациях, о необходимости соблюдения мер предосторожности, а так же прививать навыки безопасного поведения на улице и не только на улице.</a:t>
            </a:r>
          </a:p>
          <a:p>
            <a:r>
              <a:rPr lang="ru-RU" dirty="0" smtClean="0"/>
              <a:t>Необходимо </a:t>
            </a:r>
            <a:r>
              <a:rPr lang="ru-RU" dirty="0"/>
              <a:t>отметить, что в ДТП погибают дети дошкольного возраста в силу психофизиологических особенностей и негативного примера взрослых.</a:t>
            </a:r>
          </a:p>
          <a:p>
            <a:endParaRPr sz="2800" dirty="0">
              <a:latin typeface="Bahnschrift SemiLight"/>
              <a:ea typeface="Bahnschrift SemiLight"/>
              <a:cs typeface="Bahnschrift Semi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8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Аннотация: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1049" y="1727564"/>
            <a:ext cx="7056784" cy="511256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>
                <a:latin typeface="Bahnschrift SemiLight"/>
                <a:ea typeface="Bahnschrift SemiLight"/>
                <a:cs typeface="Bahnschrift SemiLight"/>
              </a:rPr>
              <a:t>Дидактическое пособие лэпбук </a:t>
            </a:r>
          </a:p>
          <a:p>
            <a:pPr marL="0" indent="0" algn="ctr">
              <a:buNone/>
            </a:pPr>
            <a:r>
              <a:rPr lang="ru-RU" sz="2800" dirty="0">
                <a:latin typeface="Bahnschrift SemiLight"/>
                <a:ea typeface="Bahnschrift SemiLight"/>
                <a:cs typeface="Bahnschrift SemiLight"/>
              </a:rPr>
              <a:t>«Светофорная страна» представляет собой картонную объёмную машину, формата А4, обклеенную бумагой и цветным скотчем. Машина </a:t>
            </a:r>
            <a:r>
              <a:rPr lang="ru-RU" sz="2800" dirty="0" smtClean="0">
                <a:latin typeface="Bahnschrift SemiLight"/>
                <a:ea typeface="Bahnschrift SemiLight"/>
                <a:cs typeface="Bahnschrift SemiLight"/>
              </a:rPr>
              <a:t>открывается, в </a:t>
            </a:r>
            <a:r>
              <a:rPr lang="ru-RU" sz="2800" dirty="0">
                <a:latin typeface="Bahnschrift SemiLight"/>
                <a:ea typeface="Bahnschrift SemiLight"/>
                <a:cs typeface="Bahnschrift SemiLight"/>
              </a:rPr>
              <a:t>двух местах (</a:t>
            </a:r>
            <a:r>
              <a:rPr lang="ru-RU" sz="2800" dirty="0" smtClean="0">
                <a:latin typeface="Bahnschrift SemiLight"/>
                <a:ea typeface="Bahnschrift SemiLight"/>
                <a:cs typeface="Bahnschrift SemiLight"/>
              </a:rPr>
              <a:t>капот, багажник</a:t>
            </a:r>
            <a:r>
              <a:rPr lang="ru-RU" sz="2800" dirty="0" smtClean="0">
                <a:latin typeface="Bahnschrift SemiLight"/>
                <a:ea typeface="Bahnschrift SemiLight"/>
                <a:cs typeface="Bahnschrift SemiLight"/>
              </a:rPr>
              <a:t>). </a:t>
            </a:r>
            <a:r>
              <a:rPr lang="ru-RU" sz="2800" dirty="0">
                <a:latin typeface="Bahnschrift SemiLight"/>
                <a:ea typeface="Bahnschrift SemiLight"/>
                <a:cs typeface="Bahnschrift SemiLight"/>
              </a:rPr>
              <a:t>Внутри хранятся игры.  На одной из сторон машины, есть целое поле  для детского творчества, оно является съёмным, так как дети могут менять его.  </a:t>
            </a:r>
          </a:p>
          <a:p>
            <a:pPr marL="0" indent="0" algn="ctr">
              <a:buNone/>
            </a:pPr>
            <a:r>
              <a:rPr lang="ru-RU" sz="2800" dirty="0">
                <a:latin typeface="Bahnschrift SemiLight"/>
                <a:ea typeface="Bahnschrift SemiLight"/>
                <a:cs typeface="Bahnschrift SemiLight"/>
              </a:rPr>
              <a:t>На стенках машины имеются различные кармашки, карточки, в которых собрана информация по теме.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53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Дидактическое пособие лэпбук </a:t>
            </a:r>
          </a:p>
          <a:p>
            <a:pPr marL="0" indent="0" algn="ctr">
              <a:buNone/>
            </a:pPr>
            <a:r>
              <a:rPr lang="ru-RU" dirty="0" smtClean="0">
                <a:latin typeface="Bahnschrift SemiLight"/>
                <a:ea typeface="Bahnschrift SemiLight"/>
                <a:cs typeface="Bahnschrift SemiLight"/>
              </a:rPr>
              <a:t>предназначено </a:t>
            </a: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для детей старшего дошкольного возраста.</a:t>
            </a:r>
          </a:p>
          <a:p>
            <a:pPr marL="0" indent="0" algn="ctr">
              <a:buNone/>
            </a:pP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Дети группы № 26  вместе с воспитателем, участвовали в сборе материала: анализировали, сортировали информацию. </a:t>
            </a:r>
          </a:p>
          <a:p>
            <a:pPr marL="0" indent="0" algn="ctr">
              <a:buNone/>
            </a:pP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Моделировали внешней вид лэпбука и оформляли его. </a:t>
            </a:r>
          </a:p>
          <a:p>
            <a:pPr marL="0" indent="0" algn="ctr">
              <a:buNone/>
            </a:pP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Данное пособие является средством развивающего обучения, предполагает использование современных технологий: технологии организации коллективной творческой деятельности, коммутативных технологий, технологии проектной деятельности, игровых технологий.</a:t>
            </a:r>
          </a:p>
          <a:p>
            <a:pPr marL="0" indent="0" algn="ctr">
              <a:buNone/>
            </a:pPr>
            <a:r>
              <a:rPr lang="ru-RU" dirty="0">
                <a:latin typeface="Bahnschrift SemiLight"/>
                <a:ea typeface="Bahnschrift SemiLight"/>
                <a:cs typeface="Bahnschrift SemiLight"/>
              </a:rPr>
              <a:t>А еще лэпбук используется детьми как атрибут к играм.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75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0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1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70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253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Визитная карточка лэпбука « Светофорная страна»</vt:lpstr>
      <vt:lpstr>Актуальность:</vt:lpstr>
      <vt:lpstr>Аннотация:</vt:lpstr>
      <vt:lpstr>Пояснительная записка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создания презентации  «Правила дорожного движения»</dc:title>
  <dc:creator>Павел Погодаев</dc:creator>
  <cp:lastModifiedBy>Земфира</cp:lastModifiedBy>
  <cp:revision>33</cp:revision>
  <dcterms:created xsi:type="dcterms:W3CDTF">2017-11-06T09:36:21Z</dcterms:created>
  <dcterms:modified xsi:type="dcterms:W3CDTF">2024-01-16T16:26:25Z</dcterms:modified>
</cp:coreProperties>
</file>