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7" r:id="rId3"/>
    <p:sldId id="259" r:id="rId4"/>
    <p:sldId id="260" r:id="rId5"/>
    <p:sldId id="261" r:id="rId6"/>
    <p:sldId id="263" r:id="rId7"/>
    <p:sldId id="267" r:id="rId8"/>
    <p:sldId id="272" r:id="rId9"/>
  </p:sldIdLst>
  <p:sldSz cx="10477500" cy="734536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314">
          <p15:clr>
            <a:srgbClr val="A4A3A4"/>
          </p15:clr>
        </p15:guide>
        <p15:guide id="4" pos="33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60000"/>
    <a:srgbClr val="F7C5A3"/>
    <a:srgbClr val="ED7D31"/>
    <a:srgbClr val="C55A11"/>
    <a:srgbClr val="99CCFF"/>
    <a:srgbClr val="FFFFCC"/>
    <a:srgbClr val="FFCC99"/>
    <a:srgbClr val="C68C52"/>
    <a:srgbClr val="AA7138"/>
    <a:srgbClr val="F19B6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5" d="100"/>
          <a:sy n="65" d="100"/>
        </p:scale>
        <p:origin x="-1164" y="-96"/>
      </p:cViewPr>
      <p:guideLst>
        <p:guide orient="horz" pos="2160"/>
        <p:guide orient="horz" pos="2314"/>
        <p:guide pos="3840"/>
        <p:guide pos="33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0C572-0A53-4819-93E7-93BCDE5B32E1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28725" y="1143000"/>
            <a:ext cx="4400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EA410-EA1C-4110-AE22-ECED1A0E65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7463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9688" y="1202123"/>
            <a:ext cx="7858125" cy="25572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9688" y="3858016"/>
            <a:ext cx="7858125" cy="177342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533E-7B5F-4906-88F1-0767BFFC9732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84FBE-C535-4322-8C7D-C1C4DBB86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4317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533E-7B5F-4906-88F1-0767BFFC9732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84FBE-C535-4322-8C7D-C1C4DBB86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1978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97961" y="391072"/>
            <a:ext cx="2259211" cy="62248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20328" y="391072"/>
            <a:ext cx="6646664" cy="62248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533E-7B5F-4906-88F1-0767BFFC9732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84FBE-C535-4322-8C7D-C1C4DBB86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59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533E-7B5F-4906-88F1-0767BFFC9732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84FBE-C535-4322-8C7D-C1C4DBB86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14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871" y="1831241"/>
            <a:ext cx="9036844" cy="305546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871" y="4915613"/>
            <a:ext cx="9036844" cy="160679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533E-7B5F-4906-88F1-0767BFFC9732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84FBE-C535-4322-8C7D-C1C4DBB86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3899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20328" y="1955363"/>
            <a:ext cx="4452938" cy="466056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04234" y="1955363"/>
            <a:ext cx="4452938" cy="466056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533E-7B5F-4906-88F1-0767BFFC9732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84FBE-C535-4322-8C7D-C1C4DBB86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8620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693" y="391073"/>
            <a:ext cx="9036844" cy="14197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1693" y="1800635"/>
            <a:ext cx="4432473" cy="8824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21693" y="2683098"/>
            <a:ext cx="4432473" cy="394643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4234" y="1800635"/>
            <a:ext cx="4454302" cy="8824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04234" y="2683098"/>
            <a:ext cx="4454302" cy="394643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533E-7B5F-4906-88F1-0767BFFC9732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84FBE-C535-4322-8C7D-C1C4DBB86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4170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533E-7B5F-4906-88F1-0767BFFC9732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84FBE-C535-4322-8C7D-C1C4DBB86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0865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533E-7B5F-4906-88F1-0767BFFC9732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84FBE-C535-4322-8C7D-C1C4DBB86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7808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693" y="489691"/>
            <a:ext cx="3379266" cy="171391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4302" y="1057597"/>
            <a:ext cx="5304234" cy="52199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1693" y="2203609"/>
            <a:ext cx="3379266" cy="408245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533E-7B5F-4906-88F1-0767BFFC9732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84FBE-C535-4322-8C7D-C1C4DBB86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8704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693" y="489691"/>
            <a:ext cx="3379266" cy="171391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454302" y="1057597"/>
            <a:ext cx="5304234" cy="52199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1693" y="2203609"/>
            <a:ext cx="3379266" cy="408245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533E-7B5F-4906-88F1-0767BFFC9732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84FBE-C535-4322-8C7D-C1C4DBB86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7997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328" y="391073"/>
            <a:ext cx="9036844" cy="141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0328" y="1955363"/>
            <a:ext cx="9036844" cy="4660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20328" y="6808064"/>
            <a:ext cx="2357438" cy="3910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4533E-7B5F-4906-88F1-0767BFFC9732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70672" y="6808064"/>
            <a:ext cx="3536156" cy="3910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399734" y="6808064"/>
            <a:ext cx="2357438" cy="3910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84FBE-C535-4322-8C7D-C1C4DBB865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200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446"/>
            <a:ext cx="10477500" cy="75970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328" y="2609646"/>
            <a:ext cx="9036844" cy="14197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Candara" panose="020E0502030303020204" pitchFamily="34" charset="0"/>
              </a:rPr>
              <a:t>Мастер-класс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7300" b="1" i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«Нейроигры: играй,развивай,обучай»</a:t>
            </a:r>
            <a:endParaRPr lang="ru-RU" sz="7300" b="1" i="1" dirty="0">
              <a:solidFill>
                <a:srgbClr val="C00000"/>
              </a:solidFill>
              <a:latin typeface="Candara" panose="020E0502030303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51367" y="6514366"/>
            <a:ext cx="6226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solidFill>
                  <a:srgbClr val="002060"/>
                </a:solidFill>
                <a:latin typeface="Comic Sans MS" pitchFamily="66" charset="0"/>
              </a:rPr>
              <a:t>Даулеткалиева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Аида </a:t>
            </a:r>
            <a:r>
              <a:rPr lang="ru-RU" sz="2400" b="1" dirty="0" err="1" smtClean="0">
                <a:solidFill>
                  <a:srgbClr val="002060"/>
                </a:solidFill>
                <a:latin typeface="Comic Sans MS" pitchFamily="66" charset="0"/>
              </a:rPr>
              <a:t>Жаукеновна</a:t>
            </a:r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МБДОУ ЦРР ДС №58 «Жемчужинка»</a:t>
            </a:r>
          </a:p>
        </p:txBody>
      </p:sp>
    </p:spTree>
    <p:extLst>
      <p:ext uri="{BB962C8B-B14F-4D97-AF65-F5344CB8AC3E}">
        <p14:creationId xmlns="" xmlns:p14="http://schemas.microsoft.com/office/powerpoint/2010/main" val="372726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69000">
              <a:srgbClr val="B7D9A1"/>
            </a:gs>
            <a:gs pos="100000">
              <a:schemeClr val="accent6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1725" y="257970"/>
            <a:ext cx="9022153" cy="4360684"/>
          </a:xfrm>
        </p:spPr>
        <p:txBody>
          <a:bodyPr>
            <a:noAutofit/>
          </a:bodyPr>
          <a:lstStyle/>
          <a:p>
            <a:r>
              <a:rPr lang="ru-RU" sz="5400" b="1" i="1" u="sng" dirty="0" smtClean="0">
                <a:solidFill>
                  <a:srgbClr val="F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Нейроигры</a:t>
            </a:r>
            <a:r>
              <a:rPr lang="ru-RU" sz="3200" dirty="0" smtClean="0"/>
              <a:t> </a:t>
            </a:r>
            <a:r>
              <a:rPr lang="ru-RU" sz="3200" b="1" dirty="0" smtClean="0">
                <a:latin typeface="Candara" pitchFamily="34" charset="0"/>
              </a:rPr>
              <a:t>—</a:t>
            </a:r>
            <a:r>
              <a:rPr lang="ru-RU" sz="3200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sz="3600" dirty="0">
                <a:solidFill>
                  <a:srgbClr val="333333"/>
                </a:solidFill>
                <a:latin typeface="Candara" panose="020E0502030303020204" pitchFamily="34" charset="0"/>
              </a:rPr>
              <a:t>это игровые комплексы, способствующие развитию психических процессов: памяти, внимания, мышления, развитию координации, активизации речи, улучшают чувство ритма, способность к произвольному контролю и повышает позитивный и эмоциональный настрой.</a:t>
            </a:r>
            <a:endParaRPr lang="ru-RU" sz="3600" b="1" dirty="0">
              <a:latin typeface="Candara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183" y="3327145"/>
            <a:ext cx="4879909" cy="40182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4792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69000">
              <a:srgbClr val="B7D9A1"/>
            </a:gs>
            <a:gs pos="100000">
              <a:schemeClr val="accent6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4493" y="153563"/>
            <a:ext cx="9388515" cy="1773429"/>
          </a:xfrm>
        </p:spPr>
        <p:txBody>
          <a:bodyPr>
            <a:noAutofit/>
          </a:bodyPr>
          <a:lstStyle/>
          <a:p>
            <a:r>
              <a:rPr lang="ru-RU" sz="5400" b="1" i="1" u="sng" dirty="0" smtClean="0">
                <a:solidFill>
                  <a:srgbClr val="F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 И. П. Павлова</a:t>
            </a:r>
            <a:endParaRPr lang="ru-RU" sz="3200" dirty="0">
              <a:solidFill>
                <a:srgbClr val="F6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71" y="3251142"/>
            <a:ext cx="4646717" cy="4094221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544492" y="1040277"/>
            <a:ext cx="9729714" cy="1773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 smtClean="0">
                <a:latin typeface="Candara" pitchFamily="34" charset="0"/>
              </a:rPr>
              <a:t>Распределите слова на 3 группы по 3 слова так, чтобы в каждой группе был общий признак.</a:t>
            </a:r>
            <a:endParaRPr lang="ru-RU" sz="3600" b="1" dirty="0">
              <a:latin typeface="Candar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388128">
            <a:off x="3713302" y="5869238"/>
            <a:ext cx="2127846" cy="737075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520700">
              <a:schemeClr val="accent2">
                <a:satMod val="175000"/>
                <a:alpha val="18000"/>
              </a:schemeClr>
            </a:glow>
            <a:outerShdw blurRad="393700" dir="14760000" sx="114000" sy="114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2159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карась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913370">
            <a:off x="2459899" y="4249974"/>
            <a:ext cx="2127846" cy="737075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520700">
              <a:schemeClr val="accent2">
                <a:satMod val="175000"/>
                <a:alpha val="18000"/>
              </a:schemeClr>
            </a:glow>
            <a:outerShdw blurRad="393700" dir="14760000" sx="114000" sy="114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2159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орёл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349678">
            <a:off x="5899447" y="4010225"/>
            <a:ext cx="2127846" cy="737075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520700">
              <a:schemeClr val="accent2">
                <a:satMod val="175000"/>
                <a:alpha val="18000"/>
              </a:schemeClr>
            </a:glow>
            <a:outerShdw blurRad="393700" dir="14760000" sx="114000" sy="114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2159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овца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819094">
            <a:off x="4182241" y="2774677"/>
            <a:ext cx="2127846" cy="737075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520700">
              <a:schemeClr val="accent2">
                <a:satMod val="175000"/>
                <a:alpha val="18000"/>
              </a:schemeClr>
            </a:glow>
            <a:outerShdw blurRad="393700" dir="14760000" sx="114000" sy="114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2159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перья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0654958">
            <a:off x="793634" y="5789954"/>
            <a:ext cx="2127846" cy="737075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520700">
              <a:schemeClr val="accent2">
                <a:satMod val="175000"/>
                <a:alpha val="18000"/>
              </a:schemeClr>
            </a:glow>
            <a:outerShdw blurRad="393700" dir="14760000" sx="114000" sy="114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2159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чешуя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113860">
            <a:off x="7557314" y="2888500"/>
            <a:ext cx="2127846" cy="737075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520700">
              <a:schemeClr val="accent2">
                <a:satMod val="175000"/>
                <a:alpha val="18000"/>
              </a:schemeClr>
            </a:glow>
            <a:outerShdw blurRad="393700" dir="14760000" sx="114000" sy="114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2159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шерсть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0947368">
            <a:off x="8082672" y="5032389"/>
            <a:ext cx="2127846" cy="737075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520700">
              <a:schemeClr val="accent2">
                <a:satMod val="175000"/>
                <a:alpha val="18000"/>
              </a:schemeClr>
            </a:glow>
            <a:outerShdw blurRad="393700" dir="14760000" sx="114000" sy="114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2159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летать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420267">
            <a:off x="6453280" y="6158724"/>
            <a:ext cx="2484186" cy="737075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520700">
              <a:schemeClr val="accent2">
                <a:satMod val="175000"/>
                <a:alpha val="18000"/>
              </a:schemeClr>
            </a:glow>
            <a:outerShdw blurRad="393700" dir="14760000" sx="114000" sy="114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2159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плавать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20951214">
            <a:off x="676765" y="3105711"/>
            <a:ext cx="2127846" cy="737075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520700">
              <a:schemeClr val="accent2">
                <a:satMod val="175000"/>
                <a:alpha val="18000"/>
              </a:schemeClr>
            </a:glow>
            <a:outerShdw blurRad="393700" dir="14760000" sx="114000" sy="114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2159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бегать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996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69000">
              <a:srgbClr val="B7D9A1"/>
            </a:gs>
            <a:gs pos="100000">
              <a:schemeClr val="accent6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4454" y="0"/>
            <a:ext cx="9388515" cy="1773429"/>
          </a:xfrm>
        </p:spPr>
        <p:txBody>
          <a:bodyPr>
            <a:noAutofit/>
          </a:bodyPr>
          <a:lstStyle/>
          <a:p>
            <a:r>
              <a:rPr lang="ru-RU" sz="5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 Павлова (результаты)</a:t>
            </a:r>
            <a:r>
              <a:rPr lang="ru-RU" sz="3200" dirty="0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8011"/>
            <a:ext cx="2891104" cy="2547352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9954351"/>
              </p:ext>
            </p:extLst>
          </p:nvPr>
        </p:nvGraphicFramePr>
        <p:xfrm>
          <a:off x="2902816" y="1146733"/>
          <a:ext cx="4498205" cy="379027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498205">
                  <a:extLst>
                    <a:ext uri="{9D8B030D-6E8A-4147-A177-3AD203B41FA5}">
                      <a16:colId xmlns="" xmlns:a16="http://schemas.microsoft.com/office/drawing/2014/main" val="2090389250"/>
                    </a:ext>
                  </a:extLst>
                </a:gridCol>
              </a:tblGrid>
              <a:tr h="752914">
                <a:tc>
                  <a:txBody>
                    <a:bodyPr/>
                    <a:lstStyle/>
                    <a:p>
                      <a:pPr algn="ctr"/>
                      <a:r>
                        <a:rPr lang="ru-RU" sz="4300" dirty="0" smtClean="0"/>
                        <a:t>1 вариант</a:t>
                      </a:r>
                      <a:endParaRPr lang="ru-RU" sz="4300" dirty="0"/>
                    </a:p>
                  </a:txBody>
                  <a:tcPr marL="78581" marR="78581" marT="48969" marB="489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03327584"/>
                  </a:ext>
                </a:extLst>
              </a:tr>
              <a:tr h="554983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 группа: карась, орёл, овца</a:t>
                      </a:r>
                    </a:p>
                  </a:txBody>
                  <a:tcPr marL="78581" marR="78581" marT="48969" marB="489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5A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7649617"/>
                  </a:ext>
                </a:extLst>
              </a:tr>
              <a:tr h="554983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2 группа:</a:t>
                      </a:r>
                      <a:r>
                        <a:rPr lang="ru-RU" sz="3000" baseline="0" dirty="0" smtClean="0"/>
                        <a:t> бегать плавать, летать</a:t>
                      </a:r>
                      <a:endParaRPr lang="ru-RU" sz="3000" dirty="0"/>
                    </a:p>
                  </a:txBody>
                  <a:tcPr marL="78581" marR="78581" marT="48969" marB="489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5A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3724716"/>
                  </a:ext>
                </a:extLst>
              </a:tr>
              <a:tr h="554983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3 группа: шерсть, чешуя, перья</a:t>
                      </a:r>
                      <a:endParaRPr lang="ru-RU" sz="3000" dirty="0"/>
                    </a:p>
                  </a:txBody>
                  <a:tcPr marL="78581" marR="78581" marT="48969" marB="489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5A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72850645"/>
                  </a:ext>
                </a:extLst>
              </a:tr>
            </a:tbl>
          </a:graphicData>
        </a:graphic>
      </p:graphicFrame>
      <p:sp>
        <p:nvSpPr>
          <p:cNvPr id="6" name="Стрелка вниз 5"/>
          <p:cNvSpPr/>
          <p:nvPr/>
        </p:nvSpPr>
        <p:spPr>
          <a:xfrm>
            <a:off x="4957841" y="3604934"/>
            <a:ext cx="480870" cy="78569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052621" y="4430968"/>
            <a:ext cx="4372259" cy="1773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/>
              <a:t>П</a:t>
            </a:r>
            <a:r>
              <a:rPr lang="ru-RU" sz="3600" dirty="0" smtClean="0"/>
              <a:t>реобладает логическое мышление, мыслительный тип.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оминирует левое полушарие.</a:t>
            </a:r>
            <a:r>
              <a:rPr lang="ru-RU" sz="3600" dirty="0"/>
              <a:t> </a:t>
            </a:r>
            <a:endParaRPr lang="ru-RU" sz="3600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86396" y="4798011"/>
            <a:ext cx="2891104" cy="25473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1005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891085"/>
            <a:ext cx="2766949" cy="2437959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69160867"/>
              </p:ext>
            </p:extLst>
          </p:nvPr>
        </p:nvGraphicFramePr>
        <p:xfrm>
          <a:off x="2563683" y="1177455"/>
          <a:ext cx="4703147" cy="379027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703147">
                  <a:extLst>
                    <a:ext uri="{9D8B030D-6E8A-4147-A177-3AD203B41FA5}">
                      <a16:colId xmlns="" xmlns:a16="http://schemas.microsoft.com/office/drawing/2014/main" val="2041652244"/>
                    </a:ext>
                  </a:extLst>
                </a:gridCol>
              </a:tblGrid>
              <a:tr h="752914">
                <a:tc>
                  <a:txBody>
                    <a:bodyPr/>
                    <a:lstStyle/>
                    <a:p>
                      <a:pPr algn="ctr"/>
                      <a:r>
                        <a:rPr lang="ru-RU" sz="4300" dirty="0" smtClean="0"/>
                        <a:t>2 вариант</a:t>
                      </a:r>
                      <a:endParaRPr lang="ru-RU" sz="4300" dirty="0"/>
                    </a:p>
                  </a:txBody>
                  <a:tcPr marL="78581" marR="78581" marT="48969" marB="489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57499882"/>
                  </a:ext>
                </a:extLst>
              </a:tr>
              <a:tr h="554983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 группа: карась, плавать, чешуя</a:t>
                      </a:r>
                    </a:p>
                  </a:txBody>
                  <a:tcPr marL="78581" marR="78581" marT="48969" marB="489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5A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51282105"/>
                  </a:ext>
                </a:extLst>
              </a:tr>
              <a:tr h="554983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2 группа:</a:t>
                      </a:r>
                      <a:r>
                        <a:rPr lang="ru-RU" sz="3000" baseline="0" dirty="0" smtClean="0"/>
                        <a:t> орёл, летать, перья</a:t>
                      </a:r>
                      <a:endParaRPr lang="ru-RU" sz="3000" dirty="0"/>
                    </a:p>
                  </a:txBody>
                  <a:tcPr marL="78581" marR="78581" marT="48969" marB="489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5A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22549341"/>
                  </a:ext>
                </a:extLst>
              </a:tr>
              <a:tr h="554983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3 группа: овца,</a:t>
                      </a:r>
                      <a:r>
                        <a:rPr lang="ru-RU" sz="3000" baseline="0" dirty="0" smtClean="0"/>
                        <a:t> бегать, шерсть</a:t>
                      </a:r>
                      <a:endParaRPr lang="ru-RU" sz="3000" dirty="0"/>
                    </a:p>
                  </a:txBody>
                  <a:tcPr marL="78581" marR="78581" marT="48969" marB="4896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5A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35111016"/>
                  </a:ext>
                </a:extLst>
              </a:tr>
            </a:tbl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729218" y="181934"/>
            <a:ext cx="9388515" cy="1773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 Павлова (результаты)</a:t>
            </a:r>
            <a:r>
              <a:rPr lang="ru-RU" sz="3200" smtClean="0"/>
              <a:t> </a:t>
            </a:r>
            <a:endParaRPr lang="ru-RU" sz="32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840266" y="3595318"/>
            <a:ext cx="480870" cy="78569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894571" y="4381015"/>
            <a:ext cx="4372259" cy="1773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/>
              <a:t>П</a:t>
            </a:r>
            <a:r>
              <a:rPr lang="ru-RU" sz="3600" dirty="0" smtClean="0"/>
              <a:t>реобладает образное мышление, художественный тип. 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Доминирует правое полушарие.</a:t>
            </a:r>
            <a:r>
              <a:rPr lang="ru-RU" sz="3600" dirty="0"/>
              <a:t> </a:t>
            </a:r>
            <a:endParaRPr lang="ru-RU" sz="3600" dirty="0" smtClean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88132" y="4975761"/>
            <a:ext cx="2689368" cy="23696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3959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69000">
              <a:srgbClr val="B7D9A1"/>
            </a:gs>
            <a:gs pos="100000">
              <a:schemeClr val="accent6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9134" y="248385"/>
            <a:ext cx="10019233" cy="1789236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atin typeface="Candara" pitchFamily="34" charset="0"/>
              </a:rPr>
              <a:t>Каждое полушарие головного мозга </a:t>
            </a:r>
          </a:p>
          <a:p>
            <a:r>
              <a:rPr lang="ru-RU" sz="4400" b="1" dirty="0" smtClean="0">
                <a:latin typeface="Candara" pitchFamily="34" charset="0"/>
              </a:rPr>
              <a:t>выполняет свою функцию. </a:t>
            </a:r>
            <a:endParaRPr lang="ru-RU" sz="4400" b="1" dirty="0">
              <a:latin typeface="Candar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624" y="1807632"/>
            <a:ext cx="7226246" cy="5537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6100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69000">
              <a:srgbClr val="B7D9A1"/>
            </a:gs>
            <a:gs pos="100000">
              <a:schemeClr val="accent6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194" y="1450251"/>
            <a:ext cx="3043547" cy="2000006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86013" y="225631"/>
            <a:ext cx="10091487" cy="1840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с межполушарными досками</a:t>
            </a:r>
            <a:r>
              <a:rPr lang="ru-RU" sz="4400" dirty="0" smtClean="0"/>
              <a:t> </a:t>
            </a:r>
            <a:br>
              <a:rPr lang="ru-RU" sz="4400" dirty="0" smtClean="0"/>
            </a:br>
            <a:endParaRPr lang="ru-RU" sz="4400" dirty="0" smtClean="0"/>
          </a:p>
          <a:p>
            <a:pPr algn="l"/>
            <a:r>
              <a:rPr lang="ru-RU" sz="3600" b="1" dirty="0" smtClean="0">
                <a:latin typeface="Candara" pitchFamily="34" charset="0"/>
              </a:rPr>
              <a:t>1. Развивают мозолистое тело; </a:t>
            </a:r>
          </a:p>
          <a:p>
            <a:pPr algn="l"/>
            <a:r>
              <a:rPr lang="ru-RU" sz="3600" b="1" dirty="0" smtClean="0">
                <a:latin typeface="Candara" pitchFamily="34" charset="0"/>
              </a:rPr>
              <a:t>2. Развивают концентрацию; </a:t>
            </a:r>
          </a:p>
          <a:p>
            <a:pPr algn="l"/>
            <a:r>
              <a:rPr lang="ru-RU" sz="3600" b="1" dirty="0" smtClean="0">
                <a:latin typeface="Candara" pitchFamily="34" charset="0"/>
              </a:rPr>
              <a:t>3. Развивают усидчивость; </a:t>
            </a:r>
          </a:p>
          <a:p>
            <a:pPr algn="l"/>
            <a:r>
              <a:rPr lang="ru-RU" sz="3600" b="1" dirty="0" smtClean="0">
                <a:latin typeface="Candara" pitchFamily="34" charset="0"/>
              </a:rPr>
              <a:t>4. Улучшают мыслительную деятельность; </a:t>
            </a:r>
          </a:p>
          <a:p>
            <a:pPr algn="l"/>
            <a:r>
              <a:rPr lang="ru-RU" sz="3600" b="1" dirty="0" smtClean="0">
                <a:latin typeface="Candara" pitchFamily="34" charset="0"/>
              </a:rPr>
              <a:t>5. Способствуют улучшению памяти и внимания; </a:t>
            </a:r>
          </a:p>
          <a:p>
            <a:pPr algn="l"/>
            <a:r>
              <a:rPr lang="ru-RU" sz="3600" b="1" dirty="0" smtClean="0">
                <a:latin typeface="Candara" pitchFamily="34" charset="0"/>
              </a:rPr>
              <a:t>6. Синхронизируют работу полушарий.</a:t>
            </a:r>
            <a:endParaRPr lang="ru-RU" sz="3600" b="1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647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69000">
              <a:srgbClr val="B7D9A1"/>
            </a:gs>
            <a:gs pos="100000">
              <a:schemeClr val="accent6">
                <a:lumMod val="7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289635" y="1071069"/>
            <a:ext cx="10091487" cy="1840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 5 </a:t>
            </a:r>
            <a:r>
              <a:rPr lang="ru-RU" sz="5400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нейроиг</a:t>
            </a:r>
            <a:r>
              <a:rPr lang="ru-RU" sz="5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дошкольников</a:t>
            </a:r>
            <a:endParaRPr lang="ru-RU" sz="44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95740" y="2911854"/>
            <a:ext cx="8272074" cy="2682269"/>
          </a:xfrm>
        </p:spPr>
        <p:txBody>
          <a:bodyPr>
            <a:normAutofit fontScale="25000" lnSpcReduction="20000"/>
          </a:bodyPr>
          <a:lstStyle/>
          <a:p>
            <a:pPr marL="742950" indent="-742950" algn="l">
              <a:buFont typeface="+mj-lt"/>
              <a:buAutoNum type="arabicPeriod"/>
            </a:pPr>
            <a:r>
              <a:rPr lang="ru-RU" sz="14400" b="1" dirty="0">
                <a:latin typeface="Candara" panose="020E0502030303020204" pitchFamily="34" charset="0"/>
              </a:rPr>
              <a:t>Игра « Попробуй повтори» 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14400" b="1" dirty="0" smtClean="0">
                <a:latin typeface="Candara" panose="020E0502030303020204" pitchFamily="34" charset="0"/>
              </a:rPr>
              <a:t>Игры с массажными мячиками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14400" b="1" dirty="0" smtClean="0">
                <a:latin typeface="Candara" panose="020E0502030303020204" pitchFamily="34" charset="0"/>
              </a:rPr>
              <a:t>Игры с </a:t>
            </a:r>
            <a:r>
              <a:rPr lang="ru-RU" sz="14400" b="1" dirty="0" err="1" smtClean="0">
                <a:latin typeface="Candara" panose="020E0502030303020204" pitchFamily="34" charset="0"/>
              </a:rPr>
              <a:t>нейроковриком</a:t>
            </a:r>
            <a:r>
              <a:rPr lang="ru-RU" sz="14400" b="1" dirty="0" smtClean="0">
                <a:latin typeface="Candara" panose="020E0502030303020204" pitchFamily="34" charset="0"/>
              </a:rPr>
              <a:t> 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14400" b="1" dirty="0" smtClean="0">
                <a:latin typeface="Candara" panose="020E0502030303020204" pitchFamily="34" charset="0"/>
              </a:rPr>
              <a:t>Пальчиковые игры + балансир 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14400" b="1" dirty="0" smtClean="0">
                <a:latin typeface="Candara" panose="020E0502030303020204" pitchFamily="34" charset="0"/>
              </a:rPr>
              <a:t>Игры с обручем </a:t>
            </a:r>
          </a:p>
          <a:p>
            <a:pPr marL="742950" indent="-742950" algn="l">
              <a:buFont typeface="+mj-lt"/>
              <a:buAutoNum type="arabicPeriod"/>
            </a:pPr>
            <a:endParaRPr lang="ru-RU" sz="3600" dirty="0" smtClean="0">
              <a:latin typeface="Candara" panose="020E0502030303020204" pitchFamily="34" charset="0"/>
            </a:endParaRPr>
          </a:p>
          <a:p>
            <a:pPr marL="742950" indent="-742950" algn="l">
              <a:buFont typeface="+mj-lt"/>
              <a:buAutoNum type="arabicPeriod"/>
            </a:pPr>
            <a:endParaRPr lang="ru-RU" sz="3600" dirty="0">
              <a:latin typeface="Candara" panose="020E0502030303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175" y="5163367"/>
            <a:ext cx="2365276" cy="20840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718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165</Words>
  <Application>Microsoft Office PowerPoint</Application>
  <PresentationFormat>Произвольный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Мастер-класс  «Нейроигры: играй,развивай,обучай»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«Кинезиология в работе  с детьми дошкольного возраста»</dc:title>
  <dc:creator>nik</dc:creator>
  <cp:lastModifiedBy>Земфира</cp:lastModifiedBy>
  <cp:revision>29</cp:revision>
  <dcterms:created xsi:type="dcterms:W3CDTF">2021-11-02T15:23:49Z</dcterms:created>
  <dcterms:modified xsi:type="dcterms:W3CDTF">2024-01-16T16:58:01Z</dcterms:modified>
</cp:coreProperties>
</file>