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4" r:id="rId3"/>
    <p:sldId id="257" r:id="rId4"/>
    <p:sldId id="273" r:id="rId5"/>
    <p:sldId id="258" r:id="rId6"/>
    <p:sldId id="260" r:id="rId7"/>
    <p:sldId id="271" r:id="rId8"/>
    <p:sldId id="263" r:id="rId9"/>
    <p:sldId id="265" r:id="rId10"/>
    <p:sldId id="262" r:id="rId11"/>
    <p:sldId id="261" r:id="rId12"/>
    <p:sldId id="259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626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2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03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70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72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456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40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14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9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78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4E62E-D85C-42D9-855C-8CD9FF5DEDBE}" type="datetimeFigureOut">
              <a:rPr lang="ru-RU" smtClean="0"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22841-766A-4EF1-B6E0-C93561C57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93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3" y="-16520"/>
            <a:ext cx="9144000" cy="6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864095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</a:rPr>
              <a:t>Муниципальное казённое дошкольное образовательное учреждение</a:t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 детский сад общеразвивающего вида «Лучик»</a:t>
            </a:r>
            <a:br>
              <a:rPr lang="ru-RU" sz="1800" b="1" dirty="0">
                <a:solidFill>
                  <a:srgbClr val="002060"/>
                </a:solidFill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7520880" cy="393799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Создание условий для развития финансовой грамотности детей старшего дошкольного возраста посредством применения дидактических игр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Подготовили: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  Лебедева М.Ю.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                                           Маевская Е.Е.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72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/>
              <a:t>Дидактическая игра </a:t>
            </a:r>
            <a:r>
              <a:rPr lang="ru-RU" sz="2400" b="1" i="1" dirty="0" smtClean="0"/>
              <a:t>«Валюта»</a:t>
            </a:r>
            <a:br>
              <a:rPr lang="ru-RU" sz="2400" b="1" i="1" dirty="0" smtClean="0"/>
            </a:br>
            <a:r>
              <a:rPr lang="ru-RU" sz="2400" b="1" i="1" dirty="0" smtClean="0"/>
              <a:t>Цель: </a:t>
            </a:r>
            <a:r>
              <a:rPr lang="ru-RU" sz="2400" i="1" dirty="0" smtClean="0"/>
              <a:t>закрепить представления детей о названии денежной единицы.</a:t>
            </a:r>
            <a:endParaRPr lang="ru-RU" sz="2400" b="1" i="1" dirty="0"/>
          </a:p>
        </p:txBody>
      </p:sp>
      <p:pic>
        <p:nvPicPr>
          <p:cNvPr id="6147" name="Picture 3" descr="G:\Новая папка\20231214_1110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12"/>
          <a:stretch/>
        </p:blipFill>
        <p:spPr bwMode="auto">
          <a:xfrm>
            <a:off x="1907704" y="1700808"/>
            <a:ext cx="5904656" cy="4839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592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/>
              <a:t>Дидактическая игра </a:t>
            </a:r>
            <a:r>
              <a:rPr lang="ru-RU" sz="2400" b="1" i="1" dirty="0" smtClean="0"/>
              <a:t>«Собери банкноту»</a:t>
            </a:r>
            <a:br>
              <a:rPr lang="ru-RU" sz="2400" b="1" i="1" dirty="0" smtClean="0"/>
            </a:br>
            <a:r>
              <a:rPr lang="ru-RU" sz="2400" b="1" i="1" dirty="0" smtClean="0"/>
              <a:t>Цель: </a:t>
            </a:r>
            <a:r>
              <a:rPr lang="ru-RU" sz="2400" i="1" dirty="0" smtClean="0"/>
              <a:t>умение из нескольких частей собрать целое.</a:t>
            </a:r>
            <a:endParaRPr lang="ru-RU" sz="2400" b="1" i="1" dirty="0"/>
          </a:p>
        </p:txBody>
      </p:sp>
      <p:pic>
        <p:nvPicPr>
          <p:cNvPr id="5122" name="Picture 2" descr="G:\Новая папка\20231214_1059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09" y="1484784"/>
            <a:ext cx="2796177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Новая папка\20231214_10595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5"/>
          <a:stretch/>
        </p:blipFill>
        <p:spPr bwMode="auto">
          <a:xfrm>
            <a:off x="2980264" y="2564904"/>
            <a:ext cx="2828834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Новая папка\20231214_11004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76"/>
          <a:stretch/>
        </p:blipFill>
        <p:spPr bwMode="auto">
          <a:xfrm>
            <a:off x="6084168" y="3096445"/>
            <a:ext cx="2828833" cy="3528392"/>
          </a:xfrm>
          <a:prstGeom prst="roundRect">
            <a:avLst>
              <a:gd name="adj" fmla="val 16667"/>
            </a:avLst>
          </a:prstGeom>
          <a:ln>
            <a:solidFill>
              <a:schemeClr val="bg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289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49" y="-65794"/>
            <a:ext cx="9144000" cy="692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/>
              <a:t>Дидактическая игра «Банкомат»</a:t>
            </a:r>
            <a:br>
              <a:rPr lang="ru-RU" sz="2400" b="1" i="1" dirty="0" smtClean="0"/>
            </a:br>
            <a:r>
              <a:rPr lang="ru-RU" sz="2400" b="1" i="1" dirty="0" smtClean="0"/>
              <a:t>Цель: </a:t>
            </a:r>
            <a:r>
              <a:rPr lang="ru-RU" sz="2400" i="1" dirty="0" smtClean="0"/>
              <a:t>обучение детей пользоваться банкоматом.</a:t>
            </a:r>
            <a:endParaRPr lang="ru-RU" b="1" i="1" dirty="0"/>
          </a:p>
        </p:txBody>
      </p:sp>
      <p:pic>
        <p:nvPicPr>
          <p:cNvPr id="2051" name="Picture 3" descr="G:\Новая папка\20231214_1049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8495"/>
            <a:ext cx="2843809" cy="34352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Новая папка\20231214_1049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998" y="2811052"/>
            <a:ext cx="2773643" cy="3384376"/>
          </a:xfrm>
          <a:prstGeom prst="roundRect">
            <a:avLst>
              <a:gd name="adj" fmla="val 16667"/>
            </a:avLst>
          </a:prstGeom>
          <a:ln>
            <a:solidFill>
              <a:schemeClr val="bg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Новая папка\20231214_1050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383" y="3379228"/>
            <a:ext cx="2808311" cy="3384376"/>
          </a:xfrm>
          <a:prstGeom prst="roundRect">
            <a:avLst>
              <a:gd name="adj" fmla="val 16667"/>
            </a:avLst>
          </a:prstGeom>
          <a:ln>
            <a:solidFill>
              <a:schemeClr val="bg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72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302433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84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Ребенок и деньги – это довольно сложный вопрос, но в дошкольном возрасте нужно и можно объяснить все так, чтобы ребенок был финансово грамотным.</a:t>
            </a:r>
            <a:br>
              <a:rPr lang="ru-RU" sz="2800" dirty="0" smtClean="0"/>
            </a:br>
            <a:r>
              <a:rPr lang="ru-RU" sz="2800" dirty="0" smtClean="0"/>
              <a:t>Для этого в нашей группе был создан центр финансовой грамотности, где собраны  дидактические игры по формированию основ финансовой грамотности. </a:t>
            </a:r>
            <a:br>
              <a:rPr lang="ru-RU" sz="2800" dirty="0" smtClean="0"/>
            </a:br>
            <a:r>
              <a:rPr lang="ru-RU" sz="2800" dirty="0" smtClean="0"/>
              <a:t>Для </a:t>
            </a:r>
            <a:r>
              <a:rPr lang="ru-RU" sz="2800" dirty="0"/>
              <a:t>повышения интереса используются разные по содержанию и видам дидактические игры: с предметами, с картинками, настольно-печатные, словесные экономические игры, а также игры-путешествия, игры-загадки, игры-беседы, игры-предположения и т.д. 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80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</a:t>
            </a:r>
            <a:endParaRPr lang="ru-RU" dirty="0"/>
          </a:p>
        </p:txBody>
      </p:sp>
      <p:pic>
        <p:nvPicPr>
          <p:cNvPr id="5" name="Picture 3" descr="G:\Новая папка\20231214_10522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2" t="20240" r="3881"/>
          <a:stretch/>
        </p:blipFill>
        <p:spPr bwMode="auto">
          <a:xfrm>
            <a:off x="323528" y="476672"/>
            <a:ext cx="8424936" cy="61381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22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176464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Главной особенностью дидактических игр является то, что задания предлагаются детям в игровой форме. </a:t>
            </a:r>
            <a:br>
              <a:rPr lang="ru-RU" sz="2400" dirty="0"/>
            </a:br>
            <a:r>
              <a:rPr lang="ru-RU" sz="2400" dirty="0"/>
              <a:t>Они играют, не подозревая, что осваивают знания, овладевают умениями и навыками, учатся культуре общения и поведения. </a:t>
            </a:r>
            <a:br>
              <a:rPr lang="ru-RU" sz="2400" dirty="0"/>
            </a:br>
            <a:r>
              <a:rPr lang="ru-RU" sz="2400" dirty="0"/>
              <a:t>Все дидактические игры включают в себя познавательное и воспитательное содержание, что позволяет  решать задачи по формированию у старших дошкольников основ экономических знаний. 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40206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758"/>
            <a:ext cx="9144000" cy="688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/>
              <a:t>Дидактическая игра </a:t>
            </a:r>
            <a:r>
              <a:rPr lang="ru-RU" sz="2400" b="1" i="1" dirty="0" smtClean="0"/>
              <a:t>«Дороже – дешевле»</a:t>
            </a:r>
            <a:br>
              <a:rPr lang="ru-RU" sz="2400" b="1" i="1" dirty="0" smtClean="0"/>
            </a:br>
            <a:r>
              <a:rPr lang="ru-RU" sz="2400" b="1" i="1" dirty="0" smtClean="0"/>
              <a:t>Цель</a:t>
            </a:r>
            <a:r>
              <a:rPr lang="ru-RU" sz="2400" i="1" dirty="0" smtClean="0"/>
              <a:t>: закрепление у детей представления, что товары имеют разную стоимость.</a:t>
            </a:r>
            <a:endParaRPr lang="ru-RU" sz="2400" i="1" dirty="0"/>
          </a:p>
        </p:txBody>
      </p:sp>
      <p:pic>
        <p:nvPicPr>
          <p:cNvPr id="3076" name="Picture 4" descr="G:\Новая папка\20231214_1055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2610"/>
            <a:ext cx="3312368" cy="3588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Новая папка\20231214_10562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0"/>
          <a:stretch/>
        </p:blipFill>
        <p:spPr bwMode="auto">
          <a:xfrm>
            <a:off x="5389849" y="2924944"/>
            <a:ext cx="3312368" cy="3588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89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7"/>
            <a:ext cx="8229600" cy="1397637"/>
          </a:xfrm>
        </p:spPr>
        <p:txBody>
          <a:bodyPr>
            <a:normAutofit fontScale="90000"/>
          </a:bodyPr>
          <a:lstStyle/>
          <a:p>
            <a:r>
              <a:rPr lang="ru-RU" sz="2800" b="1" i="1" dirty="0"/>
              <a:t>Дидактическая </a:t>
            </a:r>
            <a:r>
              <a:rPr lang="ru-RU" sz="2800" b="1" i="1" dirty="0" smtClean="0"/>
              <a:t>игра </a:t>
            </a:r>
            <a:r>
              <a:rPr lang="ru-RU" sz="28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2800" b="1" i="1" dirty="0" smtClean="0"/>
              <a:t>Разложи </a:t>
            </a:r>
            <a:r>
              <a:rPr lang="ru-RU" sz="2800" b="1" i="1" dirty="0"/>
              <a:t>товар</a:t>
            </a:r>
            <a:r>
              <a:rPr lang="ru-RU" sz="28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»</a:t>
            </a:r>
            <a:br>
              <a:rPr lang="ru-RU" sz="2800" b="1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2800" b="1" i="1" dirty="0" smtClean="0"/>
              <a:t>Цель</a:t>
            </a:r>
            <a:r>
              <a:rPr lang="ru-RU" sz="2800" i="1" dirty="0" smtClean="0"/>
              <a:t>: учить детей классифицировать предметы по общим признакам. Закреплять знания детей о разновидности торговых объектах.</a:t>
            </a:r>
            <a:endParaRPr lang="ru-RU" sz="2800" i="1" dirty="0"/>
          </a:p>
        </p:txBody>
      </p:sp>
      <p:pic>
        <p:nvPicPr>
          <p:cNvPr id="6" name="Рисунок 5" descr="C:\Users\Методический кабинет\Desktop\РАЗЛОЖИ ТОВАР\20231025_16111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1"/>
          <a:stretch/>
        </p:blipFill>
        <p:spPr bwMode="auto">
          <a:xfrm rot="5400000">
            <a:off x="-292839" y="2338879"/>
            <a:ext cx="3508390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Методический кабинет\Desktop\РАЗЛОЖИ ТОВАР\20231025_161127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5"/>
          <a:stretch/>
        </p:blipFill>
        <p:spPr bwMode="auto">
          <a:xfrm rot="5400000">
            <a:off x="2808781" y="2885834"/>
            <a:ext cx="3526437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Методический кабинет\Desktop\РАЗЛОЖИ ТОВАР\20231025_161245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7"/>
          <a:stretch/>
        </p:blipFill>
        <p:spPr bwMode="auto">
          <a:xfrm rot="5400000">
            <a:off x="5868411" y="3561655"/>
            <a:ext cx="3526437" cy="29862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90904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" y="-288813"/>
            <a:ext cx="9178961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/>
              <a:t>Д</a:t>
            </a:r>
            <a:r>
              <a:rPr lang="ru-RU" sz="2400" b="1" i="1" dirty="0">
                <a:solidFill>
                  <a:srgbClr val="002060"/>
                </a:solidFill>
              </a:rPr>
              <a:t>идактическ</a:t>
            </a:r>
            <a:r>
              <a:rPr lang="ru-RU" sz="2400" b="1" i="1" dirty="0"/>
              <a:t>ая игра </a:t>
            </a:r>
            <a:r>
              <a:rPr lang="ru-RU" sz="2400" b="1" i="1" dirty="0" smtClean="0"/>
              <a:t>«Выбери </a:t>
            </a:r>
            <a:r>
              <a:rPr lang="ru-RU" sz="2400" b="1" i="1" dirty="0"/>
              <a:t>необходимые товары</a:t>
            </a:r>
            <a:r>
              <a:rPr lang="ru-RU" sz="2400" b="1" i="1" dirty="0" smtClean="0"/>
              <a:t>»</a:t>
            </a:r>
            <a:br>
              <a:rPr lang="ru-RU" sz="2400" b="1" i="1" dirty="0" smtClean="0"/>
            </a:br>
            <a:r>
              <a:rPr lang="ru-RU" sz="2400" b="1" i="1" dirty="0" smtClean="0"/>
              <a:t>Цель: </a:t>
            </a:r>
            <a:r>
              <a:rPr lang="ru-RU" sz="2400" i="1" dirty="0" smtClean="0"/>
              <a:t>закреплять умение ориентироваться в понятиях, жизненно необходимых предметах. Учить </a:t>
            </a:r>
            <a:r>
              <a:rPr lang="ru-RU" sz="2400" i="1" dirty="0" err="1" smtClean="0"/>
              <a:t>диферинцировать</a:t>
            </a:r>
            <a:r>
              <a:rPr lang="ru-RU" sz="2400" i="1" dirty="0" smtClean="0"/>
              <a:t> предметы по степени их значимости, делая логические выводы.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</a:t>
            </a:r>
            <a:endParaRPr lang="ru-RU" dirty="0"/>
          </a:p>
        </p:txBody>
      </p:sp>
      <p:pic>
        <p:nvPicPr>
          <p:cNvPr id="6" name="Рисунок 5" descr="C:\Users\Методический кабинет\Desktop\РАЗЛОЖИ ТОВАР\IMG-877c1c13178f545980a5ee49c0f54422-V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47278"/>
            <a:ext cx="2880320" cy="3425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Методический кабинет\Desktop\РАЗЛОЖИ ТОВАР\IMG-3a980d6ee0c590084def03335775c4d6-V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339" y="3033463"/>
            <a:ext cx="2906358" cy="334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Методический кабинет\Desktop\РАЗЛОЖИ ТОВАР\IMG-e61b6526091a0e9e4e1c3615e0de908c-V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481" y="3495449"/>
            <a:ext cx="2925627" cy="33171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30584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5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/>
              <a:t>Д</a:t>
            </a:r>
            <a:r>
              <a:rPr lang="ru-RU" sz="2400" b="1" i="1" dirty="0">
                <a:solidFill>
                  <a:srgbClr val="002060"/>
                </a:solidFill>
              </a:rPr>
              <a:t>идактическ</a:t>
            </a:r>
            <a:r>
              <a:rPr lang="ru-RU" sz="2400" b="1" i="1" dirty="0"/>
              <a:t>ая игра </a:t>
            </a:r>
            <a:r>
              <a:rPr lang="ru-RU" sz="2400" b="1" i="1" dirty="0" smtClean="0"/>
              <a:t>«Магазин»</a:t>
            </a:r>
            <a:br>
              <a:rPr lang="ru-RU" sz="2400" b="1" i="1" dirty="0" smtClean="0"/>
            </a:br>
            <a:r>
              <a:rPr lang="ru-RU" sz="2400" b="1" i="1" dirty="0" smtClean="0"/>
              <a:t>Цель: </a:t>
            </a:r>
            <a:r>
              <a:rPr lang="ru-RU" sz="2400" i="1" dirty="0" smtClean="0"/>
              <a:t>совершенствовать знания детей о понятии «товар», «виды товара»</a:t>
            </a:r>
            <a:endParaRPr lang="ru-RU" sz="2400" b="1" dirty="0"/>
          </a:p>
        </p:txBody>
      </p:sp>
      <p:pic>
        <p:nvPicPr>
          <p:cNvPr id="7170" name="Picture 2" descr="G:\Новая папка\20231214_1112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18" y="2132856"/>
            <a:ext cx="3168352" cy="34423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Новая папка\20231214_111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0928"/>
            <a:ext cx="316835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747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етодический кабинет\Downloads\t_ind_5157a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Д</a:t>
            </a:r>
            <a:r>
              <a:rPr lang="ru-RU" sz="2400" b="1" i="1" dirty="0">
                <a:solidFill>
                  <a:srgbClr val="002060"/>
                </a:solidFill>
              </a:rPr>
              <a:t>идактическ</a:t>
            </a:r>
            <a:r>
              <a:rPr lang="ru-RU" sz="2400" b="1" i="1" dirty="0"/>
              <a:t>ая игра </a:t>
            </a:r>
            <a:r>
              <a:rPr lang="ru-RU" sz="2400" b="1" i="1" dirty="0" smtClean="0"/>
              <a:t>«Что </a:t>
            </a:r>
            <a:r>
              <a:rPr lang="ru-RU" sz="2400" b="1" i="1" dirty="0"/>
              <a:t>сколько стоит?»</a:t>
            </a:r>
            <a:endParaRPr lang="ru-RU" sz="2400" b="1" dirty="0"/>
          </a:p>
        </p:txBody>
      </p:sp>
      <p:pic>
        <p:nvPicPr>
          <p:cNvPr id="4" name="Рисунок 3" descr="C:\Users\Методический кабинет\Desktop\РАЗЛОЖИ ТОВАР\IMG-76e7ba03656905a2e80591ecc552fbb2-V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259228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Методический кабинет\Desktop\РАЗЛОЖИ ТОВАР\IMG-f0d349b172de73a2338b447e22aec2da-V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00420"/>
            <a:ext cx="2540229" cy="3200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Методический кабинет\Desktop\РАЗЛОЖИ ТОВАР\IMG-15ddf08a2ad1795321b4d137363b9d95-V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135" y="2996952"/>
            <a:ext cx="2664296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167416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125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казённое дошкольное образовательное учреждение  детский сад общеразвивающего вида «Лучик» </vt:lpstr>
      <vt:lpstr>Ребенок и деньги – это довольно сложный вопрос, но в дошкольном возрасте нужно и можно объяснить все так, чтобы ребенок был финансово грамотным. Для этого в нашей группе был создан центр финансовой грамотности, где собраны  дидактические игры по формированию основ финансовой грамотности.  Для повышения интереса используются разные по содержанию и видам дидактические игры: с предметами, с картинками, настольно-печатные, словесные экономические игры, а также игры-путешествия, игры-загадки, игры-беседы, игры-предположения и т.д.  </vt:lpstr>
      <vt:lpstr> </vt:lpstr>
      <vt:lpstr>Главной особенностью дидактических игр является то, что задания предлагаются детям в игровой форме.  Они играют, не подозревая, что осваивают знания, овладевают умениями и навыками, учатся культуре общения и поведения.  Все дидактические игры включают в себя познавательное и воспитательное содержание, что позволяет  решать задачи по формированию у старших дошкольников основ экономических знаний.  </vt:lpstr>
      <vt:lpstr>Дидактическая игра «Дороже – дешевле» Цель: закрепление у детей представления, что товары имеют разную стоимость.</vt:lpstr>
      <vt:lpstr>Дидактическая игра «Разложи товар» Цель: учить детей классифицировать предметы по общим признакам. Закреплять знания детей о разновидности торговых объектах.</vt:lpstr>
      <vt:lpstr>Дидактическая игра «Выбери необходимые товары» Цель: закреплять умение ориентироваться в понятиях, жизненно необходимых предметах. Учить диферинцировать предметы по степени их значимости, делая логические выводы.</vt:lpstr>
      <vt:lpstr>Дидактическая игра «Магазин» Цель: совершенствовать знания детей о понятии «товар», «виды товара»</vt:lpstr>
      <vt:lpstr>Дидактическая игра «Что сколько стоит?»</vt:lpstr>
      <vt:lpstr>Дидактическая игра «Валюта» Цель: закрепить представления детей о названии денежной единицы.</vt:lpstr>
      <vt:lpstr>Дидактическая игра «Собери банкноту» Цель: умение из нескольких частей собрать целое.</vt:lpstr>
      <vt:lpstr>Дидактическая игра «Банкомат» Цель: обучение детей пользоваться банкоматом.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Методический кабинет</dc:creator>
  <cp:lastModifiedBy>Пользователь</cp:lastModifiedBy>
  <cp:revision>24</cp:revision>
  <dcterms:created xsi:type="dcterms:W3CDTF">2023-12-11T15:41:06Z</dcterms:created>
  <dcterms:modified xsi:type="dcterms:W3CDTF">2024-01-16T07:29:49Z</dcterms:modified>
</cp:coreProperties>
</file>