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1" r:id="rId5"/>
    <p:sldId id="262" r:id="rId6"/>
    <p:sldId id="266" r:id="rId7"/>
    <p:sldId id="267" r:id="rId8"/>
    <p:sldId id="268" r:id="rId9"/>
    <p:sldId id="264" r:id="rId10"/>
    <p:sldId id="270" r:id="rId11"/>
    <p:sldId id="265" r:id="rId12"/>
    <p:sldId id="269" r:id="rId13"/>
    <p:sldId id="271" r:id="rId14"/>
    <p:sldId id="272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34559" autoAdjust="0"/>
    <p:restoredTop sz="86380" autoAdjust="0"/>
  </p:normalViewPr>
  <p:slideViewPr>
    <p:cSldViewPr>
      <p:cViewPr varScale="1">
        <p:scale>
          <a:sx n="73" d="100"/>
          <a:sy n="73" d="100"/>
        </p:scale>
        <p:origin x="-179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64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16.01.2024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85720" y="214290"/>
            <a:ext cx="8229600" cy="257810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Практикум для родителей</a:t>
            </a:r>
            <a:b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«Играем дома»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844824"/>
            <a:ext cx="7128792" cy="426794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691195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648072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002060"/>
                </a:solidFill>
              </a:rPr>
              <a:t>Сюжетно – ролевые игры.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0688"/>
            <a:ext cx="4429125" cy="295275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5635" y="2780928"/>
            <a:ext cx="4708363" cy="392363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793" y="3514513"/>
            <a:ext cx="3347144" cy="334714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058484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0"/>
            <a:ext cx="8229600" cy="6597352"/>
          </a:xfrm>
        </p:spPr>
        <p:txBody>
          <a:bodyPr>
            <a:normAutofit fontScale="70000" lnSpcReduction="20000"/>
          </a:bodyPr>
          <a:lstStyle/>
          <a:p>
            <a:pPr marL="2600325" lvl="0" indent="357188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endParaRPr lang="ru-RU" dirty="0">
              <a:ea typeface="Times New Roman" pitchFamily="18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3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дороге в детский сад.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3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«Я заметил».</a:t>
            </a:r>
            <a:r>
              <a:rPr lang="ru-RU" sz="3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3400" dirty="0"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«Давай проверим, кто из нас самый внимательный. </a:t>
            </a:r>
            <a:endParaRPr lang="ru-RU" sz="3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3400" dirty="0"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Будем называть предметы, мимо которых мы проходим; а ещё </a:t>
            </a:r>
            <a:r>
              <a:rPr lang="ru-RU" sz="3400" dirty="0" smtClean="0"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обязательно  укажем </a:t>
            </a:r>
            <a:r>
              <a:rPr lang="ru-RU" sz="3400" dirty="0"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– какие они. </a:t>
            </a:r>
            <a:endParaRPr lang="ru-RU" sz="3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3400" dirty="0"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- Вот почтовый ящик. Он – синий. </a:t>
            </a:r>
            <a:endParaRPr lang="ru-RU" sz="3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3400" dirty="0"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- Я заметила кошку. Она – пушистая». </a:t>
            </a:r>
            <a:endParaRPr lang="ru-RU" sz="3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3400" dirty="0"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Ребёнок и взрослый могут называть увиденные предметы по очереди.</a:t>
            </a:r>
            <a:endParaRPr lang="ru-RU" sz="3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3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2. «Части».</a:t>
            </a:r>
            <a:endParaRPr lang="ru-RU" sz="3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3400" dirty="0"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- «Автомобиль, а что у него есть?" - "Руль, сиденья, дверцы, колеса, мотор..."</a:t>
            </a:r>
            <a:endParaRPr lang="ru-RU" sz="3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3400" dirty="0"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 - "А что есть у дерева?" - "Корень, ствол, ветки, листья..."</a:t>
            </a:r>
            <a:endParaRPr lang="ru-RU" sz="3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3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3. «Цвета».</a:t>
            </a:r>
            <a:endParaRPr lang="ru-RU" sz="3400" dirty="0">
              <a:solidFill>
                <a:srgbClr val="FF0000"/>
              </a:solidFill>
              <a:latin typeface="Times New Roman" panose="02020603050405020304" pitchFamily="18" charset="0"/>
              <a:ea typeface="Times New Roman" pitchFamily="18" charset="0"/>
              <a:cs typeface="Times New Roman" panose="02020603050405020304" pitchFamily="18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3400" dirty="0"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 </a:t>
            </a:r>
            <a:r>
              <a:rPr lang="ru-RU" sz="3400" dirty="0" smtClean="0"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- « А что  ты видишь зеленого цвета?»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3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«Маленький фантазёр».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Предложите ребенку посмотреть на облака и придумать, на что они похожи. Возможно, это будет собачка или кошечка, а может жираф с длинной шеей. Только важно помнить, что и вы должны активно принимать участие в этой игре. Фантазируйте вместе с малышом.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72504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92696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002060"/>
                </a:solidFill>
              </a:rPr>
              <a:t>Подвижные игры</a:t>
            </a:r>
            <a:endParaRPr lang="ru-RU" sz="3200" dirty="0">
              <a:solidFill>
                <a:srgbClr val="00206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4" y="692696"/>
            <a:ext cx="3777177" cy="288032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1310" y="789790"/>
            <a:ext cx="5075972" cy="285523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3645023"/>
            <a:ext cx="3810000" cy="345757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457171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0872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Настольные игры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4705"/>
            <a:ext cx="5004048" cy="333863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5836" y="3356992"/>
            <a:ext cx="4562872" cy="342215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386022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002060"/>
                </a:solidFill>
              </a:rPr>
              <a:t>В играх между родителями и детьми возникает дружба и взаимопонимание!</a:t>
            </a:r>
            <a:endParaRPr lang="ru-RU" sz="3200" dirty="0">
              <a:solidFill>
                <a:srgbClr val="002060"/>
              </a:solidFill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8392" y="1599654"/>
            <a:ext cx="6047944" cy="4526509"/>
          </a:xfrm>
        </p:spPr>
      </p:pic>
    </p:spTree>
    <p:extLst>
      <p:ext uri="{BB962C8B-B14F-4D97-AF65-F5344CB8AC3E}">
        <p14:creationId xmlns="" xmlns:p14="http://schemas.microsoft.com/office/powerpoint/2010/main" val="3545853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74242"/>
          </a:xfrm>
        </p:spPr>
        <p:txBody>
          <a:bodyPr>
            <a:noAutofit/>
          </a:bodyPr>
          <a:lstStyle/>
          <a:p>
            <a:r>
              <a:rPr lang="ru-RU" sz="2800" dirty="0" smtClean="0"/>
              <a:t>«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Годы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детства – это  прежде всего воспитание сердца. Воспитание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не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сумма мероприятий и приемов, а мудрое общение взрослого с живой душой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ребенка».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                                       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А. 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Сухомлинский   </a:t>
            </a:r>
            <a:r>
              <a:rPr lang="ru-RU" sz="3600" dirty="0"/>
              <a:t>       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021288"/>
            <a:ext cx="8229600" cy="104875"/>
          </a:xfrm>
        </p:spPr>
        <p:txBody>
          <a:bodyPr>
            <a:normAutofit fontScale="25000" lnSpcReduction="20000"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2388920"/>
            <a:ext cx="5544616" cy="446908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770785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259228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«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Игра – путь детей к познанию мира, в котором они живут и который призваны изменять»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(М. Горький)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852936"/>
            <a:ext cx="8229600" cy="3273227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4800" dirty="0">
                <a:solidFill>
                  <a:srgbClr val="002060"/>
                </a:solidFill>
              </a:rPr>
              <a:t>«</a:t>
            </a:r>
            <a:r>
              <a:rPr lang="ru-RU" sz="4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Интерес</a:t>
            </a:r>
            <a:r>
              <a:rPr lang="ru-RU" sz="4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 «</a:t>
            </a:r>
            <a:r>
              <a:rPr lang="ru-RU" sz="4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Удовольствие», </a:t>
            </a:r>
            <a:r>
              <a:rPr lang="ru-RU" sz="4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«</a:t>
            </a:r>
            <a:r>
              <a:rPr lang="ru-RU" sz="4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Развитие» - </a:t>
            </a:r>
            <a:endParaRPr lang="ru-RU" sz="48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5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ключевые понятия игры.</a:t>
            </a:r>
            <a:endParaRPr lang="ru-RU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45590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654296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Ни к какой деятельности ребенок не проявляет столько интереса, сколько к игровой. Ему интересно, а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значит,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познание и развитие происходит легко,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 удовольствием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. Вот в чем секрет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воспитательных возможностей игры.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                     </a:t>
            </a:r>
            <a:br>
              <a:rPr lang="ru-RU" sz="2800" dirty="0" smtClean="0"/>
            </a:b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Игра «Море волнуется раз…»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3042" y="2928934"/>
            <a:ext cx="5832648" cy="357301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475868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937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Правила организации игр дома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6093296"/>
          </a:xfrm>
        </p:spPr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Игра </a:t>
            </a:r>
            <a:r>
              <a:rPr lang="ru-RU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не должна включать даже малейшую возможность риска, угрожающего здоровью детей. </a:t>
            </a:r>
            <a:endParaRPr lang="ru-RU" dirty="0" smtClean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514350" lvl="0" indent="-514350">
              <a:buFont typeface="Arial" pitchFamily="34" charset="0"/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Игра требует чувства меры 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осторожности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lvl="0" indent="-514350">
              <a:buFont typeface="Arial" pitchFamily="34" charset="0"/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Добровольность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основа игры. 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Arial" pitchFamily="34" charset="0"/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Не ждите от ребенка быстрых и замечательных результатов. </a:t>
            </a:r>
          </a:p>
          <a:p>
            <a:pPr marL="514350" indent="-514350">
              <a:buFont typeface="Arial" pitchFamily="34" charset="0"/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Поддерживайте активный, творческий подход к игре. </a:t>
            </a:r>
          </a:p>
          <a:p>
            <a:pPr marL="514350" lvl="0" indent="-514350">
              <a:buFont typeface="Arial" pitchFamily="34" charset="0"/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Хвалите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ребенка.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16990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5821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Играть можно где угодно: дома, на прогулке,  на природе, по дороге в детский сад, в поездке…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10" y="2492896"/>
            <a:ext cx="2575775" cy="3429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4939" y="2852936"/>
            <a:ext cx="2681950" cy="400616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6889" y="2057644"/>
            <a:ext cx="3979191" cy="279837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1167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850106"/>
          </a:xfrm>
        </p:spPr>
        <p:txBody>
          <a:bodyPr/>
          <a:lstStyle/>
          <a:p>
            <a:pPr algn="l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Игры на кухне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052736"/>
            <a:ext cx="8291264" cy="5519536"/>
          </a:xfrm>
        </p:spPr>
        <p:txBody>
          <a:bodyPr>
            <a:noAutofit/>
          </a:bodyPr>
          <a:lstStyle/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</a:t>
            </a:r>
            <a:r>
              <a:rPr lang="ru-RU" sz="18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«Помогаю маме».</a:t>
            </a:r>
            <a:r>
              <a:rPr lang="ru-RU" sz="1800" b="1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lang="ru-RU" sz="1800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8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Предложите ребёнку перебрать горох, рис, </a:t>
            </a:r>
            <a:r>
              <a:rPr lang="ru-RU" sz="1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гречку. 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Тем </a:t>
            </a:r>
            <a:r>
              <a:rPr lang="ru-RU" sz="18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самым </a:t>
            </a:r>
            <a:r>
              <a:rPr lang="ru-RU" sz="1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он </a:t>
            </a:r>
            <a:r>
              <a:rPr lang="ru-RU" sz="18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окажет вам посильную помощь и </a:t>
            </a:r>
            <a:endParaRPr lang="ru-RU" sz="18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потренирует </a:t>
            </a:r>
            <a:r>
              <a:rPr lang="ru-RU" sz="18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свои пальчики. </a:t>
            </a:r>
            <a:endParaRPr lang="ru-RU" sz="1800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8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Насыпьте на поднос манку или муку, </a:t>
            </a:r>
            <a:endParaRPr lang="ru-RU" sz="18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пусть </a:t>
            </a:r>
            <a:r>
              <a:rPr lang="ru-RU" sz="18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ребенок порисует.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8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«Делаем    бусы для мамы</a:t>
            </a:r>
            <a: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».</a:t>
            </a:r>
            <a:endParaRPr lang="ru-RU" sz="1800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3«Сюрприз</a:t>
            </a:r>
            <a:r>
              <a:rPr lang="ru-RU" sz="18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».</a:t>
            </a:r>
            <a:endParaRPr lang="ru-RU" sz="1800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 </a:t>
            </a:r>
            <a:r>
              <a:rPr lang="ru-RU" sz="18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кастрюлю насыпьте горох (гречу, овес) и запрячьте игрушки </a:t>
            </a:r>
            <a:endParaRPr lang="ru-RU" sz="18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из </a:t>
            </a:r>
            <a:r>
              <a:rPr lang="ru-RU" sz="18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киндер-сюрприза. Пусть малыш найдет их.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8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</a:t>
            </a:r>
            <a: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 </a:t>
            </a:r>
            <a:r>
              <a:rPr lang="ru-RU" sz="18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«Весёлое солнышко».</a:t>
            </a:r>
            <a:endParaRPr lang="ru-RU" sz="1800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Из </a:t>
            </a:r>
            <a:r>
              <a:rPr lang="ru-RU" sz="18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картона вырежьте круг и дайте ребенку много прищепок. </a:t>
            </a:r>
            <a:r>
              <a:rPr lang="ru-RU" sz="1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Предложите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8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сделать    лучики </a:t>
            </a:r>
            <a:r>
              <a:rPr lang="ru-RU" sz="18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солнышку. 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 </a:t>
            </a:r>
            <a:r>
              <a:rPr lang="ru-RU" sz="18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«Волшебные палочки».</a:t>
            </a:r>
            <a:endParaRPr lang="ru-RU" sz="1800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Дайте </a:t>
            </a:r>
            <a:r>
              <a:rPr lang="ru-RU" sz="18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малышу счётные палочки или спички (с отрезанными головками). Пусть </a:t>
            </a:r>
            <a:endParaRPr lang="ru-RU" sz="18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8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он  выкладывает </a:t>
            </a:r>
            <a:r>
              <a:rPr lang="ru-RU" sz="18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 них простейшие геометрические фигуры, предметы и узоры. 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6. </a:t>
            </a:r>
            <a:r>
              <a:rPr lang="ru-RU" sz="18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«Необыкновенные узоры».</a:t>
            </a:r>
            <a:endParaRPr lang="ru-RU" sz="1800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Пока </a:t>
            </a:r>
            <a:r>
              <a:rPr lang="ru-RU" sz="18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 заняты пришиванием пуговиц, ребёнок может выкладывать из пуговиц</a:t>
            </a:r>
            <a:r>
              <a:rPr lang="ru-RU" sz="1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ниточек красивые узоры.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32970"/>
            <a:ext cx="2837625" cy="359147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591054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02704"/>
            <a:ext cx="8229600" cy="5602634"/>
          </a:xfrm>
        </p:spPr>
        <p:txBody>
          <a:bodyPr>
            <a:normAutofit fontScale="90000"/>
          </a:bodyPr>
          <a:lstStyle/>
          <a:p>
            <a:pPr lvl="0" fontAlgn="base">
              <a:spcAft>
                <a:spcPct val="0"/>
              </a:spcAft>
            </a:pPr>
            <a:r>
              <a:rPr lang="ru-RU" sz="1600" b="1" dirty="0">
                <a:solidFill>
                  <a:srgbClr val="0000FF"/>
                </a:solidFill>
                <a:ea typeface="Calibri" pitchFamily="34" charset="0"/>
                <a:cs typeface="Arial" pitchFamily="34" charset="0"/>
              </a:rPr>
              <a:t> 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Игровые  упражнения на развитие 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речи</a:t>
            </a:r>
            <a:r>
              <a:rPr lang="ru-RU" sz="2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/>
            </a:r>
            <a:br>
              <a:rPr lang="ru-RU" sz="2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</a:br>
            <a:r>
              <a:rPr lang="ru-RU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1</a:t>
            </a:r>
            <a:r>
              <a:rPr lang="ru-RU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. </a:t>
            </a:r>
            <a:r>
              <a:rPr lang="ru-RU" sz="22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«Давай искать на кухне слова». </a:t>
            </a:r>
            <a:r>
              <a:rPr lang="ru-RU" sz="2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Какие слова можно вынуть из борща? Винегрета? Кухонного шкафа? Плиты? </a:t>
            </a:r>
            <a:r>
              <a:rPr lang="ru-RU" sz="2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.«</a:t>
            </a:r>
            <a:r>
              <a:rPr lang="ru-RU" sz="22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Угощаю». </a:t>
            </a:r>
            <a:r>
              <a:rPr lang="ru-RU" sz="2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«Давай вспомним вкусные слова и угостим друг друга». Ребёнок называет «вкусное слово» и «кладёт» Вам на ладошку, затем Вы ему, и так до тех пор, пока всё не съедите. Можно поиграть в «сладкие», «кислые», «горькие», «солёные» слова</a:t>
            </a:r>
            <a:r>
              <a:rPr lang="ru-RU" sz="2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.</a:t>
            </a:r>
            <a:r>
              <a:rPr lang="ru-RU" sz="22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/>
            </a:r>
            <a:br>
              <a:rPr lang="ru-RU" sz="22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  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Можно </a:t>
            </a:r>
            <a:r>
              <a:rPr lang="ru-RU" sz="36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играть с целью развития грамматического строя 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речи</a:t>
            </a:r>
            <a:r>
              <a:rPr lang="ru-RU" sz="2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/>
            </a:r>
            <a:br>
              <a:rPr lang="ru-RU" sz="2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</a:br>
            <a:r>
              <a:rPr lang="ru-RU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1</a:t>
            </a:r>
            <a:r>
              <a:rPr lang="ru-RU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. </a:t>
            </a:r>
            <a:r>
              <a:rPr lang="ru-RU" sz="22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«Приготовим сок».</a:t>
            </a:r>
            <a:r>
              <a:rPr lang="ru-RU" sz="2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«Из яблок сок… (яблочный); из груш…(грушевый); из слив</a:t>
            </a:r>
            <a:r>
              <a:rPr lang="ru-RU" sz="2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…</a:t>
            </a:r>
            <a:br>
              <a:rPr lang="ru-RU" sz="2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</a:br>
            <a:r>
              <a:rPr lang="ru-RU" sz="2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(</a:t>
            </a:r>
            <a:r>
              <a:rPr lang="ru-RU" sz="2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сливовый); из вишни…(вишнёвый); из моркови, из лимона, </a:t>
            </a:r>
            <a:r>
              <a:rPr lang="ru-RU" sz="2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/>
            </a:r>
            <a:br>
              <a:rPr lang="ru-RU" sz="2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</a:br>
            <a:r>
              <a:rPr lang="ru-RU" sz="2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из </a:t>
            </a:r>
            <a:r>
              <a:rPr lang="ru-RU" sz="2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апельсина и т.п.  </a:t>
            </a:r>
            <a:r>
              <a:rPr lang="ru-RU" sz="2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Справились</a:t>
            </a:r>
            <a:r>
              <a:rPr lang="ru-RU" sz="2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? </a:t>
            </a:r>
            <a:r>
              <a:rPr lang="ru-RU" sz="2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А теперь наоборот: вишнёвый сок из чего? И т.д.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 flipV="1">
            <a:off x="457200" y="5229200"/>
            <a:ext cx="154360" cy="144015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1757" y="5157192"/>
            <a:ext cx="2809875" cy="158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09122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52736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002060"/>
                </a:solidFill>
              </a:rPr>
              <a:t>Театрализованная деятельность</a:t>
            </a:r>
            <a:r>
              <a:rPr lang="ru-RU" dirty="0" smtClean="0">
                <a:solidFill>
                  <a:srgbClr val="002060"/>
                </a:solidFill>
              </a:rPr>
              <a:t>.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8720"/>
            <a:ext cx="3917640" cy="261176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2460" y="854790"/>
            <a:ext cx="4418012" cy="316878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350177"/>
            <a:ext cx="2644313" cy="352771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3789041"/>
            <a:ext cx="4091947" cy="306896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696738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488</TotalTime>
  <Words>302</Words>
  <Application>Microsoft Office PowerPoint</Application>
  <PresentationFormat>Экран (4:3)</PresentationFormat>
  <Paragraphs>56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Практикум для родителей «Играем дома» </vt:lpstr>
      <vt:lpstr>«Годы детства – это  прежде всего воспитание сердца. Воспитание - не сумма мероприятий и приемов, а мудрое общение взрослого с живой душой ребенка».                                          В. А.  Сухомлинский          </vt:lpstr>
      <vt:lpstr> «Игра – путь детей к познанию мира, в котором они живут и который призваны изменять» (М. Горький) </vt:lpstr>
      <vt:lpstr>Ни к какой деятельности ребенок не проявляет столько интереса, сколько к игровой. Ему интересно, а значит, познание и развитие происходит легко, с удовольствием. Вот в чем секрет воспитательных возможностей игры.                                             Игра «Море волнуется раз…»</vt:lpstr>
      <vt:lpstr>Правила организации игр дома </vt:lpstr>
      <vt:lpstr>Играть можно где угодно: дома, на прогулке,  на природе, по дороге в детский сад, в поездке…</vt:lpstr>
      <vt:lpstr>Игры на кухне</vt:lpstr>
      <vt:lpstr> Игровые  упражнения на развитие речи 1. «Давай искать на кухне слова».  Какие слова можно вынуть из борща? Винегрета? Кухонного шкафа? Плиты?  2.«Угощаю».  «Давай вспомним вкусные слова и угостим друг друга». Ребёнок называет «вкусное слово» и «кладёт» Вам на ладошку, затем Вы ему, и так до тех пор, пока всё не съедите. Можно поиграть в «сладкие», «кислые», «горькие», «солёные» слова.   Можно играть с целью развития грамматического строя речи 1. «Приготовим сок».  «Из яблок сок… (яблочный); из груш…(грушевый); из слив… (сливовый); из вишни…(вишнёвый); из моркови, из лимона,  из апельсина и т.п.  Справились?  А теперь наоборот: вишнёвый сок из чего? И т.д.</vt:lpstr>
      <vt:lpstr>Театрализованная деятельность.</vt:lpstr>
      <vt:lpstr>Сюжетно – ролевые игры.</vt:lpstr>
      <vt:lpstr>Слайд 11</vt:lpstr>
      <vt:lpstr>Подвижные игры</vt:lpstr>
      <vt:lpstr>Настольные игры</vt:lpstr>
      <vt:lpstr>В играх между родителями и детьми возникает дружба и взаимопонимание!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Практикум для родителей «Играем дома»</dc:title>
  <dc:creator>Михаил</dc:creator>
  <cp:lastModifiedBy>PC</cp:lastModifiedBy>
  <cp:revision>29</cp:revision>
  <dcterms:created xsi:type="dcterms:W3CDTF">2015-04-20T06:16:07Z</dcterms:created>
  <dcterms:modified xsi:type="dcterms:W3CDTF">2024-01-16T16:37:13Z</dcterms:modified>
</cp:coreProperties>
</file>