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966A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52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9182101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0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0" y="6857996"/>
                </a:lnTo>
                <a:lnTo>
                  <a:pt x="3006850" y="0"/>
                </a:lnTo>
                <a:close/>
              </a:path>
            </a:pathLst>
          </a:custGeom>
          <a:solidFill>
            <a:srgbClr val="4966AC">
              <a:alpha val="3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9604335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4966AC">
              <a:alpha val="1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619DD1">
              <a:alpha val="7215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0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3477B1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8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90A1CF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4966AC">
              <a:alpha val="65097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0372344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4966AC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4966AC">
              <a:alpha val="8509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966A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966A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4966A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9371076" y="0"/>
            <a:ext cx="1219200" cy="6858000"/>
          </a:xfrm>
          <a:custGeom>
            <a:avLst/>
            <a:gdLst/>
            <a:ahLst/>
            <a:cxnLst/>
            <a:rect l="l" t="t" r="r" b="b"/>
            <a:pathLst>
              <a:path w="1219200" h="6858000">
                <a:moveTo>
                  <a:pt x="0" y="0"/>
                </a:moveTo>
                <a:lnTo>
                  <a:pt x="1219200" y="6857999"/>
                </a:lnTo>
              </a:path>
            </a:pathLst>
          </a:custGeom>
          <a:ln w="9525">
            <a:solidFill>
              <a:srgbClr val="BEBEB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424928" y="3681984"/>
            <a:ext cx="4763770" cy="3176905"/>
          </a:xfrm>
          <a:custGeom>
            <a:avLst/>
            <a:gdLst/>
            <a:ahLst/>
            <a:cxnLst/>
            <a:rect l="l" t="t" r="r" b="b"/>
            <a:pathLst>
              <a:path w="4763770" h="3176904">
                <a:moveTo>
                  <a:pt x="4763516" y="0"/>
                </a:moveTo>
                <a:lnTo>
                  <a:pt x="0" y="3176586"/>
                </a:lnTo>
              </a:path>
            </a:pathLst>
          </a:custGeom>
          <a:ln w="9525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9182101" y="0"/>
            <a:ext cx="3007360" cy="6858000"/>
          </a:xfrm>
          <a:custGeom>
            <a:avLst/>
            <a:gdLst/>
            <a:ahLst/>
            <a:cxnLst/>
            <a:rect l="l" t="t" r="r" b="b"/>
            <a:pathLst>
              <a:path w="3007359" h="6858000">
                <a:moveTo>
                  <a:pt x="3006850" y="0"/>
                </a:moveTo>
                <a:lnTo>
                  <a:pt x="2042483" y="0"/>
                </a:lnTo>
                <a:lnTo>
                  <a:pt x="0" y="6857996"/>
                </a:lnTo>
                <a:lnTo>
                  <a:pt x="3006850" y="6857996"/>
                </a:lnTo>
                <a:lnTo>
                  <a:pt x="3006850" y="0"/>
                </a:lnTo>
                <a:close/>
              </a:path>
            </a:pathLst>
          </a:custGeom>
          <a:solidFill>
            <a:srgbClr val="4966AC">
              <a:alpha val="3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9604335" y="0"/>
            <a:ext cx="2588260" cy="6858000"/>
          </a:xfrm>
          <a:custGeom>
            <a:avLst/>
            <a:gdLst/>
            <a:ahLst/>
            <a:cxnLst/>
            <a:rect l="l" t="t" r="r" b="b"/>
            <a:pathLst>
              <a:path w="2588259" h="6858000">
                <a:moveTo>
                  <a:pt x="2587664" y="0"/>
                </a:moveTo>
                <a:lnTo>
                  <a:pt x="0" y="0"/>
                </a:lnTo>
                <a:lnTo>
                  <a:pt x="1208190" y="6857996"/>
                </a:lnTo>
                <a:lnTo>
                  <a:pt x="2587664" y="6857996"/>
                </a:lnTo>
                <a:lnTo>
                  <a:pt x="2587664" y="0"/>
                </a:lnTo>
                <a:close/>
              </a:path>
            </a:pathLst>
          </a:custGeom>
          <a:solidFill>
            <a:srgbClr val="4966AC">
              <a:alpha val="1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8932164" y="3048000"/>
            <a:ext cx="3260090" cy="3810000"/>
          </a:xfrm>
          <a:custGeom>
            <a:avLst/>
            <a:gdLst/>
            <a:ahLst/>
            <a:cxnLst/>
            <a:rect l="l" t="t" r="r" b="b"/>
            <a:pathLst>
              <a:path w="3260090" h="3810000">
                <a:moveTo>
                  <a:pt x="3259835" y="0"/>
                </a:moveTo>
                <a:lnTo>
                  <a:pt x="0" y="3809999"/>
                </a:lnTo>
                <a:lnTo>
                  <a:pt x="3259835" y="3809999"/>
                </a:lnTo>
                <a:lnTo>
                  <a:pt x="3259835" y="0"/>
                </a:lnTo>
                <a:close/>
              </a:path>
            </a:pathLst>
          </a:custGeom>
          <a:solidFill>
            <a:srgbClr val="619DD1">
              <a:alpha val="7215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9337790" y="0"/>
            <a:ext cx="2851785" cy="6858000"/>
          </a:xfrm>
          <a:custGeom>
            <a:avLst/>
            <a:gdLst/>
            <a:ahLst/>
            <a:cxnLst/>
            <a:rect l="l" t="t" r="r" b="b"/>
            <a:pathLst>
              <a:path w="2851784" h="6858000">
                <a:moveTo>
                  <a:pt x="2851161" y="0"/>
                </a:moveTo>
                <a:lnTo>
                  <a:pt x="0" y="0"/>
                </a:lnTo>
                <a:lnTo>
                  <a:pt x="2467620" y="6857996"/>
                </a:lnTo>
                <a:lnTo>
                  <a:pt x="2851161" y="6857996"/>
                </a:lnTo>
                <a:lnTo>
                  <a:pt x="2851161" y="0"/>
                </a:lnTo>
                <a:close/>
              </a:path>
            </a:pathLst>
          </a:custGeom>
          <a:solidFill>
            <a:srgbClr val="3477B1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0898124" y="0"/>
            <a:ext cx="1290955" cy="6858000"/>
          </a:xfrm>
          <a:custGeom>
            <a:avLst/>
            <a:gdLst/>
            <a:ahLst/>
            <a:cxnLst/>
            <a:rect l="l" t="t" r="r" b="b"/>
            <a:pathLst>
              <a:path w="1290954" h="6858000">
                <a:moveTo>
                  <a:pt x="1290827" y="0"/>
                </a:moveTo>
                <a:lnTo>
                  <a:pt x="1018958" y="0"/>
                </a:lnTo>
                <a:lnTo>
                  <a:pt x="0" y="6857996"/>
                </a:lnTo>
                <a:lnTo>
                  <a:pt x="1290827" y="6857996"/>
                </a:lnTo>
                <a:lnTo>
                  <a:pt x="1290827" y="0"/>
                </a:lnTo>
                <a:close/>
              </a:path>
            </a:pathLst>
          </a:custGeom>
          <a:solidFill>
            <a:srgbClr val="90A1CF">
              <a:alpha val="7019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940749" y="0"/>
            <a:ext cx="1248410" cy="6858000"/>
          </a:xfrm>
          <a:custGeom>
            <a:avLst/>
            <a:gdLst/>
            <a:ahLst/>
            <a:cxnLst/>
            <a:rect l="l" t="t" r="r" b="b"/>
            <a:pathLst>
              <a:path w="1248409" h="6858000">
                <a:moveTo>
                  <a:pt x="1248203" y="0"/>
                </a:moveTo>
                <a:lnTo>
                  <a:pt x="0" y="0"/>
                </a:lnTo>
                <a:lnTo>
                  <a:pt x="1107740" y="6857996"/>
                </a:lnTo>
                <a:lnTo>
                  <a:pt x="1248203" y="6857996"/>
                </a:lnTo>
                <a:lnTo>
                  <a:pt x="1248203" y="0"/>
                </a:lnTo>
                <a:close/>
              </a:path>
            </a:pathLst>
          </a:custGeom>
          <a:solidFill>
            <a:srgbClr val="4966AC">
              <a:alpha val="65097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0372344" y="3590544"/>
            <a:ext cx="1816735" cy="3267710"/>
          </a:xfrm>
          <a:custGeom>
            <a:avLst/>
            <a:gdLst/>
            <a:ahLst/>
            <a:cxnLst/>
            <a:rect l="l" t="t" r="r" b="b"/>
            <a:pathLst>
              <a:path w="1816734" h="3267709">
                <a:moveTo>
                  <a:pt x="1816607" y="0"/>
                </a:moveTo>
                <a:lnTo>
                  <a:pt x="0" y="3267455"/>
                </a:lnTo>
                <a:lnTo>
                  <a:pt x="1816607" y="3267455"/>
                </a:lnTo>
                <a:lnTo>
                  <a:pt x="1816607" y="0"/>
                </a:lnTo>
                <a:close/>
              </a:path>
            </a:pathLst>
          </a:custGeom>
          <a:solidFill>
            <a:srgbClr val="4966AC">
              <a:alpha val="7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310" y="232917"/>
            <a:ext cx="8076565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4966AC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843280" cy="5666740"/>
          </a:xfrm>
          <a:custGeom>
            <a:avLst/>
            <a:gdLst/>
            <a:ahLst/>
            <a:cxnLst/>
            <a:rect l="l" t="t" r="r" b="b"/>
            <a:pathLst>
              <a:path w="843280" h="5666740">
                <a:moveTo>
                  <a:pt x="842772" y="0"/>
                </a:moveTo>
                <a:lnTo>
                  <a:pt x="0" y="0"/>
                </a:lnTo>
                <a:lnTo>
                  <a:pt x="0" y="5666232"/>
                </a:lnTo>
                <a:lnTo>
                  <a:pt x="842772" y="0"/>
                </a:lnTo>
                <a:close/>
              </a:path>
            </a:pathLst>
          </a:custGeom>
          <a:solidFill>
            <a:srgbClr val="4966AC">
              <a:alpha val="8509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4125848" y="2663444"/>
            <a:ext cx="6148705" cy="19773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r" marL="524510" marR="5715" indent="545465">
              <a:lnSpc>
                <a:spcPct val="100000"/>
              </a:lnSpc>
              <a:spcBef>
                <a:spcPts val="105"/>
              </a:spcBef>
            </a:pPr>
            <a:r>
              <a:rPr dirty="0" sz="3200" b="1" i="1">
                <a:solidFill>
                  <a:srgbClr val="4966AC"/>
                </a:solidFill>
                <a:latin typeface="Trebuchet MS"/>
                <a:cs typeface="Trebuchet MS"/>
              </a:rPr>
              <a:t>Приложение</a:t>
            </a:r>
            <a:r>
              <a:rPr dirty="0" sz="3200" spc="-60" b="1" i="1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3200" b="1" i="1">
                <a:solidFill>
                  <a:srgbClr val="4966AC"/>
                </a:solidFill>
                <a:latin typeface="Trebuchet MS"/>
                <a:cs typeface="Trebuchet MS"/>
              </a:rPr>
              <a:t>к</a:t>
            </a:r>
            <a:r>
              <a:rPr dirty="0" sz="3200" spc="-60" b="1" i="1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3200" spc="-10" b="1" i="1">
                <a:solidFill>
                  <a:srgbClr val="4966AC"/>
                </a:solidFill>
                <a:latin typeface="Trebuchet MS"/>
                <a:cs typeface="Trebuchet MS"/>
              </a:rPr>
              <a:t>конспекту</a:t>
            </a:r>
            <a:r>
              <a:rPr dirty="0" sz="3200" spc="-10" b="1" i="1">
                <a:solidFill>
                  <a:srgbClr val="4966AC"/>
                </a:solidFill>
                <a:latin typeface="Trebuchet MS"/>
                <a:cs typeface="Trebuchet MS"/>
              </a:rPr>
              <a:t> интегрированного</a:t>
            </a:r>
            <a:r>
              <a:rPr dirty="0" sz="3200" spc="-150" b="1" i="1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3200" spc="-10" b="1" i="1">
                <a:solidFill>
                  <a:srgbClr val="4966AC"/>
                </a:solidFill>
                <a:latin typeface="Trebuchet MS"/>
                <a:cs typeface="Trebuchet MS"/>
              </a:rPr>
              <a:t>занятия</a:t>
            </a:r>
            <a:endParaRPr sz="3200">
              <a:latin typeface="Trebuchet MS"/>
              <a:cs typeface="Trebuchet MS"/>
            </a:endParaRPr>
          </a:p>
          <a:p>
            <a:pPr algn="r" marR="5080">
              <a:lnSpc>
                <a:spcPct val="100000"/>
              </a:lnSpc>
            </a:pPr>
            <a:r>
              <a:rPr dirty="0" sz="3200" b="1" i="1">
                <a:solidFill>
                  <a:srgbClr val="4966AC"/>
                </a:solidFill>
                <a:latin typeface="Trebuchet MS"/>
                <a:cs typeface="Trebuchet MS"/>
              </a:rPr>
              <a:t>в</a:t>
            </a:r>
            <a:r>
              <a:rPr dirty="0" sz="3200" spc="-15" b="1" i="1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3200" b="1" i="1">
                <a:solidFill>
                  <a:srgbClr val="4966AC"/>
                </a:solidFill>
                <a:latin typeface="Trebuchet MS"/>
                <a:cs typeface="Trebuchet MS"/>
              </a:rPr>
              <a:t>средней</a:t>
            </a:r>
            <a:r>
              <a:rPr dirty="0" sz="3200" spc="-15" b="1" i="1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3200" b="1" i="1">
                <a:solidFill>
                  <a:srgbClr val="4966AC"/>
                </a:solidFill>
                <a:latin typeface="Trebuchet MS"/>
                <a:cs typeface="Trebuchet MS"/>
              </a:rPr>
              <a:t>группе</a:t>
            </a:r>
            <a:r>
              <a:rPr dirty="0" sz="3200" spc="-50" b="1" i="1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3200" b="1" i="1">
                <a:solidFill>
                  <a:srgbClr val="4966AC"/>
                </a:solidFill>
                <a:latin typeface="Trebuchet MS"/>
                <a:cs typeface="Trebuchet MS"/>
              </a:rPr>
              <a:t>«Снеговик</a:t>
            </a:r>
            <a:r>
              <a:rPr dirty="0" sz="3200" spc="-15" b="1" i="1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3200" spc="-25" b="1" i="1">
                <a:solidFill>
                  <a:srgbClr val="4966AC"/>
                </a:solidFill>
                <a:latin typeface="Trebuchet MS"/>
                <a:cs typeface="Trebuchet MS"/>
              </a:rPr>
              <a:t>из</a:t>
            </a:r>
            <a:endParaRPr sz="3200">
              <a:latin typeface="Trebuchet MS"/>
              <a:cs typeface="Trebuchet MS"/>
            </a:endParaRPr>
          </a:p>
          <a:p>
            <a:pPr algn="r" marR="5080">
              <a:lnSpc>
                <a:spcPct val="100000"/>
              </a:lnSpc>
            </a:pPr>
            <a:r>
              <a:rPr dirty="0" sz="3200" spc="-10" b="1" i="1">
                <a:solidFill>
                  <a:srgbClr val="4966AC"/>
                </a:solidFill>
                <a:latin typeface="Trebuchet MS"/>
                <a:cs typeface="Trebuchet MS"/>
              </a:rPr>
              <a:t>мукосола»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523478" y="5573064"/>
            <a:ext cx="2542540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>
                <a:solidFill>
                  <a:srgbClr val="7E7E7E"/>
                </a:solidFill>
                <a:latin typeface="Trebuchet MS"/>
                <a:cs typeface="Trebuchet MS"/>
              </a:rPr>
              <a:t>Воспитатель</a:t>
            </a:r>
            <a:r>
              <a:rPr dirty="0" sz="1900" spc="-75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dirty="0" sz="1900">
                <a:solidFill>
                  <a:srgbClr val="7E7E7E"/>
                </a:solidFill>
                <a:latin typeface="Trebuchet MS"/>
                <a:cs typeface="Trebuchet MS"/>
              </a:rPr>
              <a:t>Дубас</a:t>
            </a:r>
            <a:r>
              <a:rPr dirty="0" sz="1900" spc="-8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dirty="0" sz="1900" spc="-25">
                <a:solidFill>
                  <a:srgbClr val="7E7E7E"/>
                </a:solidFill>
                <a:latin typeface="Trebuchet MS"/>
                <a:cs typeface="Trebuchet MS"/>
              </a:rPr>
              <a:t>МВ</a:t>
            </a:r>
            <a:endParaRPr sz="19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703190" y="648715"/>
            <a:ext cx="4361180" cy="899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800100">
              <a:lnSpc>
                <a:spcPct val="106100"/>
              </a:lnSpc>
              <a:spcBef>
                <a:spcPts val="100"/>
              </a:spcBef>
            </a:pPr>
            <a:r>
              <a:rPr dirty="0" sz="1800">
                <a:solidFill>
                  <a:srgbClr val="4966AC"/>
                </a:solidFill>
                <a:latin typeface="Times New Roman"/>
                <a:cs typeface="Times New Roman"/>
              </a:rPr>
              <a:t>Муниципальное</a:t>
            </a:r>
            <a:r>
              <a:rPr dirty="0" sz="1800" spc="-105">
                <a:solidFill>
                  <a:srgbClr val="4966A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4966AC"/>
                </a:solidFill>
                <a:latin typeface="Times New Roman"/>
                <a:cs typeface="Times New Roman"/>
              </a:rPr>
              <a:t>бюджетное образовательное</a:t>
            </a:r>
            <a:r>
              <a:rPr dirty="0" sz="1800" spc="-50">
                <a:solidFill>
                  <a:srgbClr val="4966A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966AC"/>
                </a:solidFill>
                <a:latin typeface="Times New Roman"/>
                <a:cs typeface="Times New Roman"/>
              </a:rPr>
              <a:t>учреждение</a:t>
            </a:r>
            <a:r>
              <a:rPr dirty="0" sz="1800" spc="-80">
                <a:solidFill>
                  <a:srgbClr val="4966A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966AC"/>
                </a:solidFill>
                <a:latin typeface="Times New Roman"/>
                <a:cs typeface="Times New Roman"/>
              </a:rPr>
              <a:t>«Гимназия</a:t>
            </a:r>
            <a:r>
              <a:rPr dirty="0" sz="1800" spc="-35">
                <a:solidFill>
                  <a:srgbClr val="4966AC"/>
                </a:solidFill>
                <a:latin typeface="Times New Roman"/>
                <a:cs typeface="Times New Roman"/>
              </a:rPr>
              <a:t> </a:t>
            </a:r>
            <a:r>
              <a:rPr dirty="0" sz="1800" spc="-25">
                <a:solidFill>
                  <a:srgbClr val="4966AC"/>
                </a:solidFill>
                <a:latin typeface="Times New Roman"/>
                <a:cs typeface="Times New Roman"/>
              </a:rPr>
              <a:t>17»</a:t>
            </a:r>
            <a:endParaRPr sz="1800">
              <a:latin typeface="Times New Roman"/>
              <a:cs typeface="Times New Roman"/>
            </a:endParaRPr>
          </a:p>
          <a:p>
            <a:pPr marL="172720">
              <a:lnSpc>
                <a:spcPct val="100000"/>
              </a:lnSpc>
              <a:spcBef>
                <a:spcPts val="130"/>
              </a:spcBef>
            </a:pPr>
            <a:r>
              <a:rPr dirty="0" sz="1800" spc="-10">
                <a:solidFill>
                  <a:srgbClr val="4966AC"/>
                </a:solidFill>
                <a:latin typeface="Times New Roman"/>
                <a:cs typeface="Times New Roman"/>
              </a:rPr>
              <a:t>Дошкольное</a:t>
            </a:r>
            <a:r>
              <a:rPr dirty="0" sz="1800" spc="-75">
                <a:solidFill>
                  <a:srgbClr val="4966A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966AC"/>
                </a:solidFill>
                <a:latin typeface="Times New Roman"/>
                <a:cs typeface="Times New Roman"/>
              </a:rPr>
              <a:t>отделение</a:t>
            </a:r>
            <a:r>
              <a:rPr dirty="0" sz="1800" spc="-75">
                <a:solidFill>
                  <a:srgbClr val="4966A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966AC"/>
                </a:solidFill>
                <a:latin typeface="Times New Roman"/>
                <a:cs typeface="Times New Roman"/>
              </a:rPr>
              <a:t>«Золотая</a:t>
            </a:r>
            <a:r>
              <a:rPr dirty="0" sz="1800" spc="-80">
                <a:solidFill>
                  <a:srgbClr val="4966A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4966AC"/>
                </a:solidFill>
                <a:latin typeface="Times New Roman"/>
                <a:cs typeface="Times New Roman"/>
              </a:rPr>
              <a:t>рыбка»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4966AC">
              <a:alpha val="85096"/>
            </a:srgbClr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57983" y="1213103"/>
            <a:ext cx="5451348" cy="33406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4966AC">
              <a:alpha val="8509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3053333" y="635253"/>
            <a:ext cx="3844290" cy="940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  <a:tabLst>
                <a:tab pos="1143635" algn="l"/>
              </a:tabLst>
            </a:pP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Из</a:t>
            </a:r>
            <a:r>
              <a:rPr dirty="0" sz="2000" spc="-2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20">
                <a:solidFill>
                  <a:srgbClr val="4966AC"/>
                </a:solidFill>
                <a:latin typeface="Trebuchet MS"/>
                <a:cs typeface="Trebuchet MS"/>
              </a:rPr>
              <a:t>теста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	катаем</a:t>
            </a:r>
            <a:r>
              <a:rPr dirty="0" sz="2000" spc="-2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в</a:t>
            </a:r>
            <a:r>
              <a:rPr dirty="0" sz="2000" spc="-3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руках</a:t>
            </a:r>
            <a:r>
              <a:rPr dirty="0" sz="2000" spc="-3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10">
                <a:solidFill>
                  <a:srgbClr val="4966AC"/>
                </a:solidFill>
                <a:latin typeface="Trebuchet MS"/>
                <a:cs typeface="Trebuchet MS"/>
              </a:rPr>
              <a:t>шарик.</a:t>
            </a:r>
            <a:endParaRPr sz="2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75"/>
              </a:spcBef>
            </a:pPr>
            <a:endParaRPr sz="20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Стеком</a:t>
            </a:r>
            <a:r>
              <a:rPr dirty="0" sz="2000" spc="-5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разрезаем</a:t>
            </a:r>
            <a:r>
              <a:rPr dirty="0" sz="2000" spc="-7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10">
                <a:solidFill>
                  <a:srgbClr val="4966AC"/>
                </a:solidFill>
                <a:latin typeface="Trebuchet MS"/>
                <a:cs typeface="Trebuchet MS"/>
              </a:rPr>
              <a:t>пополам</a:t>
            </a:r>
            <a:endParaRPr sz="2000">
              <a:latin typeface="Trebuchet MS"/>
              <a:cs typeface="Trebuchet MS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7735" y="2017776"/>
            <a:ext cx="3031236" cy="2991612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32120" y="2017776"/>
            <a:ext cx="3259835" cy="30373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4966AC">
              <a:alpha val="8509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1019352" y="430530"/>
            <a:ext cx="7251065" cy="1245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2519045">
              <a:lnSpc>
                <a:spcPct val="100000"/>
              </a:lnSpc>
              <a:spcBef>
                <a:spcPts val="105"/>
              </a:spcBef>
              <a:tabLst>
                <a:tab pos="2328545" algn="l"/>
              </a:tabLst>
            </a:pP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Из</a:t>
            </a:r>
            <a:r>
              <a:rPr dirty="0" sz="2000" spc="-3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обеих</a:t>
            </a:r>
            <a:r>
              <a:rPr dirty="0" sz="2000" spc="-4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частей</a:t>
            </a:r>
            <a:r>
              <a:rPr dirty="0" sz="2000" spc="-5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снова</a:t>
            </a:r>
            <a:r>
              <a:rPr dirty="0" sz="2000" spc="-3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катаем</a:t>
            </a:r>
            <a:r>
              <a:rPr dirty="0" sz="2000" spc="-5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10">
                <a:solidFill>
                  <a:srgbClr val="4966AC"/>
                </a:solidFill>
                <a:latin typeface="Trebuchet MS"/>
                <a:cs typeface="Trebuchet MS"/>
              </a:rPr>
              <a:t>шарики.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Один</a:t>
            </a:r>
            <a:r>
              <a:rPr dirty="0" sz="2000" spc="-5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шарик</a:t>
            </a:r>
            <a:r>
              <a:rPr dirty="0" sz="2000" spc="-6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10">
                <a:solidFill>
                  <a:srgbClr val="4966AC"/>
                </a:solidFill>
                <a:latin typeface="Trebuchet MS"/>
                <a:cs typeface="Trebuchet MS"/>
              </a:rPr>
              <a:t>снова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	разрезаем</a:t>
            </a:r>
            <a:r>
              <a:rPr dirty="0" sz="2000" spc="-7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10">
                <a:solidFill>
                  <a:srgbClr val="4966AC"/>
                </a:solidFill>
                <a:latin typeface="Trebuchet MS"/>
                <a:cs typeface="Trebuchet MS"/>
              </a:rPr>
              <a:t>пополам.</a:t>
            </a:r>
            <a:endParaRPr sz="2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И</a:t>
            </a:r>
            <a:r>
              <a:rPr dirty="0" sz="2000" spc="-4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снова</a:t>
            </a:r>
            <a:r>
              <a:rPr dirty="0" sz="2000" spc="-3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катаем</a:t>
            </a:r>
            <a:r>
              <a:rPr dirty="0" sz="2000" spc="-3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шарики</a:t>
            </a:r>
            <a:r>
              <a:rPr dirty="0" sz="2000" spc="-6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из</a:t>
            </a:r>
            <a:r>
              <a:rPr dirty="0" sz="2000" spc="-3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разрезанных</a:t>
            </a:r>
            <a:r>
              <a:rPr dirty="0" sz="2000" spc="-6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10">
                <a:solidFill>
                  <a:srgbClr val="4966AC"/>
                </a:solidFill>
                <a:latin typeface="Trebuchet MS"/>
                <a:cs typeface="Trebuchet MS"/>
              </a:rPr>
              <a:t>половинок.</a:t>
            </a:r>
            <a:endParaRPr sz="20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Проверяем:</a:t>
            </a:r>
            <a:r>
              <a:rPr dirty="0" sz="2000" spc="-3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получился</a:t>
            </a:r>
            <a:r>
              <a:rPr dirty="0" sz="2000" spc="-6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один</a:t>
            </a:r>
            <a:r>
              <a:rPr dirty="0" sz="2000" spc="-5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большой</a:t>
            </a:r>
            <a:r>
              <a:rPr dirty="0" sz="2000" spc="-7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шарик</a:t>
            </a:r>
            <a:r>
              <a:rPr dirty="0" sz="2000" spc="-6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и</a:t>
            </a:r>
            <a:r>
              <a:rPr dirty="0" sz="2000" spc="-4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два</a:t>
            </a:r>
            <a:r>
              <a:rPr dirty="0" sz="2000" spc="-4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10">
                <a:solidFill>
                  <a:srgbClr val="4966AC"/>
                </a:solidFill>
                <a:latin typeface="Trebuchet MS"/>
                <a:cs typeface="Trebuchet MS"/>
              </a:rPr>
              <a:t>поменьше</a:t>
            </a:r>
            <a:endParaRPr sz="2000">
              <a:latin typeface="Trebuchet MS"/>
              <a:cs typeface="Trebuchet MS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6296" y="2345435"/>
            <a:ext cx="3070860" cy="2801112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37276" y="2345435"/>
            <a:ext cx="3246120" cy="28011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6310" y="232917"/>
            <a:ext cx="8076565" cy="7575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Соединяем</a:t>
            </a:r>
            <a:r>
              <a:rPr dirty="0" spc="-65"/>
              <a:t> </a:t>
            </a:r>
            <a:r>
              <a:rPr dirty="0"/>
              <a:t>все</a:t>
            </a:r>
            <a:r>
              <a:rPr dirty="0" spc="-75"/>
              <a:t> </a:t>
            </a:r>
            <a:r>
              <a:rPr dirty="0"/>
              <a:t>три</a:t>
            </a:r>
            <a:r>
              <a:rPr dirty="0" spc="-80"/>
              <a:t> </a:t>
            </a:r>
            <a:r>
              <a:rPr dirty="0" spc="-10"/>
              <a:t>шарика.</a:t>
            </a:r>
          </a:p>
          <a:p>
            <a:pPr marL="12700">
              <a:lnSpc>
                <a:spcPct val="100000"/>
              </a:lnSpc>
            </a:pPr>
            <a:r>
              <a:rPr dirty="0"/>
              <a:t>Внизу</a:t>
            </a:r>
            <a:r>
              <a:rPr dirty="0" spc="-65"/>
              <a:t> </a:t>
            </a:r>
            <a:r>
              <a:rPr dirty="0"/>
              <a:t>самый</a:t>
            </a:r>
            <a:r>
              <a:rPr dirty="0" spc="-45"/>
              <a:t> </a:t>
            </a:r>
            <a:r>
              <a:rPr dirty="0"/>
              <a:t>большой</a:t>
            </a:r>
            <a:r>
              <a:rPr dirty="0" spc="-60"/>
              <a:t> </a:t>
            </a:r>
            <a:r>
              <a:rPr dirty="0"/>
              <a:t>комочек,</a:t>
            </a:r>
            <a:r>
              <a:rPr dirty="0" spc="-30"/>
              <a:t> </a:t>
            </a:r>
            <a:r>
              <a:rPr dirty="0"/>
              <a:t>следующий</a:t>
            </a:r>
            <a:r>
              <a:rPr dirty="0" spc="-45"/>
              <a:t> </a:t>
            </a:r>
            <a:r>
              <a:rPr dirty="0"/>
              <a:t>побольше,</a:t>
            </a:r>
            <a:r>
              <a:rPr dirty="0" spc="-50"/>
              <a:t> а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56310" y="964819"/>
            <a:ext cx="6899909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4966AC"/>
                </a:solidFill>
                <a:latin typeface="Trebuchet MS"/>
                <a:cs typeface="Trebuchet MS"/>
              </a:rPr>
              <a:t>сверху</a:t>
            </a:r>
            <a:r>
              <a:rPr dirty="0" sz="2400" spc="-4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4966AC"/>
                </a:solidFill>
                <a:latin typeface="Trebuchet MS"/>
                <a:cs typeface="Trebuchet MS"/>
              </a:rPr>
              <a:t>самый</a:t>
            </a:r>
            <a:r>
              <a:rPr dirty="0" sz="2400" spc="-3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4966AC"/>
                </a:solidFill>
                <a:latin typeface="Trebuchet MS"/>
                <a:cs typeface="Trebuchet MS"/>
              </a:rPr>
              <a:t>маленький</a:t>
            </a:r>
            <a:r>
              <a:rPr dirty="0" sz="2400" spc="-1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4966AC"/>
                </a:solidFill>
                <a:latin typeface="Trebuchet MS"/>
                <a:cs typeface="Trebuchet MS"/>
              </a:rPr>
              <a:t>–</a:t>
            </a:r>
            <a:r>
              <a:rPr dirty="0" sz="2400" spc="-3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4966AC"/>
                </a:solidFill>
                <a:latin typeface="Trebuchet MS"/>
                <a:cs typeface="Trebuchet MS"/>
              </a:rPr>
              <a:t>это</a:t>
            </a:r>
            <a:r>
              <a:rPr dirty="0" sz="2400" spc="-4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400">
                <a:solidFill>
                  <a:srgbClr val="4966AC"/>
                </a:solidFill>
                <a:latin typeface="Trebuchet MS"/>
                <a:cs typeface="Trebuchet MS"/>
              </a:rPr>
              <a:t>голова</a:t>
            </a:r>
            <a:r>
              <a:rPr dirty="0" sz="2400" spc="-4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400" spc="-10">
                <a:solidFill>
                  <a:srgbClr val="4966AC"/>
                </a:solidFill>
                <a:latin typeface="Trebuchet MS"/>
                <a:cs typeface="Trebuchet MS"/>
              </a:rPr>
              <a:t>снеговика</a:t>
            </a:r>
            <a:endParaRPr sz="2400">
              <a:latin typeface="Trebuchet MS"/>
              <a:cs typeface="Trebuchet MS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68423" y="1763267"/>
            <a:ext cx="3075431" cy="361187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6175628" y="2206965"/>
            <a:ext cx="2818765" cy="2962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87960">
              <a:lnSpc>
                <a:spcPct val="107000"/>
              </a:lnSpc>
              <a:spcBef>
                <a:spcPts val="100"/>
              </a:spcBef>
            </a:pPr>
            <a:r>
              <a:rPr dirty="0" sz="2000" spc="-85">
                <a:solidFill>
                  <a:srgbClr val="6F2F9F"/>
                </a:solidFill>
                <a:latin typeface="Times New Roman"/>
                <a:cs typeface="Times New Roman"/>
              </a:rPr>
              <a:t>Наш</a:t>
            </a:r>
            <a:r>
              <a:rPr dirty="0" sz="2000" spc="-1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любимый</a:t>
            </a:r>
            <a:r>
              <a:rPr dirty="0" sz="2000" spc="-4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6F2F9F"/>
                </a:solidFill>
                <a:latin typeface="Times New Roman"/>
                <a:cs typeface="Times New Roman"/>
              </a:rPr>
              <a:t>снеговик </a:t>
            </a:r>
            <a:r>
              <a:rPr dirty="0" sz="2000" spc="-60">
                <a:solidFill>
                  <a:srgbClr val="6F2F9F"/>
                </a:solidFill>
                <a:latin typeface="Times New Roman"/>
                <a:cs typeface="Times New Roman"/>
              </a:rPr>
              <a:t>Головой</a:t>
            </a:r>
            <a:r>
              <a:rPr dirty="0" sz="2000" spc="2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совсем</a:t>
            </a:r>
            <a:r>
              <a:rPr dirty="0" sz="2000" spc="5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6F2F9F"/>
                </a:solidFill>
                <a:latin typeface="Times New Roman"/>
                <a:cs typeface="Times New Roman"/>
              </a:rPr>
              <a:t>поник: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Заяц</a:t>
            </a:r>
            <a:r>
              <a:rPr dirty="0" sz="2000" spc="-2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6F2F9F"/>
                </a:solidFill>
                <a:latin typeface="Times New Roman"/>
                <a:cs typeface="Times New Roman"/>
              </a:rPr>
              <a:t>ночью</a:t>
            </a:r>
            <a:r>
              <a:rPr dirty="0" sz="2000" spc="-4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в</a:t>
            </a:r>
            <a:r>
              <a:rPr dirty="0" sz="2000" spc="-3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лес</a:t>
            </a:r>
            <a:r>
              <a:rPr dirty="0" sz="2000" spc="-20">
                <a:solidFill>
                  <a:srgbClr val="6F2F9F"/>
                </a:solidFill>
                <a:latin typeface="Times New Roman"/>
                <a:cs typeface="Times New Roman"/>
              </a:rPr>
              <a:t> унёс</a:t>
            </a:r>
            <a:endParaRPr sz="2000">
              <a:latin typeface="Times New Roman"/>
              <a:cs typeface="Times New Roman"/>
            </a:endParaRPr>
          </a:p>
          <a:p>
            <a:pPr marL="12700" marR="299720">
              <a:lnSpc>
                <a:spcPct val="107000"/>
              </a:lnSpc>
            </a:pPr>
            <a:r>
              <a:rPr dirty="0" sz="2000" spc="-370">
                <a:solidFill>
                  <a:srgbClr val="6F2F9F"/>
                </a:solidFill>
                <a:latin typeface="Times New Roman"/>
                <a:cs typeface="Times New Roman"/>
              </a:rPr>
              <a:t>У</a:t>
            </a:r>
            <a:r>
              <a:rPr dirty="0" sz="2000" spc="-2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него</a:t>
            </a:r>
            <a:r>
              <a:rPr dirty="0" sz="2000" spc="-2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морковный</a:t>
            </a:r>
            <a:r>
              <a:rPr dirty="0" sz="2000" spc="-4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6F2F9F"/>
                </a:solidFill>
                <a:latin typeface="Times New Roman"/>
                <a:cs typeface="Times New Roman"/>
              </a:rPr>
              <a:t>нос! Не</a:t>
            </a:r>
            <a:r>
              <a:rPr dirty="0" sz="2000" spc="-4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печалься,</a:t>
            </a:r>
            <a:r>
              <a:rPr dirty="0" sz="2000" spc="-4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6F2F9F"/>
                </a:solidFill>
                <a:latin typeface="Times New Roman"/>
                <a:cs typeface="Times New Roman"/>
              </a:rPr>
              <a:t>снеговик,</a:t>
            </a:r>
            <a:endParaRPr sz="2000">
              <a:latin typeface="Times New Roman"/>
              <a:cs typeface="Times New Roman"/>
            </a:endParaRPr>
          </a:p>
          <a:p>
            <a:pPr marL="12700" marR="553085">
              <a:lnSpc>
                <a:spcPct val="107000"/>
              </a:lnSpc>
              <a:spcBef>
                <a:spcPts val="5"/>
              </a:spcBef>
            </a:pPr>
            <a:r>
              <a:rPr dirty="0" sz="2000" spc="-20">
                <a:solidFill>
                  <a:srgbClr val="6F2F9F"/>
                </a:solidFill>
                <a:latin typeface="Times New Roman"/>
                <a:cs typeface="Times New Roman"/>
              </a:rPr>
              <a:t>Мы</a:t>
            </a:r>
            <a:r>
              <a:rPr dirty="0" sz="2000" spc="-6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в</a:t>
            </a:r>
            <a:r>
              <a:rPr dirty="0" sz="2000" spc="-6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70">
                <a:solidFill>
                  <a:srgbClr val="6F2F9F"/>
                </a:solidFill>
                <a:latin typeface="Times New Roman"/>
                <a:cs typeface="Times New Roman"/>
              </a:rPr>
              <a:t>беде</a:t>
            </a:r>
            <a:r>
              <a:rPr dirty="0" sz="2000" spc="-6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6F2F9F"/>
                </a:solidFill>
                <a:latin typeface="Times New Roman"/>
                <a:cs typeface="Times New Roman"/>
              </a:rPr>
              <a:t>поможем вмиг,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07000"/>
              </a:lnSpc>
            </a:pPr>
            <a:r>
              <a:rPr dirty="0" sz="2000" spc="-65">
                <a:solidFill>
                  <a:srgbClr val="6F2F9F"/>
                </a:solidFill>
                <a:latin typeface="Times New Roman"/>
                <a:cs typeface="Times New Roman"/>
              </a:rPr>
              <a:t>Нос</a:t>
            </a:r>
            <a:r>
              <a:rPr dirty="0" sz="2000" spc="7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тебе</a:t>
            </a:r>
            <a:r>
              <a:rPr dirty="0" sz="2000" spc="6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подарим</a:t>
            </a:r>
            <a:r>
              <a:rPr dirty="0" sz="2000" spc="3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6F2F9F"/>
                </a:solidFill>
                <a:latin typeface="Times New Roman"/>
                <a:cs typeface="Times New Roman"/>
              </a:rPr>
              <a:t>новый, </a:t>
            </a:r>
            <a:r>
              <a:rPr dirty="0" sz="2000" spc="-65">
                <a:solidFill>
                  <a:srgbClr val="6F2F9F"/>
                </a:solidFill>
                <a:latin typeface="Times New Roman"/>
                <a:cs typeface="Times New Roman"/>
              </a:rPr>
              <a:t>Нос</a:t>
            </a:r>
            <a:r>
              <a:rPr dirty="0" sz="2000" spc="-5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6F2F9F"/>
                </a:solidFill>
                <a:latin typeface="Times New Roman"/>
                <a:cs typeface="Times New Roman"/>
              </a:rPr>
              <a:t>хороший,</a:t>
            </a:r>
            <a:r>
              <a:rPr dirty="0" sz="2000" spc="-7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6F2F9F"/>
                </a:solidFill>
                <a:latin typeface="Times New Roman"/>
                <a:cs typeface="Times New Roman"/>
              </a:rPr>
              <a:t>нос</a:t>
            </a:r>
            <a:r>
              <a:rPr dirty="0" sz="2000" spc="-5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6F2F9F"/>
                </a:solidFill>
                <a:latin typeface="Times New Roman"/>
                <a:cs typeface="Times New Roman"/>
              </a:rPr>
              <a:t>еловый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4012691"/>
            <a:ext cx="448309" cy="2845435"/>
          </a:xfrm>
          <a:custGeom>
            <a:avLst/>
            <a:gdLst/>
            <a:ahLst/>
            <a:cxnLst/>
            <a:rect l="l" t="t" r="r" b="b"/>
            <a:pathLst>
              <a:path w="448309" h="2845434">
                <a:moveTo>
                  <a:pt x="0" y="0"/>
                </a:moveTo>
                <a:lnTo>
                  <a:pt x="0" y="2845307"/>
                </a:lnTo>
                <a:lnTo>
                  <a:pt x="448056" y="2845307"/>
                </a:lnTo>
                <a:lnTo>
                  <a:pt x="0" y="0"/>
                </a:lnTo>
                <a:close/>
              </a:path>
            </a:pathLst>
          </a:custGeom>
          <a:solidFill>
            <a:srgbClr val="4966AC">
              <a:alpha val="85096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1293622" y="422528"/>
            <a:ext cx="7788909" cy="940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Чтобы</a:t>
            </a:r>
            <a:r>
              <a:rPr dirty="0" sz="2000" spc="-3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украсить</a:t>
            </a:r>
            <a:r>
              <a:rPr dirty="0" sz="2000" spc="-3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ваших</a:t>
            </a:r>
            <a:r>
              <a:rPr dirty="0" sz="2000" spc="-5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снеговиков</a:t>
            </a:r>
            <a:r>
              <a:rPr dirty="0" sz="2000" spc="-2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мы</a:t>
            </a:r>
            <a:r>
              <a:rPr dirty="0" sz="2000" spc="-3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с</a:t>
            </a:r>
            <a:r>
              <a:rPr dirty="0" sz="2000" spc="-2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вами</a:t>
            </a:r>
            <a:r>
              <a:rPr dirty="0" sz="2000" spc="-4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сначала</a:t>
            </a:r>
            <a:r>
              <a:rPr dirty="0" sz="2000" spc="-5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отдохнем</a:t>
            </a:r>
            <a:r>
              <a:rPr dirty="0" sz="2000" spc="-5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50">
                <a:solidFill>
                  <a:srgbClr val="4966AC"/>
                </a:solidFill>
                <a:latin typeface="Trebuchet MS"/>
                <a:cs typeface="Trebuchet MS"/>
              </a:rPr>
              <a:t>и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потанцуем.(«Жил</a:t>
            </a:r>
            <a:r>
              <a:rPr dirty="0" sz="2000" spc="-7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веселый,</a:t>
            </a:r>
            <a:r>
              <a:rPr dirty="0" sz="2000" spc="-5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смешной</a:t>
            </a:r>
            <a:r>
              <a:rPr dirty="0" sz="2000" spc="-7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10">
                <a:solidFill>
                  <a:srgbClr val="4966AC"/>
                </a:solidFill>
                <a:latin typeface="Trebuchet MS"/>
                <a:cs typeface="Trebuchet MS"/>
              </a:rPr>
              <a:t>снеговик»)</a:t>
            </a:r>
            <a:endParaRPr sz="20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возьмите</a:t>
            </a:r>
            <a:r>
              <a:rPr dirty="0" sz="2000" spc="-4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семена</a:t>
            </a:r>
            <a:r>
              <a:rPr dirty="0" sz="2000" spc="-2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,веточки</a:t>
            </a:r>
            <a:r>
              <a:rPr dirty="0" sz="2000" spc="-4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на</a:t>
            </a:r>
            <a:r>
              <a:rPr dirty="0" sz="2000" spc="-50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подносах,</a:t>
            </a:r>
            <a:r>
              <a:rPr dirty="0" sz="2000" spc="-6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>
                <a:solidFill>
                  <a:srgbClr val="4966AC"/>
                </a:solidFill>
                <a:latin typeface="Trebuchet MS"/>
                <a:cs typeface="Trebuchet MS"/>
              </a:rPr>
              <a:t>зернышки.</a:t>
            </a:r>
            <a:r>
              <a:rPr dirty="0" sz="2000" spc="-45">
                <a:solidFill>
                  <a:srgbClr val="4966AC"/>
                </a:solidFill>
                <a:latin typeface="Trebuchet MS"/>
                <a:cs typeface="Trebuchet MS"/>
              </a:rPr>
              <a:t> </a:t>
            </a:r>
            <a:r>
              <a:rPr dirty="0" sz="2000" spc="-25">
                <a:solidFill>
                  <a:srgbClr val="4966AC"/>
                </a:solidFill>
                <a:latin typeface="Trebuchet MS"/>
                <a:cs typeface="Trebuchet MS"/>
              </a:rPr>
              <a:t>..</a:t>
            </a:r>
            <a:endParaRPr sz="2000">
              <a:latin typeface="Trebuchet MS"/>
              <a:cs typeface="Trebuchet MS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61003" y="1534667"/>
            <a:ext cx="2933700" cy="4174236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97595" y="769619"/>
            <a:ext cx="304800" cy="304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2024-01-18T07:09:58Z</dcterms:created>
  <dcterms:modified xsi:type="dcterms:W3CDTF">2024-01-18T07:09:58Z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2024-01-18T00:00:00Z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2024-01-18T00:00:00Z</vt:filetime>
  </property>
  <property fmtid="{D5CDD505-2E9C-101B-9397-08002B2CF9AE}" pid="5" name="Producer">
    <vt:lpwstr>3-Heights(TM) PDF Security Shell 4.8.25.2 (http://www.pdf-tools.com)</vt:lpwstr>
  </property>
</Properties>
</file>