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56" r:id="rId4"/>
    <p:sldId id="259" r:id="rId5"/>
    <p:sldId id="257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123\Downloads\1674824727_bogatyr-club-p-fon-dlya-prezentatsii-v-dou-fon-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50"/>
            <a:ext cx="9525000" cy="71437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28596" y="2786058"/>
            <a:ext cx="8501090" cy="230832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chemeClr val="bg1"/>
                </a:solidFill>
              </a:rPr>
              <a:t>РАЗВИВАЕМ РЕЧЬ   ИГРАЯ!</a:t>
            </a:r>
            <a:endParaRPr lang="ru-RU" sz="72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71736" y="5072074"/>
            <a:ext cx="50720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Консультация для родителей</a:t>
            </a:r>
            <a:endParaRPr lang="ru-RU" sz="2800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123\Downloads\1674824731_bogatyr-club-p-fon-dlya-prezentatsii-v-dou-fon-5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8913" y="-150813"/>
            <a:ext cx="9523413" cy="716121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28596" y="428604"/>
            <a:ext cx="8143932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/>
              <a:t>Речь — это не просто средство общения. Она является инструментом мышления. Речь помогает мыслить. Уже давно доказано учеными, что развитие речи – это необходимое условие для формирования и совершенствования всех психических процессов человека и развитие его интеллекта. Не откладывайте развитие речи на потом. Это «потом» наступило уже сейчас. </a:t>
            </a:r>
          </a:p>
          <a:p>
            <a:r>
              <a:rPr lang="ru-RU" sz="2000" i="1" dirty="0" smtClean="0"/>
              <a:t>Речь не передается по наследству, ребёнок перенимает речь от окружающих.</a:t>
            </a:r>
          </a:p>
          <a:p>
            <a:r>
              <a:rPr lang="ru-RU" sz="2000" i="1" dirty="0" smtClean="0"/>
              <a:t>Поэтому так важно, чтобы взрослые в разговоре с малышом следили за своим произношением, говорили с ним не торопясь, чётко произносили все звуки и слова спокойным приветливым тоном. Обязательно учитывать, что некоторые слова малыш слышит впервые, и как он их воспринимает, так и будет произносить.</a:t>
            </a:r>
          </a:p>
          <a:p>
            <a:r>
              <a:rPr lang="ru-RU" sz="2000" i="1" dirty="0" smtClean="0"/>
              <a:t>Неряшливая, торопливая речь взрослых отрицательно скажется на речи ребенка, он будет невнимательно относиться к своим высказываниям, не заботиться о том, как его речь воспринимается другими.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23\Downloads\1674824665_bogatyr-club-p-fon-dlya-prezentatsii-v-dou-fon-1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8913" y="-150813"/>
            <a:ext cx="9523413" cy="716121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20" y="214290"/>
            <a:ext cx="864399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000" i="1" dirty="0" smtClean="0"/>
              <a:t>Если дома говорят громко, торопливо, раздражённым тоном, то и речь ребёнка будет такой же. Нередко причиной неправильного произношения звуков является подражание ребенком дефектной речи взрослых, товарищей:</a:t>
            </a:r>
          </a:p>
          <a:p>
            <a:pPr>
              <a:buFontTx/>
              <a:buChar char="-"/>
            </a:pPr>
            <a:r>
              <a:rPr lang="ru-RU" sz="2000" i="1" dirty="0" smtClean="0"/>
              <a:t>Нельзя «подделываться» под детскую речь, произносить слова искаженно, употреблять вместо общепринятых слов усеченные слова: например, «Где </a:t>
            </a:r>
            <a:r>
              <a:rPr lang="ru-RU" sz="2000" i="1" dirty="0" err="1" smtClean="0"/>
              <a:t>бибика</a:t>
            </a:r>
            <a:r>
              <a:rPr lang="ru-RU" sz="2000" i="1" dirty="0" smtClean="0"/>
              <a:t>?». Это ничего, кроме вреда не даст – будет лишь тормозить усвоение звуков, задерживать овладение словарем.</a:t>
            </a:r>
          </a:p>
          <a:p>
            <a:pPr>
              <a:buFontTx/>
              <a:buChar char="-"/>
            </a:pPr>
            <a:r>
              <a:rPr lang="ru-RU" sz="2000" i="1" dirty="0" smtClean="0"/>
              <a:t> Нельзя часто употреблять слова с уменьшительными суффиксами, недоступных слов для понимания, сложных слов в слоговом отношении.</a:t>
            </a:r>
          </a:p>
          <a:p>
            <a:r>
              <a:rPr lang="ru-RU" sz="2000" i="1" dirty="0" smtClean="0"/>
              <a:t>Если ребенок неправильно произносит какие-либо звуки, слова, не следует</a:t>
            </a:r>
          </a:p>
          <a:p>
            <a:r>
              <a:rPr lang="ru-RU" sz="2000" i="1" dirty="0" smtClean="0"/>
              <a:t>передразнивать его. </a:t>
            </a:r>
          </a:p>
          <a:p>
            <a:r>
              <a:rPr lang="ru-RU" sz="2000" i="1" dirty="0" smtClean="0"/>
              <a:t>-Нельзя требовать правильного произношения звуков, когда процесс формирования звука еще не закончен.</a:t>
            </a:r>
          </a:p>
          <a:p>
            <a:r>
              <a:rPr lang="ru-RU" sz="2000" i="1" dirty="0" smtClean="0"/>
              <a:t>-Нельзя ругать малыша за плохую речь, а лучше дать правильный образец для произношения.</a:t>
            </a:r>
            <a:endParaRPr lang="ru-RU" sz="2000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123\Downloads\1674824704_bogatyr-club-p-fon-dlya-prezentatsii-v-dou-fon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0500" y="-142875"/>
            <a:ext cx="9525000" cy="71437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20" y="2571744"/>
            <a:ext cx="885828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/>
              <a:t>Усвоение знаний детьми происходит значительно быстрее в игре, чем на занятиях. Дети, увлеченные замыслом игры, не замечают того, что они учатся, хотя им приходится сталкиваться с трудными  при решении задач, поставленных в игровой форме. Игровые действия в играх и упражнениях всегда включают в себя обучающую задачу. Решением этой задачи является для каждого ребенка важным условием личного успеха в игре и его эмоциональной связи с остальными участниками. Для того, чтобы заниматься развитием вашего ребенка, вовсе не обязательно усаживать его за стол и создавать атмосферу урока. Существует много игр, в которых можно играть по дороге в детский сад, на прогулке, в транспорте. </a:t>
            </a:r>
          </a:p>
          <a:p>
            <a:endParaRPr lang="ru-RU" sz="2000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23\Downloads\1674824715_bogatyr-club-p-fon-dlya-prezentatsii-v-dou-fon-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0500" y="-142875"/>
            <a:ext cx="9525000" cy="71437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214290"/>
            <a:ext cx="7215206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1</a:t>
            </a:r>
            <a:r>
              <a:rPr lang="ru-RU" sz="2000" i="1" dirty="0" smtClean="0"/>
              <a:t> </a:t>
            </a:r>
            <a:r>
              <a:rPr lang="ru-RU" sz="2000" b="1" i="1" dirty="0" smtClean="0"/>
              <a:t>«НАД, ПОД»</a:t>
            </a:r>
          </a:p>
          <a:p>
            <a:r>
              <a:rPr lang="ru-RU" sz="2000" i="1" dirty="0" smtClean="0"/>
              <a:t>(использование грамматических конструкций существительных с предлогами)</a:t>
            </a:r>
          </a:p>
          <a:p>
            <a:r>
              <a:rPr lang="ru-RU" sz="2000" i="1" dirty="0" smtClean="0"/>
              <a:t>Например: над домом, над улицей, над дорогой;</a:t>
            </a:r>
          </a:p>
          <a:p>
            <a:r>
              <a:rPr lang="ru-RU" sz="2000" i="1" dirty="0" smtClean="0"/>
              <a:t>под машиной, под крышей, под деревом и т.д.</a:t>
            </a:r>
          </a:p>
          <a:p>
            <a:r>
              <a:rPr lang="ru-RU" sz="2000" b="1" i="1" dirty="0" smtClean="0"/>
              <a:t>2 «НАЗОВИ ОДНИМ СЛОВОМ»</a:t>
            </a:r>
          </a:p>
          <a:p>
            <a:r>
              <a:rPr lang="ru-RU" sz="2000" i="1" dirty="0" smtClean="0"/>
              <a:t>(формировать представление об окружающем мире через</a:t>
            </a:r>
          </a:p>
          <a:p>
            <a:r>
              <a:rPr lang="ru-RU" sz="2000" i="1" dirty="0" smtClean="0"/>
              <a:t>обобщающие слова)</a:t>
            </a:r>
          </a:p>
          <a:p>
            <a:r>
              <a:rPr lang="ru-RU" sz="2000" i="1" dirty="0" smtClean="0"/>
              <a:t>(что или кого можно увидеть по дороге в детский сад).</a:t>
            </a:r>
          </a:p>
          <a:p>
            <a:r>
              <a:rPr lang="ru-RU" sz="2000" b="1" i="1" dirty="0" smtClean="0"/>
              <a:t>3 «СКАЖИ НАОБОРОТ»</a:t>
            </a:r>
          </a:p>
          <a:p>
            <a:r>
              <a:rPr lang="ru-RU" sz="2000" i="1" dirty="0" smtClean="0"/>
              <a:t>(обогащать лексику, использовать слова в предложениях в</a:t>
            </a:r>
          </a:p>
          <a:p>
            <a:r>
              <a:rPr lang="ru-RU" sz="2000" i="1" dirty="0" smtClean="0"/>
              <a:t>сочетаниях с существительными)</a:t>
            </a:r>
          </a:p>
          <a:p>
            <a:r>
              <a:rPr lang="ru-RU" sz="2000" i="1" dirty="0" smtClean="0"/>
              <a:t>Например: высокий дом- низкий дом, широкая улица- узкая улица, толстый ствол- тонкий ствол и т.д.</a:t>
            </a:r>
          </a:p>
          <a:p>
            <a:r>
              <a:rPr lang="ru-RU" sz="2000" i="1" dirty="0" smtClean="0"/>
              <a:t> </a:t>
            </a:r>
            <a:r>
              <a:rPr lang="ru-RU" sz="2000" b="1" i="1" dirty="0" smtClean="0"/>
              <a:t>4 «ПРОДОЛЖИ ПРЕДЛОЖЕНИЕ»</a:t>
            </a:r>
          </a:p>
          <a:p>
            <a:r>
              <a:rPr lang="ru-RU" sz="2000" i="1" dirty="0" smtClean="0"/>
              <a:t>(развивать память, связную речь, словарный запас)</a:t>
            </a:r>
          </a:p>
          <a:p>
            <a:r>
              <a:rPr lang="ru-RU" sz="2000" i="1" dirty="0" smtClean="0"/>
              <a:t>Например: мы идем…</a:t>
            </a:r>
          </a:p>
          <a:p>
            <a:r>
              <a:rPr lang="ru-RU" sz="2000" i="1" dirty="0" smtClean="0"/>
              <a:t>Мы идем с мамой…</a:t>
            </a:r>
          </a:p>
          <a:p>
            <a:r>
              <a:rPr lang="ru-RU" sz="2000" i="1" dirty="0" smtClean="0"/>
              <a:t>Мы идем с мамой в детский сад…</a:t>
            </a:r>
          </a:p>
          <a:p>
            <a:r>
              <a:rPr lang="ru-RU" sz="2000" i="1" dirty="0" smtClean="0"/>
              <a:t>Мы идем с мамой в детский сад по нашей улице.</a:t>
            </a:r>
          </a:p>
          <a:p>
            <a:endParaRPr lang="ru-RU" sz="2000" i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02359"/>
            <a:ext cx="8429684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5 «КАКОГО ЦВЕТА ПРЕДМЕТ?»</a:t>
            </a:r>
          </a:p>
          <a:p>
            <a:r>
              <a:rPr lang="ru-RU" sz="2000" i="1" dirty="0" smtClean="0"/>
              <a:t>(развивать внимание, наблюдательность, закреплять знание цветов и оттенков)</a:t>
            </a:r>
          </a:p>
          <a:p>
            <a:r>
              <a:rPr lang="ru-RU" sz="2000" b="1" i="1" dirty="0" smtClean="0"/>
              <a:t>6 «КТО ЧТО ДЕЛАЕТ?»</a:t>
            </a:r>
          </a:p>
          <a:p>
            <a:r>
              <a:rPr lang="ru-RU" sz="2000" i="1" dirty="0" smtClean="0"/>
              <a:t>(закреплять представление об окружающем мире, взаимосвязях, делать выводы из наблюдений)</a:t>
            </a:r>
          </a:p>
          <a:p>
            <a:r>
              <a:rPr lang="ru-RU" sz="2000" i="1" dirty="0" smtClean="0"/>
              <a:t>Например: дождь идет, снег падает, солнце светит, машина едет и т.д.</a:t>
            </a:r>
          </a:p>
          <a:p>
            <a:r>
              <a:rPr lang="ru-RU" sz="2000" b="1" i="1" dirty="0" smtClean="0"/>
              <a:t>7 «НАЗОВИ ЛАСКОВО»</a:t>
            </a:r>
          </a:p>
          <a:p>
            <a:r>
              <a:rPr lang="ru-RU" sz="2000" i="1" dirty="0" smtClean="0"/>
              <a:t>(обогащать словарный запас, делать речь красочнее)</a:t>
            </a:r>
          </a:p>
          <a:p>
            <a:r>
              <a:rPr lang="ru-RU" sz="2000" i="1" dirty="0" smtClean="0"/>
              <a:t>Например, дерево-деревце, улица-улочка, дом-домик и т.д.</a:t>
            </a:r>
          </a:p>
          <a:p>
            <a:r>
              <a:rPr lang="ru-RU" sz="2000" b="1" i="1" dirty="0" smtClean="0"/>
              <a:t>8 «ПУТАНИЦА»</a:t>
            </a:r>
          </a:p>
          <a:p>
            <a:r>
              <a:rPr lang="ru-RU" sz="2000" i="1" dirty="0" smtClean="0"/>
              <a:t>(развивать внимание, логику, правильную речь)</a:t>
            </a:r>
          </a:p>
          <a:p>
            <a:r>
              <a:rPr lang="ru-RU" sz="2000" i="1" dirty="0" smtClean="0"/>
              <a:t>Например: Мама купила сыну коньки, чтобы кататься, с горки.</a:t>
            </a:r>
          </a:p>
          <a:p>
            <a:r>
              <a:rPr lang="ru-RU" sz="2000" b="1" i="1" dirty="0" smtClean="0"/>
              <a:t>9 «НАЛЕВО, НАПРАВО»</a:t>
            </a:r>
          </a:p>
          <a:p>
            <a:r>
              <a:rPr lang="ru-RU" sz="2000" i="1" dirty="0" smtClean="0"/>
              <a:t>(закреплять ориентацию в пространстве)</a:t>
            </a:r>
          </a:p>
          <a:p>
            <a:r>
              <a:rPr lang="ru-RU" sz="2000" i="1" dirty="0" smtClean="0"/>
              <a:t>Например, Машина свернула налево.</a:t>
            </a:r>
          </a:p>
          <a:p>
            <a:r>
              <a:rPr lang="ru-RU" sz="2000" b="1" i="1" dirty="0" smtClean="0"/>
              <a:t>10 «КАКОЙ, КАКАЯ, КАКОЕ»</a:t>
            </a:r>
          </a:p>
          <a:p>
            <a:r>
              <a:rPr lang="ru-RU" sz="2000" i="1" dirty="0" smtClean="0"/>
              <a:t>(расширять словарный запас, употреблять в речи существительные с прилагательными)</a:t>
            </a:r>
          </a:p>
          <a:p>
            <a:r>
              <a:rPr lang="ru-RU" sz="2000" i="1" dirty="0" smtClean="0"/>
              <a:t>Например, новый дом, широкая улица, хмурое небо и т.д.</a:t>
            </a:r>
            <a:endParaRPr lang="ru-RU" sz="2000" i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11 «ЧТО ЛИШНЕЕ И ПОЧЕМУ?»</a:t>
            </a:r>
          </a:p>
          <a:p>
            <a:r>
              <a:rPr lang="ru-RU" sz="2000" i="1" dirty="0" smtClean="0"/>
              <a:t>(развивать внимание, логическое мышление)</a:t>
            </a:r>
          </a:p>
          <a:p>
            <a:r>
              <a:rPr lang="ru-RU" sz="2000" i="1" dirty="0" smtClean="0"/>
              <a:t>Например: морковь, капуста, опенок, чеснок. </a:t>
            </a:r>
          </a:p>
          <a:p>
            <a:r>
              <a:rPr lang="ru-RU" sz="2000" b="1" i="1" dirty="0" smtClean="0"/>
              <a:t>12 «ВОПРОСЫ НА ЗАСЫПКУ»</a:t>
            </a:r>
          </a:p>
          <a:p>
            <a:r>
              <a:rPr lang="ru-RU" sz="2000" i="1" dirty="0" smtClean="0"/>
              <a:t>(развивать логику, любознательность)</a:t>
            </a:r>
          </a:p>
          <a:p>
            <a:r>
              <a:rPr lang="ru-RU" sz="2000" i="1" dirty="0" smtClean="0"/>
              <a:t>Например, чего больше – крыльев или птиц? чего больше – крыльев или ног у птицы?</a:t>
            </a:r>
          </a:p>
          <a:p>
            <a:r>
              <a:rPr lang="ru-RU" sz="2000" b="1" i="1" dirty="0" smtClean="0"/>
              <a:t>13 «НАЗОВИ ДЕТЕНЫШЕЙ»</a:t>
            </a:r>
          </a:p>
          <a:p>
            <a:r>
              <a:rPr lang="ru-RU" sz="2000" i="1" dirty="0" smtClean="0"/>
              <a:t>(обогащать словарный запас, использовать существительные во множественном числе)</a:t>
            </a:r>
          </a:p>
          <a:p>
            <a:r>
              <a:rPr lang="ru-RU" sz="2000" i="1" dirty="0" smtClean="0"/>
              <a:t>Например, кошки – котята, собаки – щенки, свиньи – поросята и т. д.</a:t>
            </a:r>
          </a:p>
          <a:p>
            <a:r>
              <a:rPr lang="ru-RU" sz="2000" b="1" i="1" dirty="0" smtClean="0"/>
              <a:t>14 «КТО ЕСТЬ, КТО?»</a:t>
            </a:r>
          </a:p>
          <a:p>
            <a:r>
              <a:rPr lang="ru-RU" sz="2000" i="1" dirty="0" smtClean="0"/>
              <a:t>(закреплять представления о профессиях)</a:t>
            </a:r>
          </a:p>
          <a:p>
            <a:r>
              <a:rPr lang="ru-RU" sz="2000" i="1" dirty="0" smtClean="0"/>
              <a:t>Например, машинист – это тот, кто…, шофер- это…, летчик-это…</a:t>
            </a:r>
          </a:p>
          <a:p>
            <a:r>
              <a:rPr lang="ru-RU" sz="2000" b="1" i="1" dirty="0" smtClean="0"/>
              <a:t>15 «УГАДАЙ, ЧТО ЭТО?»</a:t>
            </a:r>
          </a:p>
          <a:p>
            <a:r>
              <a:rPr lang="ru-RU" sz="2000" i="1" dirty="0" smtClean="0"/>
              <a:t>(расширять кругозор, закреплять лексику)</a:t>
            </a:r>
          </a:p>
          <a:p>
            <a:r>
              <a:rPr lang="ru-RU" sz="2000" i="1" dirty="0" smtClean="0"/>
              <a:t>Например, большое, горячее, желтое (солнце)</a:t>
            </a:r>
          </a:p>
          <a:p>
            <a:r>
              <a:rPr lang="ru-RU" sz="2000" b="1" i="1" dirty="0" smtClean="0"/>
              <a:t>16 «СКОЛЬКО ШАГОВ?»</a:t>
            </a:r>
          </a:p>
          <a:p>
            <a:r>
              <a:rPr lang="ru-RU" sz="2000" i="1" dirty="0" smtClean="0"/>
              <a:t>(счет, заинтересованность в игре)</a:t>
            </a:r>
          </a:p>
          <a:p>
            <a:r>
              <a:rPr lang="ru-RU" sz="2000" i="1" dirty="0" smtClean="0"/>
              <a:t>Например, сколько шагов до угла дома? Взрослый: «Я думаю…» Ребенок: «Я думаю…»</a:t>
            </a:r>
          </a:p>
          <a:p>
            <a:endParaRPr lang="ru-RU" sz="2000" i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738</Words>
  <PresentationFormat>Экран (4:3)</PresentationFormat>
  <Paragraphs>67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123</cp:lastModifiedBy>
  <cp:revision>13</cp:revision>
  <dcterms:created xsi:type="dcterms:W3CDTF">2023-10-29T15:18:32Z</dcterms:created>
  <dcterms:modified xsi:type="dcterms:W3CDTF">2023-10-30T01:44:04Z</dcterms:modified>
</cp:coreProperties>
</file>