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7" r:id="rId2"/>
    <p:sldId id="259" r:id="rId3"/>
    <p:sldId id="260" r:id="rId4"/>
    <p:sldId id="267" r:id="rId5"/>
    <p:sldId id="261" r:id="rId6"/>
    <p:sldId id="268" r:id="rId7"/>
    <p:sldId id="262" r:id="rId8"/>
    <p:sldId id="265" r:id="rId9"/>
    <p:sldId id="277" r:id="rId10"/>
    <p:sldId id="266" r:id="rId11"/>
    <p:sldId id="279" r:id="rId12"/>
    <p:sldId id="278" r:id="rId13"/>
    <p:sldId id="270" r:id="rId14"/>
    <p:sldId id="272" r:id="rId15"/>
    <p:sldId id="274" r:id="rId16"/>
    <p:sldId id="273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64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E54B6B-E04F-4AC8-BB40-7D2E6C10C954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2319AD-23EC-4982-A483-4142294A292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E54B6B-E04F-4AC8-BB40-7D2E6C10C954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2319AD-23EC-4982-A483-4142294A29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E54B6B-E04F-4AC8-BB40-7D2E6C10C954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2319AD-23EC-4982-A483-4142294A29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E54B6B-E04F-4AC8-BB40-7D2E6C10C954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2319AD-23EC-4982-A483-4142294A29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E54B6B-E04F-4AC8-BB40-7D2E6C10C954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2319AD-23EC-4982-A483-4142294A292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E54B6B-E04F-4AC8-BB40-7D2E6C10C954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2319AD-23EC-4982-A483-4142294A29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E54B6B-E04F-4AC8-BB40-7D2E6C10C954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2319AD-23EC-4982-A483-4142294A29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E54B6B-E04F-4AC8-BB40-7D2E6C10C954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2319AD-23EC-4982-A483-4142294A29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E54B6B-E04F-4AC8-BB40-7D2E6C10C954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2319AD-23EC-4982-A483-4142294A292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E54B6B-E04F-4AC8-BB40-7D2E6C10C954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2319AD-23EC-4982-A483-4142294A29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E54B6B-E04F-4AC8-BB40-7D2E6C10C954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2319AD-23EC-4982-A483-4142294A292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DE54B6B-E04F-4AC8-BB40-7D2E6C10C954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72319AD-23EC-4982-A483-4142294A2923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260648"/>
            <a:ext cx="7499176" cy="6264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Презентация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«Организация экспериментальной деятельности дошкольников при ознакомлении с окружающим миром»</a:t>
            </a:r>
          </a:p>
          <a:p>
            <a:pPr marL="0" indent="0" algn="ctr">
              <a:buNone/>
            </a:pPr>
            <a:endParaRPr lang="ru-RU" sz="2800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sz="1600" dirty="0" smtClean="0"/>
          </a:p>
          <a:p>
            <a:pPr marL="0" indent="0" algn="ctr">
              <a:buNone/>
            </a:pPr>
            <a:endParaRPr lang="ru-RU" sz="1600" dirty="0"/>
          </a:p>
          <a:p>
            <a:pPr marL="0" indent="0" algn="ctr">
              <a:buNone/>
            </a:pPr>
            <a:endParaRPr lang="ru-RU" sz="1600" b="1" dirty="0" smtClean="0"/>
          </a:p>
          <a:p>
            <a:pPr marL="0" indent="0" algn="ctr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квалификационной категории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Фадеева Е.П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880" y="2060848"/>
            <a:ext cx="5976664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526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Роль педагога в процессе экспериментирования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476672"/>
            <a:ext cx="7992888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 smtClean="0"/>
              <a:t>      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в том, чтобы показать способ действия или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как руководить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действиями ребенка, но и в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том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стимулировать его интерес к предметам, пробуждать любознательность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поисково-познавательную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деятельность. Исполнение этой роли предполагает показ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специальных 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интригующих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загадочных объектов, обладающих скрытыми свойствами. Возможность оперировать ими, открывать их новые свойства стимулирует поисково-познавательную деятельность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ctr">
              <a:buNone/>
            </a:pP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чем должен помнить педагог, организуя экспериментальную деятельность детей?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Критика - враг творчества. Надо избегать отрицательной оценки детских идей, использование директивных приемов.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Проявлять искренний интерес к любой деятельности ребенка, уметь видеть за его ошибками работу мыслей, поиск собственного решения.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веру ребенка в свои силы, высказывая предвосхищающую успех оценку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71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764704"/>
            <a:ext cx="7498080" cy="5088632"/>
          </a:xfrm>
        </p:spPr>
        <p:txBody>
          <a:bodyPr>
            <a:normAutofit/>
          </a:bodyPr>
          <a:lstStyle/>
          <a:p>
            <a:pPr lvl="0">
              <a:buClr>
                <a:srgbClr val="3891A7"/>
              </a:buClr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Заканчивать обсуждение по решаемой проблеме до появления признаков потери интереса у детей.</a:t>
            </a:r>
          </a:p>
          <a:p>
            <a:pPr lvl="0">
              <a:buClr>
                <a:srgbClr val="3891A7"/>
              </a:buClr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Подводить итоги эксперимента. Педагог может задавать наводящие вопросы, но дети должны сами назвать поставленную проблему, вспомнить все предложенные гипотезы, ход проверки каждой, сформулировать правильный вывод и оценить свою работу.</a:t>
            </a:r>
          </a:p>
          <a:p>
            <a:pPr marL="0" lvl="0" indent="0">
              <a:buClr>
                <a:srgbClr val="3891A7"/>
              </a:buClr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 Когда эксперимент закончен и сделаны выводы, можно задать вопрос: </a:t>
            </a:r>
          </a:p>
          <a:p>
            <a:pPr marL="0" lvl="0" indent="0">
              <a:buClr>
                <a:srgbClr val="3891A7"/>
              </a:buClr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«Как определить    правильный ли вывод мы сделали?» </a:t>
            </a:r>
          </a:p>
          <a:p>
            <a:pPr marL="0" lvl="0" indent="0">
              <a:buClr>
                <a:srgbClr val="3891A7"/>
              </a:buClr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Детей следует подвести к мысли о том, что результаты эксперимента являются              </a:t>
            </a:r>
          </a:p>
          <a:p>
            <a:pPr marL="0" lvl="0" indent="0">
              <a:buClr>
                <a:srgbClr val="3891A7"/>
              </a:buClr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достоверными, если при повторении исследования они не изменяются. Умозаключения     </a:t>
            </a:r>
          </a:p>
          <a:p>
            <a:pPr marL="0" lvl="0" indent="0">
              <a:buClr>
                <a:srgbClr val="3891A7"/>
              </a:buClr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детей основываются на собственном практическом опыте, а не на словесной информации,</a:t>
            </a:r>
          </a:p>
          <a:p>
            <a:pPr marL="0" lvl="0" indent="0">
              <a:buClr>
                <a:srgbClr val="3891A7"/>
              </a:buClr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которую они получают от воспитателя.</a:t>
            </a:r>
          </a:p>
          <a:p>
            <a:pPr lvl="0">
              <a:buClr>
                <a:srgbClr val="3891A7"/>
              </a:buClr>
            </a:pPr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7803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735" y="116632"/>
            <a:ext cx="7498080" cy="1143000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4F271C">
                    <a:satMod val="13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создана предметно-развивающая среда, обеспечивающая возможность проведения опытов, наблюдений, экспериментов всеми воспитанниками группы. </a:t>
            </a:r>
            <a:r>
              <a:rPr lang="ru-RU" sz="1800" dirty="0" smtClean="0">
                <a:solidFill>
                  <a:srgbClr val="4F271C">
                    <a:satMod val="13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4F271C">
                    <a:satMod val="13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4F271C">
                    <a:satMod val="13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 </a:t>
            </a:r>
            <a:r>
              <a:rPr lang="ru-RU" sz="1800" dirty="0">
                <a:solidFill>
                  <a:srgbClr val="4F271C">
                    <a:satMod val="13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постоянно оснащается </a:t>
            </a:r>
            <a:r>
              <a:rPr lang="ru-RU" sz="1800" dirty="0" smtClean="0">
                <a:solidFill>
                  <a:srgbClr val="4F271C">
                    <a:satMod val="13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>
                <a:solidFill>
                  <a:srgbClr val="4F271C">
                    <a:satMod val="13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учёного Гнома»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User\Desktop\09 04\IMG_14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75" y="1447800"/>
            <a:ext cx="64008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2966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634082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rgbClr val="0070C0"/>
                </a:solidFill>
              </a:rPr>
              <a:t>Экспериментирование с воздухом</a:t>
            </a:r>
            <a:br>
              <a:rPr lang="ru-RU" sz="2000" b="1" dirty="0">
                <a:solidFill>
                  <a:srgbClr val="0070C0"/>
                </a:solidFill>
              </a:rPr>
            </a:b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908720"/>
            <a:ext cx="7427168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эксперименты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дают 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знания о том, что воздух находится вокруг нас, его можно ощутить, увидеть проделать с его помощью ряд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действий: «Реактивный шарик», «Куда дует ветер», «Бумажный вихрь»</a:t>
            </a:r>
          </a:p>
          <a:p>
            <a:pPr marL="0" indent="0">
              <a:buNone/>
            </a:pPr>
            <a:endParaRPr lang="ru-RU" sz="1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4" name="Picture 3" descr="C:\Users\User\Desktop\09 04\IMG_14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2060848"/>
            <a:ext cx="688131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46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6113" y="188474"/>
            <a:ext cx="8229600" cy="56207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Экспериментирование с водой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764704"/>
            <a:ext cx="7499176" cy="53614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детям сравнить различные состояния воды: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«Вижу-не вижу»,  « Игры с кубиком льда», «Ледяные игрушки на ёлку»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Знакомят детей со свойствами воды и воздуха: «Нырки», «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Бульбочки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Знакомят детей со свойствами воды ( прозрачность): «Цветная водичка»</a:t>
            </a:r>
          </a:p>
          <a:p>
            <a:pPr marL="0" indent="0">
              <a:buNone/>
            </a:pPr>
            <a:endParaRPr lang="ru-RU" sz="1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User\Desktop\Новая папка (2)\IMG_14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18400">
            <a:off x="240638" y="2489401"/>
            <a:ext cx="4192034" cy="301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\Desktop\Новая папка (2)\IMG_14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2006">
            <a:off x="4753914" y="3284829"/>
            <a:ext cx="4056761" cy="2950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251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5352" y="59423"/>
            <a:ext cx="6861448" cy="56207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Знакомство со свойствами своего организма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21497"/>
            <a:ext cx="7992888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«Для чего нужен нос?», « Для чего нужны глаза?», «Ушки на макушке»,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«Руки –помощники»</a:t>
            </a: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C:\Users\User\Desktop\09 04\IMG_14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50841">
            <a:off x="310434" y="1794007"/>
            <a:ext cx="4536504" cy="292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User\Desktop\09 04\IMG_14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15398">
            <a:off x="4722113" y="3322353"/>
            <a:ext cx="4206410" cy="2806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434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56207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Экспериментирование с песком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08720"/>
            <a:ext cx="8095426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Даёт детям  возможность выделить для себя новые свойства песка: «Свойства мокрого песка», «Песочный конус», «Можно ли услышать песок?», «Лепим колобки»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C:\Users\User\Desktop\Новая папка (2)\IMG_139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8893">
            <a:off x="399419" y="2318615"/>
            <a:ext cx="4342166" cy="2868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User\Desktop\Новая папка (2)\IMG_14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0220">
            <a:off x="4749400" y="2972212"/>
            <a:ext cx="3953286" cy="2939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85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498080" cy="144016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FF0000"/>
                </a:solidFill>
              </a:rPr>
              <a:t>«Пустая голова не рассуждает.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Чем больше опыта, тем больше способна она рассуждать»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                                                                                  </a:t>
            </a:r>
            <a:r>
              <a:rPr lang="ru-RU" sz="2000" b="1" dirty="0" smtClean="0">
                <a:solidFill>
                  <a:srgbClr val="0070C0"/>
                </a:solidFill>
              </a:rPr>
              <a:t>П.П.Блонский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82296" indent="0"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Благодарю за внимание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0" y="1700808"/>
            <a:ext cx="2833092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395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179513" y="332656"/>
            <a:ext cx="2952328" cy="6264696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«Умейте открыть перед ребёнком в окружающем мире что-то одно,  но открыть так, чтобы кусочек жизни заиграл перед детьми весёлыми красками радуги.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Оставляйте всегда что-то недосказанное, чтобы ребёнку захотелось ни один раз возвратиться к тому, что он узнал»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В.А. Сухомлинский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3126770" y="378622"/>
            <a:ext cx="5554960" cy="625229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Экспериментирование- эффективный метод познания закономерностей и явлений окружающего мира.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Детское экспериментирование имеет огромный развивающий потенциал.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его достоинство заключается в том, что оно даёт детям реальное представление  о различных сторонах изучаемого объекта и его взаимоотношениях с другими объектами.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40968"/>
            <a:ext cx="244827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164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971600" y="404664"/>
            <a:ext cx="7715200" cy="5721499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Дошкольники </a:t>
            </a:r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прирождённые исследователи. Тому подтверждение их любознательность, постоянное стремление к экспериментированию, желанию самостоятельно находить решение в проблемной ситуации.</a:t>
            </a:r>
          </a:p>
          <a:p>
            <a:pPr marL="0" lvl="0" indent="0">
              <a:buNone/>
            </a:pPr>
            <a:r>
              <a:rPr lang="ru-RU" sz="19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Задача </a:t>
            </a:r>
            <a:r>
              <a:rPr lang="ru-RU" sz="1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 </a:t>
            </a:r>
            <a:r>
              <a:rPr lang="ru-RU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пресекать эту деятельность, а наоборот активно поощрять</a:t>
            </a:r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sz="19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Цели </a:t>
            </a:r>
            <a:r>
              <a:rPr lang="ru-RU" sz="19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экспериментирования:</a:t>
            </a:r>
          </a:p>
          <a:p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Поддержать интерес дошкольников к окружающей среде, удовлетворять детскую  любознательность</a:t>
            </a:r>
          </a:p>
          <a:p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познавательные способности ( анализ, классификация, сравнение, обобщение)</a:t>
            </a:r>
          </a:p>
          <a:p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мышление, речь-суждение в процессе познавательно-исследовательской деятельности: в выдвижении предположений, отборе способов проверки, достижении результата, их интерпретации и применении в деятельности</a:t>
            </a:r>
          </a:p>
          <a:p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воспитывать стремление сохранять и оберегать природный мир, видеть его красоту, следовать доступным экологическим правилам в деятельности и поведении.</a:t>
            </a:r>
          </a:p>
          <a:p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опыт выполнения правил техники безопасности при проведении опытов и экспериментов.</a:t>
            </a:r>
            <a:endParaRPr lang="ru-RU" sz="19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7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Алгоритм подготовки и проведения познавательно-исследовательской деятельности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052736"/>
            <a:ext cx="7776864" cy="5544616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 ( экскурсии, наблюдения, беседы, чтение, рассматривание иллюстрированных материалов, зарисовки отдельных явлений, факторов) по изучении теории вопроса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Типа, вида и тематики НОД – экспериментирования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цели, задач работы с детьми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тренинг внимания, восприятия, памяти, логики, мышления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исследовательская  работа  с использованием оборудования, учебных пособий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и подготовка оборудования с учётом сезонности, возраста детей, изучаемой темы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результатов наблюдения в различной форме: дневники наблюдений, коллажи, мнемотехника, фото, рассказы и рисунки с целью подведения детей к самостоятельным выводам и результатам исследований.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Рисунок 6" descr="Описание: http://seoblognik.ru/images/stories/ex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445224"/>
            <a:ext cx="2327920" cy="1412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964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6207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Особенности организации детского экспериментирования в ДОУ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980728"/>
            <a:ext cx="7571184" cy="5145435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должен быть непродолжителен по времени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ажно учитывать индивидуальные различия детей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еобходимо учитывать право ребёнка на ошибку и применять адекватные способы вовлечения детей в работу, особенно тех, у которых ещё не сформировались навыки 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работе с детьми нужно стараться не  проводить чёткой границы между обыденной жизнью и обучением, потому что экспериментирование-это не самоцель, а способ ознакомления с миром.</a:t>
            </a:r>
          </a:p>
          <a:p>
            <a:pPr marL="82296" indent="0" algn="ctr">
              <a:buNone/>
            </a:pP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65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244" y="260648"/>
            <a:ext cx="8229600" cy="41805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Методические требования к подготовке и проведению экспериментов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764704"/>
            <a:ext cx="7992888" cy="58326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1.В зависимости от характера наблюдений и экспериментов требования к их проведению несколько различаются.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Случайные эксперименты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специальной подготовки не требуют. Они проводятся экспромтом в той ситуации, которая сложилась на тот момент, когда дети увидели что-то интересное в природе, в «Уголке природы» или на участке. Подготовкой к случайным экспериментам является постоянное самообразование по всем разделам биологии, географии, землеведения.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от воспитателя требуется постоянная психологическая готовность разглядеть в природе что-то новое и интересное.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Плановые наблюдения и эксперименты.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2.Подготовка к проведению запланированных наблюдений и экспериментов начинается с определения педагогом текущих дидактических задач. Затем выбирается объект, соответствующий требованиям.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Предлагая детям поставить опыт, воспитатель сообщает им цель или задачу, которая должна быть решена, дает время на обдумывание и затем привлекает детей к обсуждению методики и хода эксперимента. В процессе работы воспитатель поощряет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 детей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ищут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собственные способы решения задачи, варьирующих ход эксперимента и экспериментальные действия. Заключительным этапом эксперимента является подведение итогов и формирование выводов.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эксперимента дети должны самостоятельно привести в порядок рабочее место – почистить и спрятать оборудование, протереть столы, убрать мусор и вымыть руки с мылом.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3.Эксперименты как ответ на детские вопросы возникает спонтанно и особой подготовки не требует.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1552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604448" cy="43204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Для поддержания интереса к познавательной экспериментальной деятельности можно использовать: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612068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Реальные события: яркие природные явления и общественные события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События, специально «смоделированные» воспитателем: внесение в группу предметов с необычным эффектом или назначением, раннее неизвестных детям, вызывающих неподдельный интерес и исследовательскую активность «Что такое?», «Как это действует?»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Такими предметами могут быть магниты, коллекция минералов и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Воображаемые события, происходящие в художественных произведениях, которые воспитатель читает ( например, полёт на воздушном шаре персонажей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Н.Носова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«Приключение Незнайки и его друзей»)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совместных с детьми опытов  и исследований в процессе наблюдений за живыми и неживыми объектами, явлениями природы.</a:t>
            </a:r>
          </a:p>
          <a:p>
            <a:endParaRPr lang="ru-RU" sz="1600" dirty="0"/>
          </a:p>
        </p:txBody>
      </p:sp>
      <p:pic>
        <p:nvPicPr>
          <p:cNvPr id="5" name="Picture 2" descr="E:\всё фото и картинки\фото садик(все)\детсад 2013-2014\фотки лето\Изображение2222 0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975795"/>
            <a:ext cx="4464496" cy="2882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81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77809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Целесообразное применение следующих приёмов: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5697" y="1484784"/>
            <a:ext cx="7571184" cy="5217443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руками детей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Дробление одной процедуры на несколько  мелких деталей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воспитателя детям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работа воспитателя и детей 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сознательно используемый приём допускать неточность в работе, давая тем самым детям возможность внести исправления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взрослый- не учитель, наставник, а равноправный партнёр соучастник деятельности, что позволяет ребёнку проявлять собственную исследовательскую активность</a:t>
            </a:r>
          </a:p>
          <a:p>
            <a:pPr algn="ctr"/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Материал для организации экспериментирования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980728"/>
            <a:ext cx="7818072" cy="5267672"/>
          </a:xfrm>
        </p:spPr>
        <p:txBody>
          <a:bodyPr/>
          <a:lstStyle/>
          <a:p>
            <a:pPr lvl="0">
              <a:buClr>
                <a:srgbClr val="3891A7"/>
              </a:buClr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Микроскопы, лупы, зеркала, магниты, термометры, глобус, одноразовые шприцы, увеличительные стекла, линейка, треугольник, свечи, песочные часы</a:t>
            </a:r>
          </a:p>
          <a:p>
            <a:pPr lvl="0">
              <a:buClr>
                <a:srgbClr val="3891A7"/>
              </a:buClr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Ёмкости:  половинки мыльниц, пластиковые бутылочки разного размера, стаканы разной формы, лопатки, воронки</a:t>
            </a:r>
          </a:p>
          <a:p>
            <a:pPr lvl="0">
              <a:buClr>
                <a:srgbClr val="3891A7"/>
              </a:buClr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Природный материал: жёлуди, семена, скорлупа орехов,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крупа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lvl="0" indent="0">
              <a:buClr>
                <a:srgbClr val="3891A7"/>
              </a:buClr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бросовый материал: пробки, трубочки для коктейля, винтики, </a:t>
            </a:r>
          </a:p>
          <a:p>
            <a:pPr marL="0" lvl="0" indent="0">
              <a:buClr>
                <a:srgbClr val="3891A7"/>
              </a:buClr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гайки, шурупы, упаковки от киндер сюрприза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3891A7"/>
              </a:buClr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Неструктурированные материалы: песок, вода, опилки, </a:t>
            </a:r>
            <a:r>
              <a:rPr lang="ru-RU" sz="2000" dirty="0">
                <a:solidFill>
                  <a:prstClr val="black"/>
                </a:solidFill>
              </a:rPr>
              <a:t>глина.</a:t>
            </a: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4" name="Рисунок 1" descr="Описание: http://player.myshared.ru/503667/data/images/img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365104"/>
            <a:ext cx="1512168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Описание: http://player.myshared.ru/59572/data/images/img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448" y="4581128"/>
            <a:ext cx="1409700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319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536</TotalTime>
  <Words>1190</Words>
  <Application>Microsoft Office PowerPoint</Application>
  <PresentationFormat>Экран (4:3)</PresentationFormat>
  <Paragraphs>116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Corbel</vt:lpstr>
      <vt:lpstr>Gill Sans MT</vt:lpstr>
      <vt:lpstr>Times New Roman</vt:lpstr>
      <vt:lpstr>Verdana</vt:lpstr>
      <vt:lpstr>Wingdings 2</vt:lpstr>
      <vt:lpstr>Солнцестояние</vt:lpstr>
      <vt:lpstr>Презентация PowerPoint</vt:lpstr>
      <vt:lpstr>Презентация PowerPoint</vt:lpstr>
      <vt:lpstr>Презентация PowerPoint</vt:lpstr>
      <vt:lpstr>Алгоритм подготовки и проведения познавательно-исследовательской деятельности</vt:lpstr>
      <vt:lpstr>Особенности организации детского экспериментирования в ДОУ</vt:lpstr>
      <vt:lpstr>Методические требования к подготовке и проведению экспериментов</vt:lpstr>
      <vt:lpstr>Для поддержания интереса к познавательной экспериментальной деятельности можно использовать:</vt:lpstr>
      <vt:lpstr>Целесообразное применение следующих приёмов:</vt:lpstr>
      <vt:lpstr>Материал для организации экспериментирования</vt:lpstr>
      <vt:lpstr>Роль педагога в процессе экспериментирования</vt:lpstr>
      <vt:lpstr>Презентация PowerPoint</vt:lpstr>
      <vt:lpstr>В группе создана предметно-развивающая среда, обеспечивающая возможность проведения опытов, наблюдений, экспериментов всеми воспитанниками группы.  Оборудован и постоянно оснащается «Уголок учёного Гнома»</vt:lpstr>
      <vt:lpstr>Экспериментирование с воздухом </vt:lpstr>
      <vt:lpstr>Экспериментирование с водой</vt:lpstr>
      <vt:lpstr>Знакомство со свойствами своего организма</vt:lpstr>
      <vt:lpstr>Экспериментирование с песком</vt:lpstr>
      <vt:lpstr> «Пустая голова не рассуждает. Чем больше опыта, тем больше способна она рассуждать»                                                                                   П.П.Блонский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Учетная запись Майкрософт</cp:lastModifiedBy>
  <cp:revision>56</cp:revision>
  <dcterms:created xsi:type="dcterms:W3CDTF">2014-04-07T13:15:38Z</dcterms:created>
  <dcterms:modified xsi:type="dcterms:W3CDTF">2024-01-19T06:18:33Z</dcterms:modified>
</cp:coreProperties>
</file>