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sldIdLst>
    <p:sldId id="303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58" r:id="rId12"/>
    <p:sldId id="259" r:id="rId13"/>
    <p:sldId id="262" r:id="rId14"/>
    <p:sldId id="263" r:id="rId15"/>
    <p:sldId id="29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679" autoAdjust="0"/>
  </p:normalViewPr>
  <p:slideViewPr>
    <p:cSldViewPr>
      <p:cViewPr varScale="1">
        <p:scale>
          <a:sx n="82" d="100"/>
          <a:sy n="82" d="100"/>
        </p:scale>
        <p:origin x="161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98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05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396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5416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220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7370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55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94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22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15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38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11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11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12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80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47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0280A4A-D94A-4612-AD3E-5C8279C43591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8529556-36C7-433B-9D06-1B9337AAF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164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4" r:id="rId15"/>
    <p:sldLayoutId id="2147483805" r:id="rId16"/>
    <p:sldLayoutId id="2147483806" r:id="rId17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165304"/>
            <a:ext cx="6554867" cy="5745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–Фадеева Е.П</a:t>
            </a:r>
            <a:b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2024г.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32656"/>
            <a:ext cx="7999413" cy="5996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932351"/>
            <a:ext cx="6194574" cy="911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5660" y="1986338"/>
            <a:ext cx="3956647" cy="418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45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554867" cy="648072"/>
          </a:xfrm>
        </p:spPr>
        <p:txBody>
          <a:bodyPr/>
          <a:lstStyle/>
          <a:p>
            <a:r>
              <a:rPr lang="ru-RU" sz="2000" b="1" cap="none" dirty="0">
                <a:ln>
                  <a:noFill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Связная речь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279838"/>
          </a:xfrm>
        </p:spPr>
        <p:txBody>
          <a:bodyPr>
            <a:normAutofit fontScale="92500" lnSpcReduction="20000"/>
          </a:bodyPr>
          <a:lstStyle/>
          <a:p>
            <a:pPr marL="0" lvl="0" indent="0" defTabSz="914400">
              <a:spcAft>
                <a:spcPts val="0"/>
              </a:spcAft>
              <a:buClrTx/>
              <a:buSzTx/>
              <a:buNone/>
            </a:pPr>
            <a:r>
              <a:rPr lang="ru-RU" b="1" dirty="0">
                <a:solidFill>
                  <a:srgbClr val="47464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Уметь связно, последовательно, а также четко и точно формулировать основную мысль высказывания. Использовать языковые средства, соответствующие виду высказывания.</a:t>
            </a:r>
          </a:p>
          <a:p>
            <a:pPr marL="342900" lvl="0" indent="-342900" defTabSz="914400"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srgbClr val="47464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владеть навыком полного и краткого пересказа, составления описательного рассказа, рассказа по картине, по серии картин, из личного опыта.</a:t>
            </a:r>
          </a:p>
          <a:p>
            <a:pPr marL="342900" lvl="0" indent="-342900" defTabSz="914400"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srgbClr val="47464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владеть нормами речевого этикета: использовать принятые нормы вежливого речевого обращения (обращаться в соответствии с возрастом собеседника, внимательно его слушать, задавать вопросы, строить высказывания кратко или распространенно).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defTabSz="914400">
              <a:spcAft>
                <a:spcPts val="0"/>
              </a:spcAft>
              <a:buClrTx/>
              <a:buSzTx/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того, чтобы ребёнок научился хорошо говорить, для того чтобы у него сформировалась связная речь, то есть умение связно выражать свои мысли, представления,  эмоции, необходимы некоторые условия:</a:t>
            </a:r>
          </a:p>
          <a:p>
            <a:pPr marL="342900" lvl="0" indent="-342900" defTabSz="914400"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стимул для развития разговора ( поездка за город, поход в театр, музей и </a:t>
            </a:r>
            <a:r>
              <a:rPr lang="ru-RU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lvl="0" indent="-342900" defTabSz="914400"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ребёнка должны быть сформированы представления об окружающем</a:t>
            </a:r>
          </a:p>
          <a:p>
            <a:pPr marL="342900" lvl="0" indent="-342900" defTabSz="914400"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важно научить ребёнка играть со словом. Ему надо помочь понять смысл каждого слова, запомнить его,  научить его употреблять слово к месту.</a:t>
            </a:r>
          </a:p>
          <a:p>
            <a:pPr marL="0" lvl="0" indent="0" defTabSz="914400">
              <a:spcAft>
                <a:spcPts val="0"/>
              </a:spcAft>
              <a:buClrTx/>
              <a:buSzTx/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Важным показателем зрелости речи является её образность и выразительность.</a:t>
            </a:r>
          </a:p>
          <a:p>
            <a:pPr marL="342900" lvl="0" indent="-342900" defTabSz="914400"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defTabSz="914400"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392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FFFF00"/>
                </a:solidFill>
              </a:rPr>
              <a:t>Назови картинку, чётко проговаривая звук (с)</a:t>
            </a:r>
          </a:p>
          <a:p>
            <a:pPr marL="0" indent="0" algn="ctr">
              <a:buNone/>
            </a:pPr>
            <a:endParaRPr lang="ru-RU" sz="1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76" y="116632"/>
            <a:ext cx="2257425" cy="2396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573016"/>
            <a:ext cx="2665106" cy="2922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9447" y="188640"/>
            <a:ext cx="2665106" cy="232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0967" y="332656"/>
            <a:ext cx="2304256" cy="2324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76" y="3573016"/>
            <a:ext cx="2674607" cy="2922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3973" y="3429000"/>
            <a:ext cx="2018507" cy="3163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955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16632"/>
            <a:ext cx="8508255" cy="6481299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Определи,  где находится этот звук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начале, в середине или в конце слова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529" y="260648"/>
            <a:ext cx="2340172" cy="254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6355" y="231598"/>
            <a:ext cx="2162175" cy="2540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7165" y="310751"/>
            <a:ext cx="2437648" cy="2430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020977"/>
            <a:ext cx="2162175" cy="2648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46896"/>
            <a:ext cx="2340171" cy="262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5" y="3933057"/>
            <a:ext cx="2437648" cy="273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524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3322" y="170443"/>
            <a:ext cx="6554867" cy="1524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картинки, которые начинаются на слог  </a:t>
            </a:r>
            <a:r>
              <a:rPr lang="ru-RU" sz="2400" b="1" dirty="0" smtClean="0">
                <a:solidFill>
                  <a:schemeClr val="bg1"/>
                </a:solidFill>
              </a:rPr>
              <a:t>СА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User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123" y="2054074"/>
            <a:ext cx="2088232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9666" y="2054074"/>
            <a:ext cx="217003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0276" y="1853408"/>
            <a:ext cx="2139415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48" y="4240976"/>
            <a:ext cx="1895475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2824" y="4488627"/>
            <a:ext cx="23907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497" y="4765515"/>
            <a:ext cx="2150450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6805" y="1860090"/>
            <a:ext cx="207046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9845" y="4697965"/>
            <a:ext cx="2257425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471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8132" y="99076"/>
            <a:ext cx="8258364" cy="1524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картинки, которые начинаются на слог 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72352" y="1973719"/>
            <a:ext cx="2316681" cy="1981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32218"/>
            <a:ext cx="2196083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851" y="1864170"/>
            <a:ext cx="19431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9331" y="4414429"/>
            <a:ext cx="215265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348697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2037" y="2297557"/>
            <a:ext cx="1880726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4457938"/>
            <a:ext cx="1728192" cy="2033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7538" y="4457939"/>
            <a:ext cx="2088232" cy="204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799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34"/>
            <a:ext cx="6554867" cy="906286"/>
          </a:xfrm>
        </p:spPr>
        <p:txBody>
          <a:bodyPr>
            <a:normAutofit/>
          </a:bodyPr>
          <a:lstStyle/>
          <a:p>
            <a:pPr algn="r"/>
            <a:r>
              <a:rPr lang="ru-RU" sz="2000" b="1" cap="none" dirty="0">
                <a:ln>
                  <a:noFill/>
                </a:ln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Критерии речевого развития ребёнка 7 лет</a:t>
            </a:r>
            <a:r>
              <a:rPr lang="ru-RU" sz="2000" b="1" cap="none" dirty="0">
                <a:ln>
                  <a:noFill/>
                </a:ln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b="1" cap="none" dirty="0">
                <a:ln>
                  <a:noFill/>
                </a:ln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712968" cy="5832648"/>
          </a:xfrm>
        </p:spPr>
        <p:txBody>
          <a:bodyPr>
            <a:normAutofit lnSpcReduction="10000"/>
          </a:bodyPr>
          <a:lstStyle/>
          <a:p>
            <a:pPr marL="342900" lvl="0" indent="-342900" defTabSz="914400">
              <a:lnSpc>
                <a:spcPct val="115000"/>
              </a:lnSpc>
              <a:spcAft>
                <a:spcPts val="100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правильно произносить все звуки родного языка</a:t>
            </a:r>
          </a:p>
          <a:p>
            <a:pPr marL="342900" lvl="0" indent="-342900" defTabSz="914400">
              <a:lnSpc>
                <a:spcPct val="115000"/>
              </a:lnSpc>
              <a:spcAft>
                <a:spcPts val="100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различать и называть слова с определенным звуком</a:t>
            </a:r>
          </a:p>
          <a:p>
            <a:pPr marL="342900" lvl="0" indent="-342900" defTabSz="914400">
              <a:lnSpc>
                <a:spcPct val="115000"/>
              </a:lnSpc>
              <a:spcAft>
                <a:spcPts val="100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определяет место звука в слове </a:t>
            </a:r>
          </a:p>
          <a:p>
            <a:pPr marL="342900" lvl="0" indent="-342900" defTabSz="914400">
              <a:lnSpc>
                <a:spcPct val="115000"/>
              </a:lnSpc>
              <a:spcAft>
                <a:spcPts val="100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делить слова на слоги</a:t>
            </a:r>
          </a:p>
          <a:p>
            <a:pPr marL="342900" lvl="0" indent="-342900" defTabSz="914400">
              <a:lnSpc>
                <a:spcPct val="115000"/>
              </a:lnSpc>
              <a:spcAft>
                <a:spcPts val="100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составлять слова из слогов</a:t>
            </a:r>
          </a:p>
          <a:p>
            <a:pPr marL="342900" lvl="0" indent="-342900" defTabSz="914400">
              <a:lnSpc>
                <a:spcPct val="115000"/>
              </a:lnSpc>
              <a:spcAft>
                <a:spcPts val="100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различать понятия «слово» и «предложение»</a:t>
            </a:r>
          </a:p>
          <a:p>
            <a:pPr marL="342900" lvl="0" indent="-342900" defTabSz="914400">
              <a:lnSpc>
                <a:spcPct val="115000"/>
              </a:lnSpc>
              <a:spcAft>
                <a:spcPts val="100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согласовывать слова в роде, числе и падеже</a:t>
            </a:r>
          </a:p>
          <a:p>
            <a:pPr marL="342900" lvl="0" indent="-342900" defTabSz="914400">
              <a:lnSpc>
                <a:spcPct val="115000"/>
              </a:lnSpc>
              <a:spcAft>
                <a:spcPts val="100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подбирать синонимы и антонимы</a:t>
            </a:r>
          </a:p>
          <a:p>
            <a:pPr marL="342900" lvl="0" indent="-342900" defTabSz="914400">
              <a:lnSpc>
                <a:spcPct val="115000"/>
              </a:lnSpc>
              <a:spcAft>
                <a:spcPts val="100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использовать разные способы образования слов</a:t>
            </a:r>
          </a:p>
          <a:p>
            <a:pPr marL="342900" lvl="0" indent="-342900" defTabSz="914400">
              <a:lnSpc>
                <a:spcPct val="115000"/>
              </a:lnSpc>
              <a:spcAft>
                <a:spcPts val="100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пересказывать знакомые сказки и рассказы</a:t>
            </a:r>
          </a:p>
          <a:p>
            <a:pPr marL="342900" lvl="0" indent="-342900" defTabSz="914400">
              <a:lnSpc>
                <a:spcPct val="115000"/>
              </a:lnSpc>
              <a:spcAft>
                <a:spcPts val="100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составлять рассказы и сказки по картинке (серии картинок)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4701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-8451"/>
            <a:ext cx="6554867" cy="1524000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>
                <a:ln>
                  <a:noFill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Речь – это орудие, с помощью которого человек мыслит и выражает свои мысли»</a:t>
            </a:r>
            <a:br>
              <a:rPr lang="ru-RU" sz="1800" b="1" dirty="0">
                <a:ln>
                  <a:noFill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n>
                  <a:noFill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С.Л. Рубинштейн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896544"/>
          </a:xfrm>
        </p:spPr>
        <p:txBody>
          <a:bodyPr>
            <a:noAutofit/>
          </a:bodyPr>
          <a:lstStyle/>
          <a:p>
            <a:pPr marL="342900" lvl="0" indent="0">
              <a:spcBef>
                <a:spcPts val="0"/>
              </a:spcBef>
              <a:buClrTx/>
              <a:buSzTx/>
              <a:buNone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Хорошая речь-важнейшее условие всестороннего полноценного развития детей. </a:t>
            </a:r>
          </a:p>
          <a:p>
            <a:pPr marL="342900" lvl="0" indent="0">
              <a:spcBef>
                <a:spcPts val="0"/>
              </a:spcBef>
              <a:buClrTx/>
              <a:buSzTx/>
              <a:buNone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Чем богаче и правильнее у ребёнка речь, тем легче ему высказать свои мысли, тем шире его возможности в познании окружающей действительности, содержательнее и полноценнее отношения со сверстниками и взрослыми, тем активнее осуществляется его  психическое развитие.</a:t>
            </a:r>
          </a:p>
          <a:p>
            <a:pPr marL="342900" lvl="0" indent="0">
              <a:spcBef>
                <a:spcPts val="0"/>
              </a:spcBef>
              <a:buClrTx/>
              <a:buSzTx/>
              <a:buNone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Поэтому необходимо заботиться о своевременном формировании речи детей, о чистоте и правильности, предупреждая и исправляя различные нарушения, которые считаются любыми отклонениями от общепринятых форм русского языка.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64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33400"/>
            <a:ext cx="8359080" cy="599194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готовность к школе — это, прежде всего, звуковая культура речи. </a:t>
            </a: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Ребенок при поступлении в школу должен правильно произносить все звуки. Для закрепления правильного произношения звуков, проявляющихся в речи детей, применяется речевой и картинный материал. </a:t>
            </a: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Этап автоматизации звуков бывает очень длительным, если не помогать ребенку, быстрее ввести звук в активную речь. В этом помогут забавные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Произносить их нужно медленно, четко проговаривая каждый звук, постепенно убыстряя темп , но не снижая четкости произношения. Эти упражнения будут способствовать улучшению дикции. </a:t>
            </a:r>
          </a:p>
          <a:p>
            <a:pPr marL="0" lvl="0" indent="0" algn="ctr">
              <a:buNone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Страусы строят гнезда в сторонке.</a:t>
            </a:r>
          </a:p>
          <a:p>
            <a:pPr marL="0" lvl="0" indent="0" algn="ctr">
              <a:buNone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Странными смотрятся эти воронки.</a:t>
            </a:r>
          </a:p>
          <a:p>
            <a:pPr marL="0" lvl="0" indent="0" algn="ctr">
              <a:buNone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Ямки в песке роют быстро и просто</a:t>
            </a:r>
          </a:p>
          <a:p>
            <a:pPr marL="0" lvl="0" indent="0" algn="ctr">
              <a:buNone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Стройные птицы высокого роста.</a:t>
            </a:r>
            <a:b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67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33400"/>
            <a:ext cx="8143056" cy="5847928"/>
          </a:xfrm>
        </p:spPr>
        <p:txBody>
          <a:bodyPr>
            <a:normAutofit/>
          </a:bodyPr>
          <a:lstStyle/>
          <a:p>
            <a:pPr marL="342900" lvl="0" indent="0">
              <a:spcBef>
                <a:spcPts val="0"/>
              </a:spcBef>
              <a:buClrTx/>
              <a:buSzTx/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6 годам ребёнок должен правильно произносить все звуки. Однако в силу разных причин, индивидуальных особенностей развития у некоторых детей возрастные несовершенства произношения не исчезают, а приобретают характер стойкого дефекта.</a:t>
            </a:r>
          </a:p>
          <a:p>
            <a:pPr marL="342900" lvl="0" indent="0">
              <a:spcBef>
                <a:spcPts val="0"/>
              </a:spcBef>
              <a:buClrTx/>
              <a:buSzTx/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Коррекция звукопроизношения сложный и длительный процесс. Поэтому следует обратить внимание на речь ребёнка и при необходимости посоветовать родителям обратиться к логопеду. Иначе эти дефекты закрепятся , и ребёнок будет писать так, как говорит.</a:t>
            </a:r>
          </a:p>
          <a:p>
            <a:pPr marL="342900" lvl="0" indent="0">
              <a:spcBef>
                <a:spcPts val="0"/>
              </a:spcBef>
              <a:buClrTx/>
              <a:buSzTx/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Одной из причин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неспособности читать и  писать) является так называемая  фонематическая глухота.</a:t>
            </a:r>
          </a:p>
          <a:p>
            <a:pPr marL="342900" lvl="0" indent="0">
              <a:spcBef>
                <a:spcPts val="0"/>
              </a:spcBef>
              <a:buClrTx/>
              <a:buSzTx/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первоклассники не имеют понятие о звуковом строении слова.</a:t>
            </a:r>
          </a:p>
          <a:p>
            <a:pPr marL="342900" lvl="0" indent="0">
              <a:spcBef>
                <a:spcPts val="0"/>
              </a:spcBef>
              <a:buClrTx/>
              <a:buSzTx/>
              <a:buNone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Многие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слушают, но не слышат некоторые звуки, другие путают близкие по звучанию ( б-п, г-к, д-т), третьим трудно выделить один звук.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90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24950"/>
            <a:ext cx="7920880" cy="1524000"/>
          </a:xfrm>
        </p:spPr>
        <p:txBody>
          <a:bodyPr>
            <a:norm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фонематических процессов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268760"/>
            <a:ext cx="8136904" cy="51845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47464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Достаточно хорошо сформированные и развитые фонематические процессы</a:t>
            </a:r>
          </a:p>
          <a:p>
            <a:pPr>
              <a:buFont typeface="Wingdings" pitchFamily="2" charset="2"/>
              <a:buChar char="v"/>
            </a:pPr>
            <a:r>
              <a:rPr lang="ru-RU" b="1" dirty="0">
                <a:solidFill>
                  <a:srgbClr val="47464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умение различать звуки по звонкости-глухости (бочка – почка), твердости – мягкости (банка – белка), свистящие – шипящие (сок – шок), слова, отличающиеся одним звуком.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47464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Навыки анализа и синтеза </a:t>
            </a:r>
            <a:r>
              <a:rPr lang="ru-RU" b="1" dirty="0" err="1">
                <a:solidFill>
                  <a:srgbClr val="47464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звуко</a:t>
            </a:r>
            <a:r>
              <a:rPr lang="ru-RU" b="1" dirty="0">
                <a:solidFill>
                  <a:srgbClr val="47464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-слогового состава слова:</a:t>
            </a:r>
          </a:p>
          <a:p>
            <a:pPr>
              <a:buFont typeface="Wingdings" pitchFamily="2" charset="2"/>
              <a:buChar char="v"/>
            </a:pPr>
            <a:r>
              <a:rPr lang="ru-RU" b="1" dirty="0">
                <a:solidFill>
                  <a:srgbClr val="47464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уметь выделять заданный звук из слова (есть такой звук или нет)</a:t>
            </a:r>
          </a:p>
          <a:p>
            <a:pPr>
              <a:buFont typeface="Wingdings" pitchFamily="2" charset="2"/>
              <a:buChar char="v"/>
            </a:pPr>
            <a:r>
              <a:rPr lang="ru-RU" b="1" dirty="0">
                <a:solidFill>
                  <a:srgbClr val="47464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выделять первый и последний звук в словах</a:t>
            </a:r>
          </a:p>
          <a:p>
            <a:pPr>
              <a:buFont typeface="Wingdings" pitchFamily="2" charset="2"/>
              <a:buChar char="v"/>
            </a:pPr>
            <a:r>
              <a:rPr lang="ru-RU" b="1" dirty="0">
                <a:solidFill>
                  <a:srgbClr val="47464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определять место звука, а также их количество и последовательность звуков в слове.</a:t>
            </a:r>
          </a:p>
          <a:p>
            <a:pPr>
              <a:buFont typeface="Wingdings" pitchFamily="2" charset="2"/>
              <a:buChar char="v"/>
            </a:pPr>
            <a:r>
              <a:rPr lang="ru-RU" b="1" dirty="0">
                <a:solidFill>
                  <a:srgbClr val="47464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Определять количество слогов в слове, ребенок должен уметь отбирать картинки с заданным количеством слогов.</a:t>
            </a:r>
            <a:br>
              <a:rPr lang="ru-RU" b="1" dirty="0">
                <a:solidFill>
                  <a:srgbClr val="47464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b="1" dirty="0">
                <a:solidFill>
                  <a:srgbClr val="47464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47464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33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554867" cy="69269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Словарный запас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784976" cy="5472608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Словарный запас ребёнка до 3000 слов.</a:t>
            </a:r>
          </a:p>
          <a:p>
            <a:pPr marL="0" lvl="0" indent="0"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 должен уметь обобщать и классифицировать предметы по группам: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не только времена года, овощи, фрукты, грибы, ягоды и т.д., но и головные уборы, ткани, посуда, транспорт, профессии, инструменты, комнатные растения, геометрические фигуры, школьные принадлежности, знать зимующих и перелетных птиц, как называются детеныши животных.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Ребенок должен знать несколько «упрямых» слов: которые никогда не меняются: «пальто», «какао», « кино» и </a:t>
            </a:r>
            <a:r>
              <a:rPr lang="ru-RU" sz="24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К концу 6 года дошкольник должен понимать и использовать в речи антонимы — подбирать пары слов с противоположным значением, обозначающих пространственные понятия (высокий — низкий…), состояния предметов (горячий — холодный), чувств человека (веселый — грустный), пространственные и временные понятия (рано — поздно, здесь — там, раньше позже, слева — справа) и другие.</a:t>
            </a:r>
          </a:p>
          <a:p>
            <a:pPr marL="0" lvl="0" indent="0"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Начинают 6-летние дети осмысливать и понимать слова с переносным значением (золотые руки, время ползет, короткая память). </a:t>
            </a:r>
          </a:p>
          <a:p>
            <a:pPr marL="0" lvl="0" indent="0"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Важное значение имеет работа над синонимами — словами, близкими по значению, которые выражают разные оттенки смыслового значения (веселый — радостный - смешной).</a:t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69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8064896" cy="1524000"/>
          </a:xfrm>
        </p:spPr>
        <p:txBody>
          <a:bodyPr/>
          <a:lstStyle/>
          <a:p>
            <a:r>
              <a:rPr lang="ru-RU" sz="2000" b="1" cap="none" dirty="0">
                <a:ln>
                  <a:noFill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Важнейшими компонентами письменной речи являются мелкая моторика и </a:t>
            </a:r>
            <a:r>
              <a:rPr lang="ru-RU" sz="2000" b="1" cap="none" dirty="0" err="1">
                <a:ln>
                  <a:noFill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графомоторные</a:t>
            </a:r>
            <a:r>
              <a:rPr lang="ru-RU" sz="2000" b="1" cap="none" dirty="0">
                <a:ln>
                  <a:noFill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навыки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532440" cy="52565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Мелкая моторика формируется с раннего детства через пальчиковые игры, манипуляцию с мелкими предметами: мозаикой, бусинами, пуговицами.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Графомоторные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навыки начинаем формировать  только с 6 лет путём ряда упражнений:</a:t>
            </a:r>
          </a:p>
          <a:p>
            <a:pPr>
              <a:buFont typeface="Wingdings" pitchFamily="2" charset="2"/>
              <a:buChar char="v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обводка клетки в тетради</a:t>
            </a:r>
          </a:p>
          <a:p>
            <a:pPr>
              <a:buFont typeface="Wingdings" pitchFamily="2" charset="2"/>
              <a:buChar char="v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вписывание в клетку различных фигур и элементов букв</a:t>
            </a:r>
          </a:p>
          <a:p>
            <a:pPr>
              <a:buFont typeface="Wingdings" pitchFamily="2" charset="2"/>
              <a:buChar char="v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рисование по клеткам</a:t>
            </a:r>
          </a:p>
          <a:p>
            <a:pPr>
              <a:buFont typeface="Wingdings" pitchFamily="2" charset="2"/>
              <a:buChar char="v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печатание букв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Неразвитость хотя бы одной из этих способностей,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несформированость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хотя бы одного из этих навыков ведёт к нарушению письма и чтения. 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 первом же «удобном случае»: при ухудшении здоровья ребёнка; при несовпадении темпа, заданного учителем, с собственным темпом ученика; в стрессовых ситуациях 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т.д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5376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16632"/>
            <a:ext cx="6554867" cy="1524000"/>
          </a:xfrm>
        </p:spPr>
        <p:txBody>
          <a:bodyPr/>
          <a:lstStyle/>
          <a:p>
            <a:r>
              <a:rPr lang="ru-RU" sz="2000" b="1" cap="none" dirty="0">
                <a:ln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Наряду  с вышеперечисленными неречевыми функциями, лежащими в основе письменной речи, важной базовой способностью является </a:t>
            </a:r>
            <a:r>
              <a:rPr lang="ru-RU" sz="2000" b="1" cap="none" dirty="0">
                <a:ln>
                  <a:noFill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устная речь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98302"/>
            <a:ext cx="8496944" cy="4350978"/>
          </a:xfrm>
        </p:spPr>
        <p:txBody>
          <a:bodyPr/>
          <a:lstStyle/>
          <a:p>
            <a:pPr marL="0" lvl="0" indent="0" defTabSz="914400">
              <a:spcAft>
                <a:spcPts val="0"/>
              </a:spcAft>
              <a:buClrTx/>
              <a:buSzTx/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Показатели речевой зрелости:</a:t>
            </a:r>
          </a:p>
          <a:p>
            <a:pPr marL="342900" lvl="0" indent="-342900" defTabSz="914400"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понимание ребёнком литературного произведения</a:t>
            </a:r>
          </a:p>
          <a:p>
            <a:pPr marL="342900" lvl="0" indent="-342900" defTabSz="914400"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умение изложить последовательность своих действий перед началом практической или интеллектуальной деятельности.</a:t>
            </a:r>
          </a:p>
          <a:p>
            <a:pPr marL="0" lvl="0" indent="0" defTabSz="914400">
              <a:spcAft>
                <a:spcPts val="0"/>
              </a:spcAft>
              <a:buClrTx/>
              <a:buSzTx/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Речь дошкольника становится особым видом произвольной деятельности, имеющей свои формы:</a:t>
            </a:r>
          </a:p>
          <a:p>
            <a:pPr marL="342900" lvl="0" indent="-342900" defTabSz="914400"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слушание</a:t>
            </a:r>
          </a:p>
          <a:p>
            <a:pPr marL="342900" lvl="0" indent="-342900" defTabSz="914400"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беседа</a:t>
            </a:r>
          </a:p>
          <a:p>
            <a:pPr marL="342900" lvl="0" indent="-342900" defTabSz="914400"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рассуждение</a:t>
            </a:r>
          </a:p>
          <a:p>
            <a:pPr marL="342900" lvl="0" indent="-342900" defTabSz="914400"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рассказ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9933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6554867" cy="980728"/>
          </a:xfrm>
        </p:spPr>
        <p:txBody>
          <a:bodyPr>
            <a:normAutofit/>
          </a:bodyPr>
          <a:lstStyle/>
          <a:p>
            <a:r>
              <a:rPr lang="ru-RU" sz="2000" b="1" cap="none" dirty="0">
                <a:ln>
                  <a:noFill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Грамматически правильная речь</a:t>
            </a:r>
            <a:br>
              <a:rPr lang="ru-RU" sz="2000" b="1" cap="none" dirty="0">
                <a:ln>
                  <a:noFill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8856984" cy="6120680"/>
          </a:xfrm>
        </p:spPr>
        <p:txBody>
          <a:bodyPr>
            <a:normAutofit fontScale="92500" lnSpcReduction="20000"/>
          </a:bodyPr>
          <a:lstStyle/>
          <a:p>
            <a:pPr marL="0" lvl="0" indent="0" defTabSz="914400">
              <a:spcAft>
                <a:spcPts val="0"/>
              </a:spcAft>
              <a:buClrTx/>
              <a:buSzTx/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Речевая готовность к школе – это и грамматически правильная речь, которой дети овладевают в чисто практическом плане. </a:t>
            </a:r>
          </a:p>
          <a:p>
            <a:pPr marL="0" lvl="0" indent="0" defTabSz="914400">
              <a:spcAft>
                <a:spcPts val="0"/>
              </a:spcAft>
              <a:buClrTx/>
              <a:buSzTx/>
              <a:buNone/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С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этой целью полезно поводить игры и упражнения: «Один — много» (образование множественного числа существительных): стол — столы, … «Из чего сделано?» (образование относительных прилагательных). Стол из дерева- деревянный, варенье из слив- сливовое….</a:t>
            </a:r>
          </a:p>
          <a:p>
            <a:pPr marL="0" lvl="0" indent="0" defTabSz="914400">
              <a:spcAft>
                <a:spcPts val="0"/>
              </a:spcAft>
              <a:buClrTx/>
              <a:buSzTx/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«Сосчитай посуду» (согласование существительных с числительными.) Один нож, три ножа, а пять ножей…. </a:t>
            </a:r>
          </a:p>
          <a:p>
            <a:pPr marL="0" lvl="0" indent="0" defTabSz="914400">
              <a:spcAft>
                <a:spcPts val="0"/>
              </a:spcAft>
              <a:buClrTx/>
              <a:buSzTx/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«Чей хвост?» : (образование притяжательных прилагательных)   У лисы хвост лисий, у медведя — медвежий</a:t>
            </a:r>
          </a:p>
          <a:p>
            <a:pPr marL="0" lvl="0" indent="0" defTabSz="914400">
              <a:spcAft>
                <a:spcPts val="0"/>
              </a:spcAft>
              <a:buClrTx/>
              <a:buSzTx/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«Что с чем» (усвоение категории творительного падежа с предлогом «с»). Стул с ножками и сиденьем; кровать с матрацем и с ножками. </a:t>
            </a:r>
          </a:p>
          <a:p>
            <a:pPr marL="0" lvl="0" indent="0" defTabSz="914400">
              <a:spcAft>
                <a:spcPts val="0"/>
              </a:spcAft>
              <a:buClrTx/>
              <a:buSzTx/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«Найди предмет» (усвоение предлога «для»). Крышка нужна для…, спинка нужна для… «Большой — маленький» — упражнять в употреблении уменьшительно-ласкательных суффиксов: большой стол, а маленький… (столик), ведро — ведерко….</a:t>
            </a:r>
          </a:p>
          <a:p>
            <a:pPr marL="0" lvl="0" indent="0" defTabSz="914400">
              <a:spcAft>
                <a:spcPts val="0"/>
              </a:spcAft>
              <a:buClrTx/>
              <a:buSzTx/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Речевые ошибки не следует оставлять без исправления, однако замечания следует делать тактично. Постоянные одергивания, бестактные замечания недопустимы, так </a:t>
            </a:r>
            <a:r>
              <a:rPr lang="ru-RU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так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могут вызвать речевой негативизм, нервозность и упрямство.</a:t>
            </a:r>
            <a:b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69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555</TotalTime>
  <Words>1333</Words>
  <Application>Microsoft Office PowerPoint</Application>
  <PresentationFormat>Экран (4:3)</PresentationFormat>
  <Paragraphs>86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Century Gothic</vt:lpstr>
      <vt:lpstr>Times New Roman</vt:lpstr>
      <vt:lpstr>Wingdings</vt:lpstr>
      <vt:lpstr>Wingdings 3</vt:lpstr>
      <vt:lpstr>Сектор</vt:lpstr>
      <vt:lpstr>Воспитатель –Фадеева Е.П 2024г.</vt:lpstr>
      <vt:lpstr>« Речь – это орудие, с помощью которого человек мыслит и выражает свои мысли» С.Л. Рубинштейн</vt:lpstr>
      <vt:lpstr>Презентация PowerPoint</vt:lpstr>
      <vt:lpstr>Презентация PowerPoint</vt:lpstr>
      <vt:lpstr>Сформированность фонематических процессов</vt:lpstr>
      <vt:lpstr>Словарный запас</vt:lpstr>
      <vt:lpstr>Важнейшими компонентами письменной речи являются мелкая моторика и графомоторные навыки</vt:lpstr>
      <vt:lpstr>Наряду  с вышеперечисленными неречевыми функциями, лежащими в основе письменной речи, важной базовой способностью является устная речь</vt:lpstr>
      <vt:lpstr>Грамматически правильная речь </vt:lpstr>
      <vt:lpstr>Связная речь</vt:lpstr>
      <vt:lpstr>Презентация PowerPoint</vt:lpstr>
      <vt:lpstr>Презентация PowerPoint</vt:lpstr>
      <vt:lpstr>Назови картинки, которые начинаются на слог  СА</vt:lpstr>
      <vt:lpstr>Назови картинки, которые начинаются на слог  СО</vt:lpstr>
      <vt:lpstr>Критерии речевого развития ребёнка 7 лет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</dc:title>
  <dc:creator>Пользователь</dc:creator>
  <cp:lastModifiedBy>Учетная запись Майкрософт</cp:lastModifiedBy>
  <cp:revision>96</cp:revision>
  <dcterms:created xsi:type="dcterms:W3CDTF">2015-02-01T07:21:17Z</dcterms:created>
  <dcterms:modified xsi:type="dcterms:W3CDTF">2024-01-19T04:23:02Z</dcterms:modified>
</cp:coreProperties>
</file>