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B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1835700224971875"/>
                  <c:y val="0.18867769028871387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15%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90B-4748-873D-787F7A7473B6}"/>
                </c:ext>
              </c:extLst>
            </c:dLbl>
            <c:dLbl>
              <c:idx val="1"/>
              <c:layout>
                <c:manualLayout>
                  <c:x val="0.1795718503937008"/>
                  <c:y val="-0.20907897876401813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85%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0B-4748-873D-787F7A7473B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0B-4748-873D-787F7A7473B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2204636529808774"/>
                  <c:y val="-0.26266578746622177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89%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80-41CB-BD1F-3B09DE87E929}"/>
                </c:ext>
              </c:extLst>
            </c:dLbl>
            <c:dLbl>
              <c:idx val="1"/>
              <c:layout>
                <c:manualLayout>
                  <c:x val="0.12414651293588307"/>
                  <c:y val="0.16420361247947454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280-41CB-BD1F-3B09DE87E9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54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CB-BD1F-3B09DE87E92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iseases.medelement.com/material/%D0%B8%D0%BD%D1%82%D0%B5%D1%80%D0%BF%D1%80%D0%B5%D1%82%D0%B0%D1%86%D0%B8%D1%8F-%D0%BB%D0%B0%D0%B1%D0%BE%D1%80%D0%B0%D1%82%D0%BE%D1%80%D0%BD%D1%8B%D1%85-%D0%B4%D0%B0%D0%BD%D0%BD%D1%8B%D1%85-%D1%81%D0%BF%D1%80%D0%B0%D0%B2%D0%BE%D1%87%D0%BD%D0%BE%D0%B5-%D0%BF%D0%BE%D1%81%D0%BE%D0%B1%D0%B8%D0%B5/13351381461072" TargetMode="External"/><Relationship Id="rId7" Type="http://schemas.openxmlformats.org/officeDocument/2006/relationships/hyperlink" Target="https://lada-med.ru/oakcode" TargetMode="External"/><Relationship Id="rId2" Type="http://schemas.openxmlformats.org/officeDocument/2006/relationships/hyperlink" Target="https://yandex.ru/health/turbo/articles?id=3811https://yandex.ru/health/turbo/articles?id=38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mcavangard.ru/meditsinskij-tsentr-v-lyubertsah/pochemu-vazhno-regulyarno-sdavat-analizy/" TargetMode="External"/><Relationship Id="rId5" Type="http://schemas.openxmlformats.org/officeDocument/2006/relationships/hyperlink" Target="https://yandex.ru/turbo?text=https://talk.yandex.ru/user/yndx-alenka-md/obshhij-analiz-krovi" TargetMode="External"/><Relationship Id="rId4" Type="http://schemas.openxmlformats.org/officeDocument/2006/relationships/hyperlink" Target="https://polyclin.ru/articles/laboratornye-issledovaniya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55" y="586312"/>
            <a:ext cx="8501090" cy="300039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О чём нам может рассказать капля крови, или зачем сдавать анализы?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1935" y="5301208"/>
            <a:ext cx="5072098" cy="1285884"/>
          </a:xfrm>
        </p:spPr>
        <p:txBody>
          <a:bodyPr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Выполнила: Грачёва Инга, ученица 11 класса</a:t>
            </a:r>
          </a:p>
          <a:p>
            <a:pPr algn="l">
              <a:lnSpc>
                <a:spcPct val="120000"/>
              </a:lnSpc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Руководитель: учитель биологии и химии </a:t>
            </a:r>
            <a:r>
              <a:rPr lang="ru-RU" dirty="0" err="1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Кызыма</a:t>
            </a: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Наталья Сергеевна.</a:t>
            </a:r>
          </a:p>
        </p:txBody>
      </p:sp>
      <p:pic>
        <p:nvPicPr>
          <p:cNvPr id="10244" name="Picture 4" descr="https://cdn-icons.flaticon.com/png/512/3214/premium/3214075.png?token=exp=1652079876~hmac=a157c9f7205140bbffb1e5e57c4c7fb2"/>
          <p:cNvPicPr>
            <a:picLocks noChangeAspect="1" noChangeArrowheads="1"/>
          </p:cNvPicPr>
          <p:nvPr/>
        </p:nvPicPr>
        <p:blipFill>
          <a:blip r:embed="rId2" cstate="print"/>
          <a:srcRect t="12766" r="4256" b="10638"/>
          <a:stretch>
            <a:fillRect/>
          </a:stretch>
        </p:blipFill>
        <p:spPr bwMode="auto">
          <a:xfrm flipH="1">
            <a:off x="0" y="3429000"/>
            <a:ext cx="3073037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b="1" dirty="0">
                <a:latin typeface="Cambria" pitchFamily="18" charset="0"/>
                <a:ea typeface="Cambria" pitchFamily="18" charset="0"/>
              </a:rPr>
              <a:t>Список используемых источников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  <a:ln>
            <a:noFill/>
          </a:ln>
        </p:spPr>
        <p:txBody>
          <a:bodyPr>
            <a:normAutofit fontScale="4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Анализ крови расшифровка у взрослых норма в таблице: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2"/>
              </a:rPr>
              <a:t>https://yandex.ru/health/turbo/articles?id=3811https://yandex.ru/health/turbo/articles?id=3811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Интерпретация лабораторных данных (справочное пособие):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diseases.medelement.com/material/%D0%B8%D0%BD%D1%82%D0%B5%D1%80%D0%BF%D1%80%D0%B5%D1%82%D0%B0%D1%86%D0%B8%D1%8F-%D0%BB%D0%B0%D0%B1%D0%BE%D1%80%D0%B0%D1%82%D0%BE%D1%80%D0%BD%D1%8B%D1%85-%D0%B4%D0%B0%D0%BD%D0%BD%D1%8B%D1%85-%D1%81%D0%BF%D1%80%D0%B0%D0%B2%D0%BE%D1%87%D0%BD%D0%BE%D0%B5-%D0%BF%D0%BE%D1%81%D0%BE%D0%B1%D0%B8%D0%B5/13351381461072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Лабораторные исследования: виды и подготовка: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https://polyclin.ru/articles/laboratornye-issledovaniya/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Общий анализ крови: полная расшифровка: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5"/>
              </a:rPr>
              <a:t>https://yandex.ru/turbo?text=https%3A%2F%2Ftalk.yandex.ru%2Fuser%2Fyndx-alenka-md%2Fobshhij-analiz-krovi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Почему важно регулярно сдавать анализы - Медицинский центр Авангард: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6"/>
              </a:rPr>
              <a:t>https://smcavangard.ru/meditsinskij-tsentr-v-lyubertsah/pochemu-vazhno-regulyarno-sdavat-analizy/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Расшифровка общего анализа крови: </a:t>
            </a:r>
            <a:r>
              <a:rPr lang="ru-RU" sz="3500" u="sng" dirty="0">
                <a:latin typeface="Times New Roman" pitchFamily="18" charset="0"/>
                <a:cs typeface="Times New Roman" pitchFamily="18" charset="0"/>
                <a:hlinkClick r:id="rId7"/>
              </a:rPr>
              <a:t>https://lada-med.ru/oakcode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Заяц Р.Г.,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Бутвиловский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В.Э., Давыдов В.В [и др.] Биология: для поступающих в вузы: учеб. пособие. 5-е изд. – Ростов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/Д.: Феникс, 2021. – 639 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Сонин Н.И.,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Сапин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М.Р. Биология. Человек. 8 класс: учеб. для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 учреждений. 3-е изд. – М.: Дрофа, 2010. – 687 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Новая энциклопедия школьника: энциклопедия. – М.: Махаон, 2003. – 384 с.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435AE2-CB14-3FB7-944D-66E5BE877AD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A4A1D-C504-1842-67E8-63F022B8D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51162"/>
            <a:ext cx="8229600" cy="2155676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327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Cambria" pitchFamily="18" charset="0"/>
                <a:ea typeface="Cambria" pitchFamily="18" charset="0"/>
              </a:rPr>
              <a:t>Актуальность</a:t>
            </a:r>
          </a:p>
        </p:txBody>
      </p:sp>
      <p:sp>
        <p:nvSpPr>
          <p:cNvPr id="9224" name="AutoShape 8" descr="C:\Users\HOME\Desktop\%D0%B0%D0%BA%D1%82%D1%83%D0%B0%D0%BB%D1%8C%D0%BD%D0%BE%D1%81%D1%82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C:\Users\HOME\Desktop\%D0%B0%D0%BA%D1%82%D1%83%D0%B0%D0%BB%D1%8C%D0%BD%D0%BE%D1%81%D1%82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8" name="AutoShape 12" descr="актуальность.webp (1380×92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Человек показывает жест великой идеи Бесплатные векторы">
            <a:extLst>
              <a:ext uri="{FF2B5EF4-FFF2-40B4-BE49-F238E27FC236}">
                <a16:creationId xmlns:a16="http://schemas.microsoft.com/office/drawing/2014/main" id="{4C2E7BB3-8FEB-D6F5-2D12-D6D94CCBFF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55" r="18878" b="7289"/>
          <a:stretch/>
        </p:blipFill>
        <p:spPr bwMode="auto">
          <a:xfrm>
            <a:off x="2851414" y="1916832"/>
            <a:ext cx="3441171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32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Цель и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15370" cy="478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Цель: создать буклет-памятку «Анализ крови и его</a:t>
            </a:r>
          </a:p>
          <a:p>
            <a:pPr>
              <a:buNone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расшифровка»</a:t>
            </a:r>
          </a:p>
          <a:p>
            <a:pPr>
              <a:buNone/>
            </a:pPr>
            <a:endParaRPr lang="ru-RU" sz="22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Задачи проекта:</a:t>
            </a:r>
          </a:p>
          <a:p>
            <a:pPr marL="514350" indent="-514350">
              <a:buAutoNum type="arabicPeriod"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Узнать назначение анализов</a:t>
            </a:r>
          </a:p>
          <a:p>
            <a:pPr marL="514350" indent="-514350">
              <a:buAutoNum type="arabicPeriod"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Изучить виды лабораторных исследований</a:t>
            </a:r>
          </a:p>
          <a:p>
            <a:pPr marL="514350" indent="-514350">
              <a:buAutoNum type="arabicPeriod"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Изучить показатели анализа крови</a:t>
            </a:r>
          </a:p>
          <a:p>
            <a:pPr marL="514350" indent="-514350">
              <a:buAutoNum type="arabicPeriod"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Провести опрос среди обучающихся</a:t>
            </a:r>
          </a:p>
          <a:p>
            <a:pPr marL="514350" indent="-514350">
              <a:buAutoNum type="arabicPeriod"/>
            </a:pPr>
            <a:r>
              <a:rPr lang="ru-RU" sz="2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Разработать буклет-памятку «Анализ крови и его расшифровка»</a:t>
            </a:r>
          </a:p>
        </p:txBody>
      </p:sp>
      <p:pic>
        <p:nvPicPr>
          <p:cNvPr id="8196" name="Picture 4" descr="https://cdn-icons-png.flaticon.com/512/476/4768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429357" y="1000108"/>
            <a:ext cx="271464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2857488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228601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План </a:t>
            </a:r>
            <a:b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работы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311635"/>
              </p:ext>
            </p:extLst>
          </p:nvPr>
        </p:nvGraphicFramePr>
        <p:xfrm>
          <a:off x="2857488" y="1"/>
          <a:ext cx="6286512" cy="5429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9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667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класс: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Ноябрь 2021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Выбор предмета,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темы проекта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3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Конец </a:t>
                      </a: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ноября-декабрь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Обсуждение темы с учителем биологии, определение цели, задач, актуальности и продукта проекта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104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Конец </a:t>
                      </a: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декабря-январь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2021-2022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Изучение теоретического материала по выбранной теме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27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Февраль 2022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Работа над проектом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27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Март 2022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Работа над проектом, проведение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опроса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8043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Апрель 2022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текстового документа с подробной информацией о показателях анализа крови в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Microsoft Office Word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создание буклета-памятки.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104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Май 2022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Предзащита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проекта, после – исправление ошибок и недочётов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211429"/>
              </p:ext>
            </p:extLst>
          </p:nvPr>
        </p:nvGraphicFramePr>
        <p:xfrm>
          <a:off x="2857488" y="5429264"/>
          <a:ext cx="6286512" cy="1371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0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класс: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099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Февраль 2023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Защита проекта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74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latin typeface="Cambria" pitchFamily="18" charset="0"/>
                <a:ea typeface="Cambria" pitchFamily="18" charset="0"/>
              </a:rPr>
              <a:t>Опрос обучающихся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297" t="16667" r="30077" b="35837"/>
          <a:stretch>
            <a:fillRect/>
          </a:stretch>
        </p:blipFill>
        <p:spPr bwMode="auto">
          <a:xfrm>
            <a:off x="428596" y="1428736"/>
            <a:ext cx="532272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9297" t="64026" r="30077" b="4999"/>
          <a:stretch>
            <a:fillRect/>
          </a:stretch>
        </p:blipFill>
        <p:spPr bwMode="auto">
          <a:xfrm>
            <a:off x="3357554" y="4143380"/>
            <a:ext cx="532996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31268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latin typeface="Cambria" pitchFamily="18" charset="0"/>
                <a:ea typeface="Cambria" pitchFamily="18" charset="0"/>
              </a:rPr>
              <a:t>Опрос обучающихся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648123"/>
              </p:ext>
            </p:extLst>
          </p:nvPr>
        </p:nvGraphicFramePr>
        <p:xfrm>
          <a:off x="214282" y="1556792"/>
          <a:ext cx="8643998" cy="181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1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131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1.</a:t>
                      </a:r>
                      <a:r>
                        <a:rPr lang="ru-RU" sz="2800" b="0" baseline="0" dirty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Знаете ли вы, что обозначают показатели </a:t>
                      </a:r>
                    </a:p>
                    <a:p>
                      <a:pPr algn="ctr"/>
                      <a:r>
                        <a:rPr lang="ru-RU" sz="2800" b="0" baseline="0" dirty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в анализе крови?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2.</a:t>
                      </a:r>
                      <a:r>
                        <a:rPr lang="ru-RU" sz="2800" b="0" baseline="0" dirty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Хотели бы вы научиться «расшифровывать» свой анализ крови?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00034" y="3571876"/>
          <a:ext cx="334486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143504" y="3571876"/>
          <a:ext cx="327342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1268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Представление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Буклет-памятка «Анализ крови и его расшифровка».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8DFBB0-F6E2-4A26-8375-7E56F7495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344" y="3545759"/>
            <a:ext cx="4574486" cy="30376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A38381-1E1C-479F-914E-A3062B65C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6059"/>
            <a:ext cx="4574486" cy="296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16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4114800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В ходе работы над</a:t>
            </a:r>
          </a:p>
          <a:p>
            <a:pPr>
              <a:lnSpc>
                <a:spcPct val="12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проектом я: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Изучила информацию по теме.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Провела опрос.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Создала буклет-памятку.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Сделала выводы и самооценку.</a:t>
            </a:r>
          </a:p>
        </p:txBody>
      </p:sp>
      <p:pic>
        <p:nvPicPr>
          <p:cNvPr id="3076" name="Picture 4" descr="https://cdn-icons.flaticon.com/png/512/4459/premium/4459188.png?token=exp=1652082012~hmac=fe59a115bffb572b71469f6d24c454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71612"/>
            <a:ext cx="3429023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143000"/>
          </a:xfrm>
        </p:spPr>
        <p:txBody>
          <a:bodyPr/>
          <a:lstStyle/>
          <a:p>
            <a:pPr algn="l"/>
            <a:r>
              <a:rPr lang="ru-RU" b="1" dirty="0">
                <a:latin typeface="Cambria" pitchFamily="18" charset="0"/>
                <a:ea typeface="Cambria" pitchFamily="18" charset="0"/>
              </a:rPr>
              <a:t>Самооценка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428736"/>
            <a:ext cx="3071834" cy="68579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Я научилась:</a:t>
            </a:r>
          </a:p>
          <a:p>
            <a:pPr marL="514350" indent="-514350" algn="ctr">
              <a:lnSpc>
                <a:spcPct val="120000"/>
              </a:lnSpc>
              <a:buNone/>
            </a:pPr>
            <a:endParaRPr lang="ru-RU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14620"/>
            <a:ext cx="2343774" cy="164307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mbria Math" pitchFamily="18" charset="0"/>
                <a:ea typeface="Cambria Math" pitchFamily="18" charset="0"/>
              </a:rPr>
              <a:t>Ставить цель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2714620"/>
            <a:ext cx="2143140" cy="164307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mbria Math" pitchFamily="18" charset="0"/>
                <a:ea typeface="Cambria Math" pitchFamily="18" charset="0"/>
              </a:rPr>
              <a:t>Формировать задачи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2714620"/>
            <a:ext cx="2344344" cy="164307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mbria Math" pitchFamily="18" charset="0"/>
                <a:ea typeface="Cambria Math" pitchFamily="18" charset="0"/>
              </a:rPr>
              <a:t>Анализировать найденную информацию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2771800" y="2000240"/>
            <a:ext cx="300002" cy="857256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214810" y="2428868"/>
            <a:ext cx="714380" cy="0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00760" y="2000240"/>
            <a:ext cx="299432" cy="924704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https://cdn-icons-png.flaticon.com/512/910/9101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929198"/>
            <a:ext cx="1500198" cy="1500198"/>
          </a:xfrm>
          <a:prstGeom prst="rect">
            <a:avLst/>
          </a:prstGeom>
          <a:noFill/>
        </p:spPr>
      </p:pic>
      <p:pic>
        <p:nvPicPr>
          <p:cNvPr id="2058" name="Picture 10" descr="https://cdn-icons.flaticon.com/png/512/1365/premium/1365441.png?token=exp=1652083223~hmac=e4dcc0f64356d7c0c945a0d37c17a508"/>
          <p:cNvPicPr>
            <a:picLocks noChangeAspect="1" noChangeArrowheads="1"/>
          </p:cNvPicPr>
          <p:nvPr/>
        </p:nvPicPr>
        <p:blipFill>
          <a:blip r:embed="rId3" cstate="print"/>
          <a:srcRect t="15648" b="18336"/>
          <a:stretch>
            <a:fillRect/>
          </a:stretch>
        </p:blipFill>
        <p:spPr bwMode="auto">
          <a:xfrm>
            <a:off x="3643306" y="4929198"/>
            <a:ext cx="1947842" cy="1285884"/>
          </a:xfrm>
          <a:prstGeom prst="rect">
            <a:avLst/>
          </a:prstGeom>
          <a:noFill/>
        </p:spPr>
      </p:pic>
      <p:pic>
        <p:nvPicPr>
          <p:cNvPr id="2060" name="Picture 12" descr="https://cdn-icons.flaticon.com/png/512/2207/premium/2207760.png?token=exp=1652083225~hmac=ca553075d6f890b82a5e0c11fcf1e3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929198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650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Cambria Math</vt:lpstr>
      <vt:lpstr>Times New Roman</vt:lpstr>
      <vt:lpstr>Тема Office</vt:lpstr>
      <vt:lpstr>О чём нам может рассказать капля крови, или зачем сдавать анализы?</vt:lpstr>
      <vt:lpstr>Актуальность</vt:lpstr>
      <vt:lpstr>Цель и задачи</vt:lpstr>
      <vt:lpstr>План  работы</vt:lpstr>
      <vt:lpstr>Опрос обучающихся</vt:lpstr>
      <vt:lpstr>Опрос обучающихся</vt:lpstr>
      <vt:lpstr>Представление продукта</vt:lpstr>
      <vt:lpstr>Выводы</vt:lpstr>
      <vt:lpstr>Самооценка </vt:lpstr>
      <vt:lpstr>Список используемых источников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чём нам может рассказать капля крови, или зачем сдавать анализы?</dc:title>
  <dc:creator>HOME</dc:creator>
  <cp:lastModifiedBy>USER</cp:lastModifiedBy>
  <cp:revision>53</cp:revision>
  <dcterms:created xsi:type="dcterms:W3CDTF">2022-04-05T04:49:12Z</dcterms:created>
  <dcterms:modified xsi:type="dcterms:W3CDTF">2023-02-08T23:22:07Z</dcterms:modified>
</cp:coreProperties>
</file>