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256" r:id="rId2"/>
    <p:sldId id="261" r:id="rId3"/>
    <p:sldId id="281" r:id="rId4"/>
    <p:sldId id="279" r:id="rId5"/>
    <p:sldId id="280" r:id="rId6"/>
    <p:sldId id="257" r:id="rId7"/>
    <p:sldId id="260" r:id="rId8"/>
    <p:sldId id="275" r:id="rId9"/>
    <p:sldId id="276" r:id="rId10"/>
    <p:sldId id="277" r:id="rId11"/>
    <p:sldId id="278" r:id="rId12"/>
    <p:sldId id="262" r:id="rId13"/>
    <p:sldId id="263" r:id="rId14"/>
    <p:sldId id="273" r:id="rId15"/>
    <p:sldId id="274" r:id="rId16"/>
    <p:sldId id="264" r:id="rId17"/>
    <p:sldId id="265" r:id="rId18"/>
    <p:sldId id="266" r:id="rId19"/>
    <p:sldId id="267" r:id="rId20"/>
    <p:sldId id="26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ACC9AA-ACE9-44D3-A4B4-89B613DC70ED}" type="datetimeFigureOut">
              <a:rPr lang="ru-RU" smtClean="0"/>
              <a:pPr/>
              <a:t>вт 23.01.24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C6FFEC-4294-4FFC-8516-2DF57925CEA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ru-RU"/>
              <a:t>Образец заголовка</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5B106E36-FD25-4E2D-B0AA-010F637433A0}" type="datetimeFigureOut">
              <a:rPr lang="ru-RU" smtClean="0"/>
              <a:pPr/>
              <a:t>вт 23.01.24</a:t>
            </a:fld>
            <a:endParaRPr lang="ru-RU"/>
          </a:p>
        </p:txBody>
      </p:sp>
      <p:sp>
        <p:nvSpPr>
          <p:cNvPr id="5" name="Footer Placeholder 4"/>
          <p:cNvSpPr>
            <a:spLocks noGrp="1"/>
          </p:cNvSpPr>
          <p:nvPr>
            <p:ph type="ftr" sz="quarter" idx="11"/>
          </p:nvPr>
        </p:nvSpPr>
        <p:spPr>
          <a:xfrm>
            <a:off x="914400" y="4323846"/>
            <a:ext cx="4880610" cy="365125"/>
          </a:xfrm>
        </p:spPr>
        <p:txBody>
          <a:bodyPr/>
          <a:lstStyle/>
          <a:p>
            <a:endParaRPr lang="ru-RU"/>
          </a:p>
        </p:txBody>
      </p:sp>
      <p:sp>
        <p:nvSpPr>
          <p:cNvPr id="6" name="Slide Number Placeholder 5"/>
          <p:cNvSpPr>
            <a:spLocks noGrp="1"/>
          </p:cNvSpPr>
          <p:nvPr>
            <p:ph type="sldNum" sz="quarter" idx="12"/>
          </p:nvPr>
        </p:nvSpPr>
        <p:spPr>
          <a:xfrm>
            <a:off x="6057900" y="1430867"/>
            <a:ext cx="2171700"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697426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626888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5B106E36-FD25-4E2D-B0AA-010F637433A0}" type="datetimeFigureOut">
              <a:rPr lang="ru-RU" smtClean="0"/>
              <a:pPr/>
              <a:t>вт 23.01.24</a:t>
            </a:fld>
            <a:endParaRPr lang="ru-RU"/>
          </a:p>
        </p:txBody>
      </p:sp>
      <p:sp>
        <p:nvSpPr>
          <p:cNvPr id="6" name="Footer Placeholder 5"/>
          <p:cNvSpPr>
            <a:spLocks noGrp="1"/>
          </p:cNvSpPr>
          <p:nvPr>
            <p:ph type="ftr" sz="quarter" idx="11"/>
          </p:nvPr>
        </p:nvSpPr>
        <p:spPr>
          <a:xfrm>
            <a:off x="594360" y="381001"/>
            <a:ext cx="4830656" cy="365125"/>
          </a:xfrm>
        </p:spPr>
        <p:txBody>
          <a:bodyPr/>
          <a:lstStyle/>
          <a:p>
            <a:endParaRPr lang="ru-RU"/>
          </a:p>
        </p:txBody>
      </p:sp>
      <p:sp>
        <p:nvSpPr>
          <p:cNvPr id="7" name="Slide Number Placeholder 6"/>
          <p:cNvSpPr>
            <a:spLocks noGrp="1"/>
          </p:cNvSpPr>
          <p:nvPr>
            <p:ph type="sldNum" sz="quarter" idx="12"/>
          </p:nvPr>
        </p:nvSpPr>
        <p:spPr>
          <a:xfrm>
            <a:off x="7882466" y="381001"/>
            <a:ext cx="667174"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59806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5B106E36-FD25-4E2D-B0AA-010F637433A0}" type="datetimeFigureOut">
              <a:rPr lang="ru-RU" smtClean="0"/>
              <a:pPr/>
              <a:t>вт 23.01.24</a:t>
            </a:fld>
            <a:endParaRPr lang="ru-RU"/>
          </a:p>
        </p:txBody>
      </p:sp>
      <p:sp>
        <p:nvSpPr>
          <p:cNvPr id="6" name="Footer Placeholder 5"/>
          <p:cNvSpPr>
            <a:spLocks noGrp="1"/>
          </p:cNvSpPr>
          <p:nvPr>
            <p:ph type="ftr" sz="quarter" idx="11"/>
          </p:nvPr>
        </p:nvSpPr>
        <p:spPr>
          <a:xfrm>
            <a:off x="594360" y="379438"/>
            <a:ext cx="4830656" cy="365125"/>
          </a:xfrm>
        </p:spPr>
        <p:txBody>
          <a:bodyPr/>
          <a:lstStyle/>
          <a:p>
            <a:endParaRPr lang="ru-RU"/>
          </a:p>
        </p:txBody>
      </p:sp>
      <p:sp>
        <p:nvSpPr>
          <p:cNvPr id="7" name="Slide Number Placeholder 6"/>
          <p:cNvSpPr>
            <a:spLocks noGrp="1"/>
          </p:cNvSpPr>
          <p:nvPr>
            <p:ph type="sldNum" sz="quarter" idx="12"/>
          </p:nvPr>
        </p:nvSpPr>
        <p:spPr>
          <a:xfrm>
            <a:off x="7882466" y="381001"/>
            <a:ext cx="667174" cy="365125"/>
          </a:xfrm>
        </p:spPr>
        <p:txBody>
          <a:bodyPr/>
          <a:lstStyle/>
          <a:p>
            <a:fld id="{725C68B6-61C2-468F-89AB-4B9F7531AA68}" type="slidenum">
              <a:rPr lang="ru-RU" smtClean="0"/>
              <a:pPr/>
              <a:t>‹#›</a:t>
            </a:fld>
            <a:endParaRPr lang="ru-RU"/>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92001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5B106E36-FD25-4E2D-B0AA-010F637433A0}" type="datetimeFigureOut">
              <a:rPr lang="ru-RU" smtClean="0"/>
              <a:pPr/>
              <a:t>вт 23.01.24</a:t>
            </a:fld>
            <a:endParaRPr lang="ru-RU"/>
          </a:p>
        </p:txBody>
      </p:sp>
      <p:sp>
        <p:nvSpPr>
          <p:cNvPr id="6" name="Footer Placeholder 5"/>
          <p:cNvSpPr>
            <a:spLocks noGrp="1"/>
          </p:cNvSpPr>
          <p:nvPr>
            <p:ph type="ftr" sz="quarter" idx="11"/>
          </p:nvPr>
        </p:nvSpPr>
        <p:spPr>
          <a:xfrm>
            <a:off x="594360" y="378884"/>
            <a:ext cx="4830656" cy="365125"/>
          </a:xfrm>
        </p:spPr>
        <p:txBody>
          <a:bodyPr/>
          <a:lstStyle/>
          <a:p>
            <a:endParaRPr lang="ru-RU"/>
          </a:p>
        </p:txBody>
      </p:sp>
      <p:sp>
        <p:nvSpPr>
          <p:cNvPr id="7" name="Slide Number Placeholder 6"/>
          <p:cNvSpPr>
            <a:spLocks noGrp="1"/>
          </p:cNvSpPr>
          <p:nvPr>
            <p:ph type="sldNum" sz="quarter" idx="12"/>
          </p:nvPr>
        </p:nvSpPr>
        <p:spPr>
          <a:xfrm>
            <a:off x="7882466" y="381001"/>
            <a:ext cx="667174"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750679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ru-RU"/>
              <a:t>Образец заголовка</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8140300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147421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525142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5B106E36-FD25-4E2D-B0AA-010F637433A0}" type="datetimeFigureOut">
              <a:rPr lang="ru-RU" smtClean="0"/>
              <a:pPr/>
              <a:t>вт 23.01.24</a:t>
            </a:fld>
            <a:endParaRPr lang="ru-RU"/>
          </a:p>
        </p:txBody>
      </p:sp>
      <p:sp>
        <p:nvSpPr>
          <p:cNvPr id="5" name="Footer Placeholder 4"/>
          <p:cNvSpPr>
            <a:spLocks noGrp="1"/>
          </p:cNvSpPr>
          <p:nvPr>
            <p:ph type="ftr" sz="quarter" idx="11"/>
          </p:nvPr>
        </p:nvSpPr>
        <p:spPr>
          <a:xfrm>
            <a:off x="594360" y="381001"/>
            <a:ext cx="4830656" cy="365125"/>
          </a:xfrm>
        </p:spPr>
        <p:txBody>
          <a:bodyPr/>
          <a:lstStyle/>
          <a:p>
            <a:endParaRPr lang="ru-RU"/>
          </a:p>
        </p:txBody>
      </p:sp>
      <p:sp>
        <p:nvSpPr>
          <p:cNvPr id="6" name="Slide Number Placeholder 5"/>
          <p:cNvSpPr>
            <a:spLocks noGrp="1"/>
          </p:cNvSpPr>
          <p:nvPr>
            <p:ph type="sldNum" sz="quarter" idx="12"/>
          </p:nvPr>
        </p:nvSpPr>
        <p:spPr>
          <a:xfrm>
            <a:off x="7882466" y="381001"/>
            <a:ext cx="667174"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651059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475475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ru-RU"/>
              <a:t>Образец заголовка</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5B106E36-FD25-4E2D-B0AA-010F637433A0}" type="datetimeFigureOut">
              <a:rPr lang="ru-RU" smtClean="0"/>
              <a:pPr/>
              <a:t>вт 23.01.24</a:t>
            </a:fld>
            <a:endParaRPr lang="ru-RU"/>
          </a:p>
        </p:txBody>
      </p:sp>
      <p:sp>
        <p:nvSpPr>
          <p:cNvPr id="5" name="Footer Placeholder 4"/>
          <p:cNvSpPr>
            <a:spLocks noGrp="1"/>
          </p:cNvSpPr>
          <p:nvPr>
            <p:ph type="ftr" sz="quarter" idx="11"/>
          </p:nvPr>
        </p:nvSpPr>
        <p:spPr>
          <a:xfrm>
            <a:off x="594360" y="381001"/>
            <a:ext cx="4830656" cy="365125"/>
          </a:xfrm>
        </p:spPr>
        <p:txBody>
          <a:bodyPr/>
          <a:lstStyle/>
          <a:p>
            <a:endParaRPr lang="ru-RU"/>
          </a:p>
        </p:txBody>
      </p:sp>
      <p:sp>
        <p:nvSpPr>
          <p:cNvPr id="6" name="Slide Number Placeholder 5"/>
          <p:cNvSpPr>
            <a:spLocks noGrp="1"/>
          </p:cNvSpPr>
          <p:nvPr>
            <p:ph type="sldNum" sz="quarter" idx="12"/>
          </p:nvPr>
        </p:nvSpPr>
        <p:spPr>
          <a:xfrm>
            <a:off x="7882466" y="381001"/>
            <a:ext cx="667173" cy="365125"/>
          </a:xfrm>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71209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952211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594359" y="3132667"/>
            <a:ext cx="3910579" cy="31309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2098" y="3132667"/>
            <a:ext cx="3907541" cy="31309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80117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937232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599591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ru-RU"/>
              <a:t>Образец заголовка</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759108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вт 23.01.24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631726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B106E36-FD25-4E2D-B0AA-010F637433A0}" type="datetimeFigureOut">
              <a:rPr lang="ru-RU" smtClean="0"/>
              <a:pPr/>
              <a:t>вт 23.01.24</a:t>
            </a:fld>
            <a:endParaRPr lang="ru-RU"/>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505914433"/>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a:t>«Прорыв Блокады Ленинграда»</a:t>
            </a:r>
          </a:p>
        </p:txBody>
      </p:sp>
      <p:sp>
        <p:nvSpPr>
          <p:cNvPr id="3" name="Подзаголовок 2"/>
          <p:cNvSpPr>
            <a:spLocks noGrp="1"/>
          </p:cNvSpPr>
          <p:nvPr>
            <p:ph type="subTitle" idx="1"/>
          </p:nvPr>
        </p:nvSpPr>
        <p:spPr/>
        <p:txBody>
          <a:bodyPr>
            <a:normAutofit/>
          </a:bodyPr>
          <a:lstStyle/>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s://ic.pics.livejournal.com/muranochka/70733982/1973203/1973203_1000.jpg"/>
          <p:cNvPicPr>
            <a:picLocks noChangeAspect="1" noChangeArrowheads="1"/>
          </p:cNvPicPr>
          <p:nvPr/>
        </p:nvPicPr>
        <p:blipFill>
          <a:blip r:embed="rId2" cstate="email"/>
          <a:srcRect/>
          <a:stretch>
            <a:fillRect/>
          </a:stretch>
        </p:blipFill>
        <p:spPr bwMode="auto">
          <a:xfrm>
            <a:off x="155575" y="285728"/>
            <a:ext cx="8774143" cy="600079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214290"/>
            <a:ext cx="8786874" cy="2308324"/>
          </a:xfrm>
          <a:prstGeom prst="rect">
            <a:avLst/>
          </a:prstGeom>
        </p:spPr>
        <p:txBody>
          <a:bodyPr wrap="square">
            <a:spAutoFit/>
          </a:bodyPr>
          <a:lstStyle/>
          <a:p>
            <a:r>
              <a:rPr lang="ru-RU" dirty="0">
                <a:latin typeface="Times New Roman" pitchFamily="18" charset="0"/>
                <a:cs typeface="Times New Roman" pitchFamily="18" charset="0"/>
              </a:rPr>
              <a:t>С 12 по 18 января 1943 года в этом районе проходила </a:t>
            </a:r>
            <a:r>
              <a:rPr lang="ru-RU" b="1" dirty="0">
                <a:latin typeface="Times New Roman" pitchFamily="18" charset="0"/>
                <a:cs typeface="Times New Roman" pitchFamily="18" charset="0"/>
              </a:rPr>
              <a:t>стратегическая наступательная операция «Искра»</a:t>
            </a:r>
            <a:r>
              <a:rPr lang="ru-RU" dirty="0">
                <a:latin typeface="Times New Roman" pitchFamily="18" charset="0"/>
                <a:cs typeface="Times New Roman" pitchFamily="18" charset="0"/>
              </a:rPr>
              <a:t>, которая завершилась прорывом блокады Ленинграда и восстановлением сухопутных коммуникаций с городом. Планировалось встречными ударами двух фронтов (Ленинградского с запада и </a:t>
            </a:r>
            <a:r>
              <a:rPr lang="ru-RU" dirty="0" err="1">
                <a:latin typeface="Times New Roman" pitchFamily="18" charset="0"/>
                <a:cs typeface="Times New Roman" pitchFamily="18" charset="0"/>
              </a:rPr>
              <a:t>Волховского</a:t>
            </a:r>
            <a:r>
              <a:rPr lang="ru-RU" dirty="0">
                <a:latin typeface="Times New Roman" pitchFamily="18" charset="0"/>
                <a:cs typeface="Times New Roman" pitchFamily="18" charset="0"/>
              </a:rPr>
              <a:t> с востока) разгромить группировку немецко-фашистских войск, удерживавшую </a:t>
            </a:r>
            <a:r>
              <a:rPr lang="ru-RU" dirty="0" err="1">
                <a:latin typeface="Times New Roman" pitchFamily="18" charset="0"/>
                <a:cs typeface="Times New Roman" pitchFamily="18" charset="0"/>
              </a:rPr>
              <a:t>Шлиссельбургско-Синявинский</a:t>
            </a:r>
            <a:r>
              <a:rPr lang="ru-RU" dirty="0">
                <a:latin typeface="Times New Roman" pitchFamily="18" charset="0"/>
                <a:cs typeface="Times New Roman" pitchFamily="18" charset="0"/>
              </a:rPr>
              <a:t> выступ. Фронтами командовал генерал-лейтенант Л.А.Говоров и генерал армии К.А.Мерецков. Взаимодействие координировали представители Ставки генерал армии Г. К. Жуков и маршал К.Е.Ворошилов.</a:t>
            </a:r>
          </a:p>
        </p:txBody>
      </p:sp>
      <p:sp>
        <p:nvSpPr>
          <p:cNvPr id="3" name="Прямоугольник 2"/>
          <p:cNvSpPr/>
          <p:nvPr/>
        </p:nvSpPr>
        <p:spPr>
          <a:xfrm>
            <a:off x="142844" y="2428868"/>
            <a:ext cx="8715436" cy="3970318"/>
          </a:xfrm>
          <a:prstGeom prst="rect">
            <a:avLst/>
          </a:prstGeom>
        </p:spPr>
        <p:txBody>
          <a:bodyPr wrap="square">
            <a:spAutoFit/>
          </a:bodyPr>
          <a:lstStyle/>
          <a:p>
            <a:pPr fontAlgn="base"/>
            <a:r>
              <a:rPr lang="ru-RU" dirty="0">
                <a:latin typeface="Times New Roman" pitchFamily="18" charset="0"/>
                <a:cs typeface="Times New Roman" pitchFamily="18" charset="0"/>
              </a:rPr>
              <a:t>Ударные группировки Ленинградского и </a:t>
            </a:r>
            <a:r>
              <a:rPr lang="ru-RU" dirty="0" err="1">
                <a:latin typeface="Times New Roman" pitchFamily="18" charset="0"/>
                <a:cs typeface="Times New Roman" pitchFamily="18" charset="0"/>
              </a:rPr>
              <a:t>Волховского</a:t>
            </a:r>
            <a:r>
              <a:rPr lang="ru-RU" dirty="0">
                <a:latin typeface="Times New Roman" pitchFamily="18" charset="0"/>
                <a:cs typeface="Times New Roman" pitchFamily="18" charset="0"/>
              </a:rPr>
              <a:t> фронтов были существенно усилены артиллерийскими, танковыми и инженерными соединениями, в том числе и из резерва Ставки Верховного Главнокомандования. Ленинградскому фронту были переданы: стрелковая дивизия, 4 стрелковые бригады, а также зенитно-артиллерийская дивизия (напомним, что всё снабжение и самого города Ленинграда и одноименного фронта шло исключительно по Ладожскому озеру, летом силами Ладожской флотилии, а зимой по льду, по Дороге Жизни), а </a:t>
            </a:r>
            <a:r>
              <a:rPr lang="ru-RU" dirty="0" err="1">
                <a:latin typeface="Times New Roman" pitchFamily="18" charset="0"/>
                <a:cs typeface="Times New Roman" pitchFamily="18" charset="0"/>
              </a:rPr>
              <a:t>Волховскому</a:t>
            </a:r>
            <a:r>
              <a:rPr lang="ru-RU" dirty="0">
                <a:latin typeface="Times New Roman" pitchFamily="18" charset="0"/>
                <a:cs typeface="Times New Roman" pitchFamily="18" charset="0"/>
              </a:rPr>
              <a:t> фронту — 5 стрелковых дивизий, 3 стрелковые и лыжные бригады и одна инженерно-саперная бригада.</a:t>
            </a:r>
          </a:p>
          <a:p>
            <a:pPr fontAlgn="base"/>
            <a:r>
              <a:rPr lang="ru-RU" dirty="0">
                <a:latin typeface="Times New Roman" pitchFamily="18" charset="0"/>
                <a:cs typeface="Times New Roman" pitchFamily="18" charset="0"/>
              </a:rPr>
              <a:t>Конец ноября 1942 года выдался на берегах Невы довольно мягким, болота не промерзли, на реке были полыньи, поэтому начало операции было отложено на 12 января. Подготовка шла почти месяц. Штурмовые части первого эшелона 67-й армии (45-я гвардейская , 268-я, 136-я, 86-я стрелковые дивизии, 61-я танковая бригада, 86-й и 118-й отдельные танковые батальоны) тренировались в преодолении препятствий, саперы намораживали на Неве лед.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vverh-dm.ru/image/catalog/2020/novosti_2020/2_fevral_2020/05.02.2020_lektorij_1/0e0ba8843c8e8f6ac07cf19840d0aa34.jpeg"/>
          <p:cNvPicPr>
            <a:picLocks noChangeAspect="1" noChangeArrowheads="1"/>
          </p:cNvPicPr>
          <p:nvPr/>
        </p:nvPicPr>
        <p:blipFill>
          <a:blip r:embed="rId2" cstate="email"/>
          <a:srcRect/>
          <a:stretch>
            <a:fillRect/>
          </a:stretch>
        </p:blipFill>
        <p:spPr bwMode="auto">
          <a:xfrm>
            <a:off x="285720" y="428604"/>
            <a:ext cx="8572560" cy="607223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3.fotokto.ru/photo/full/257/2578833.jpg"/>
          <p:cNvPicPr>
            <a:picLocks noChangeAspect="1" noChangeArrowheads="1"/>
          </p:cNvPicPr>
          <p:nvPr/>
        </p:nvPicPr>
        <p:blipFill>
          <a:blip r:embed="rId2" cstate="email"/>
          <a:srcRect/>
          <a:stretch>
            <a:fillRect/>
          </a:stretch>
        </p:blipFill>
        <p:spPr bwMode="auto">
          <a:xfrm>
            <a:off x="285720" y="428604"/>
            <a:ext cx="8486760" cy="614366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900igr.net/up/datas/175684/009.jpg"/>
          <p:cNvPicPr>
            <a:picLocks noChangeAspect="1" noChangeArrowheads="1"/>
          </p:cNvPicPr>
          <p:nvPr/>
        </p:nvPicPr>
        <p:blipFill>
          <a:blip r:embed="rId2"/>
          <a:srcRect/>
          <a:stretch>
            <a:fillRect/>
          </a:stretch>
        </p:blipFill>
        <p:spPr bwMode="auto">
          <a:xfrm>
            <a:off x="285720" y="357166"/>
            <a:ext cx="8643998" cy="628649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s://ds02.infourok.ru/uploads/ex/07d1/00084530-b6efdf0e/img12.jpg"/>
          <p:cNvPicPr>
            <a:picLocks noChangeAspect="1" noChangeArrowheads="1"/>
          </p:cNvPicPr>
          <p:nvPr/>
        </p:nvPicPr>
        <p:blipFill>
          <a:blip r:embed="rId2"/>
          <a:srcRect/>
          <a:stretch>
            <a:fillRect/>
          </a:stretch>
        </p:blipFill>
        <p:spPr bwMode="auto">
          <a:xfrm>
            <a:off x="285720" y="421554"/>
            <a:ext cx="8572560" cy="6114999"/>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pbs.twimg.com/media/DTVEThjWkAAkjbz.jpg:large"/>
          <p:cNvPicPr>
            <a:picLocks noChangeAspect="1" noChangeArrowheads="1"/>
          </p:cNvPicPr>
          <p:nvPr/>
        </p:nvPicPr>
        <p:blipFill>
          <a:blip r:embed="rId2" cstate="email"/>
          <a:srcRect/>
          <a:stretch>
            <a:fillRect/>
          </a:stretch>
        </p:blipFill>
        <p:spPr bwMode="auto">
          <a:xfrm>
            <a:off x="357158" y="428604"/>
            <a:ext cx="8379667" cy="603886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pbs.twimg.com/media/EOjK5QQXkAAQeHV.jpg"/>
          <p:cNvPicPr>
            <a:picLocks noChangeAspect="1" noChangeArrowheads="1"/>
          </p:cNvPicPr>
          <p:nvPr/>
        </p:nvPicPr>
        <p:blipFill>
          <a:blip r:embed="rId2" cstate="email"/>
          <a:srcRect/>
          <a:stretch>
            <a:fillRect/>
          </a:stretch>
        </p:blipFill>
        <p:spPr bwMode="auto">
          <a:xfrm>
            <a:off x="357158" y="285728"/>
            <a:ext cx="8429684" cy="6215106"/>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s://avatars.mds.yandex.net/get-zen_doc/1712117/pub_5e2f563174f1bc00ade9a047_5e2f574d8d5b5f00adca705c/scale_1200"/>
          <p:cNvPicPr>
            <a:picLocks noChangeAspect="1" noChangeArrowheads="1"/>
          </p:cNvPicPr>
          <p:nvPr/>
        </p:nvPicPr>
        <p:blipFill>
          <a:blip r:embed="rId2" cstate="email"/>
          <a:srcRect/>
          <a:stretch>
            <a:fillRect/>
          </a:stretch>
        </p:blipFill>
        <p:spPr bwMode="auto">
          <a:xfrm>
            <a:off x="285720" y="214290"/>
            <a:ext cx="8534389" cy="640079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mega-talant.com/uploads/files/268492/80155/85355_images/14.jpg"/>
          <p:cNvPicPr>
            <a:picLocks noChangeAspect="1" noChangeArrowheads="1"/>
          </p:cNvPicPr>
          <p:nvPr/>
        </p:nvPicPr>
        <p:blipFill>
          <a:blip r:embed="rId2"/>
          <a:srcRect/>
          <a:stretch>
            <a:fillRect/>
          </a:stretch>
        </p:blipFill>
        <p:spPr bwMode="auto">
          <a:xfrm>
            <a:off x="285721" y="357166"/>
            <a:ext cx="8596372" cy="607223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phototass4.cdnvideo.ru/width/1020_b9261fa1/tass/m2/uploads/i/20180117/4631793.jpg"/>
          <p:cNvPicPr>
            <a:picLocks noChangeAspect="1" noChangeArrowheads="1"/>
          </p:cNvPicPr>
          <p:nvPr/>
        </p:nvPicPr>
        <p:blipFill>
          <a:blip r:embed="rId2"/>
          <a:srcRect/>
          <a:stretch>
            <a:fillRect/>
          </a:stretch>
        </p:blipFill>
        <p:spPr bwMode="auto">
          <a:xfrm>
            <a:off x="357158" y="285728"/>
            <a:ext cx="8429652" cy="6268661"/>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utemi.ru/netcat_files/userfiles/Igo/collage1.jpg"/>
          <p:cNvPicPr>
            <a:picLocks noChangeAspect="1" noChangeArrowheads="1"/>
          </p:cNvPicPr>
          <p:nvPr/>
        </p:nvPicPr>
        <p:blipFill>
          <a:blip r:embed="rId2" cstate="email"/>
          <a:srcRect/>
          <a:stretch>
            <a:fillRect/>
          </a:stretch>
        </p:blipFill>
        <p:spPr bwMode="auto">
          <a:xfrm>
            <a:off x="274360" y="214290"/>
            <a:ext cx="8583920" cy="641825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4286256"/>
            <a:ext cx="8215370" cy="1631216"/>
          </a:xfrm>
          <a:prstGeom prst="rect">
            <a:avLst/>
          </a:prstGeom>
        </p:spPr>
        <p:txBody>
          <a:bodyPr wrap="square">
            <a:spAutoFit/>
          </a:bodyPr>
          <a:lstStyle/>
          <a:p>
            <a:pPr algn="ctr"/>
            <a:r>
              <a:rPr lang="ru-RU" sz="2000" dirty="0">
                <a:latin typeface="Times New Roman" pitchFamily="18" charset="0"/>
                <a:cs typeface="Times New Roman" pitchFamily="18" charset="0"/>
              </a:rPr>
              <a:t>Роман Белов в прообразе современных бронежилетов, такие появились во время войны и выдавались инженерно-штурмовым подразделениям (предтече спецназа). Это самый «старый» боец — ему 37 лет. Остальным солдатам 18-20. Роман Белов, отец троих детей, погибнет здесь же на следующий день.</a:t>
            </a:r>
          </a:p>
        </p:txBody>
      </p:sp>
      <p:pic>
        <p:nvPicPr>
          <p:cNvPr id="40962" name="Picture 2" descr="http://panevin.ru/uploads/blog/2019/muzey_proriv_blokadi_leningrada_1024-26.jpg"/>
          <p:cNvPicPr>
            <a:picLocks noChangeAspect="1" noChangeArrowheads="1"/>
          </p:cNvPicPr>
          <p:nvPr/>
        </p:nvPicPr>
        <p:blipFill>
          <a:blip r:embed="rId2" cstate="email"/>
          <a:srcRect/>
          <a:stretch>
            <a:fillRect/>
          </a:stretch>
        </p:blipFill>
        <p:spPr bwMode="auto">
          <a:xfrm>
            <a:off x="285720" y="214289"/>
            <a:ext cx="6072230" cy="396381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descr="Диорама «Проры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6868" name="Picture 4" descr="http://panevin.ru/uploads/blog/2019/muzey_proriv_blokadi_leningrada_1024-16.jpg"/>
          <p:cNvPicPr>
            <a:picLocks noChangeAspect="1" noChangeArrowheads="1"/>
          </p:cNvPicPr>
          <p:nvPr/>
        </p:nvPicPr>
        <p:blipFill>
          <a:blip r:embed="rId2" cstate="email"/>
          <a:srcRect/>
          <a:stretch>
            <a:fillRect/>
          </a:stretch>
        </p:blipFill>
        <p:spPr bwMode="auto">
          <a:xfrm>
            <a:off x="1643058" y="142852"/>
            <a:ext cx="5857885" cy="3714776"/>
          </a:xfrm>
          <a:prstGeom prst="rect">
            <a:avLst/>
          </a:prstGeom>
          <a:noFill/>
        </p:spPr>
      </p:pic>
      <p:sp>
        <p:nvSpPr>
          <p:cNvPr id="5" name="Прямоугольник 4"/>
          <p:cNvSpPr/>
          <p:nvPr/>
        </p:nvSpPr>
        <p:spPr>
          <a:xfrm>
            <a:off x="500050" y="4071942"/>
            <a:ext cx="8143900" cy="1631216"/>
          </a:xfrm>
          <a:prstGeom prst="rect">
            <a:avLst/>
          </a:prstGeom>
        </p:spPr>
        <p:txBody>
          <a:bodyPr wrap="square">
            <a:spAutoFit/>
          </a:bodyPr>
          <a:lstStyle/>
          <a:p>
            <a:pPr algn="ctr"/>
            <a:r>
              <a:rPr lang="ru-RU" sz="2000" dirty="0">
                <a:latin typeface="Times New Roman" pitchFamily="18" charset="0"/>
                <a:cs typeface="Times New Roman" pitchFamily="18" charset="0"/>
              </a:rPr>
              <a:t>На диораме представлен один день боёв на Невском Пятачке, все бойцы — реальные исторические личности. Разведгруппа смогла преодолеть реку и пробирается по траншее, первым идёт гвардии старший лейтенант Константин </a:t>
            </a:r>
            <a:r>
              <a:rPr lang="ru-RU" sz="2000" dirty="0" err="1">
                <a:latin typeface="Times New Roman" pitchFamily="18" charset="0"/>
                <a:cs typeface="Times New Roman" pitchFamily="18" charset="0"/>
              </a:rPr>
              <a:t>Непоклонов</a:t>
            </a:r>
            <a:r>
              <a:rPr lang="ru-RU" sz="2000" dirty="0">
                <a:latin typeface="Times New Roman" pitchFamily="18" charset="0"/>
                <a:cs typeface="Times New Roman" pitchFamily="18" charset="0"/>
              </a:rPr>
              <a:t>. Замыкает группу связист, гвардии сержант Михаил </a:t>
            </a:r>
            <a:r>
              <a:rPr lang="ru-RU" sz="2000" dirty="0" err="1">
                <a:latin typeface="Times New Roman" pitchFamily="18" charset="0"/>
                <a:cs typeface="Times New Roman" pitchFamily="18" charset="0"/>
              </a:rPr>
              <a:t>Бабиев</a:t>
            </a:r>
            <a:r>
              <a:rPr lang="ru-RU" sz="2000" dirty="0">
                <a:latin typeface="Times New Roman" pitchFamily="18" charset="0"/>
                <a:cs typeface="Times New Roman" pitchFamily="18" charset="0"/>
              </a:rPr>
              <a:t>, для которого этот бой станет последним.</a:t>
            </a:r>
            <a:endParaRPr lang="ru-RU"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panevin.ru/uploads/blog/2019/muzey_proriv_blokadi_leningrada_1024-17.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71604" y="214290"/>
            <a:ext cx="6072197" cy="3870188"/>
          </a:xfrm>
          <a:prstGeom prst="rect">
            <a:avLst/>
          </a:prstGeom>
          <a:noFill/>
        </p:spPr>
      </p:pic>
      <p:sp>
        <p:nvSpPr>
          <p:cNvPr id="3" name="Прямоугольник 2"/>
          <p:cNvSpPr/>
          <p:nvPr/>
        </p:nvSpPr>
        <p:spPr>
          <a:xfrm>
            <a:off x="214282" y="4071942"/>
            <a:ext cx="8643998" cy="2031325"/>
          </a:xfrm>
          <a:prstGeom prst="rect">
            <a:avLst/>
          </a:prstGeom>
        </p:spPr>
        <p:txBody>
          <a:bodyPr wrap="square">
            <a:spAutoFit/>
          </a:bodyPr>
          <a:lstStyle/>
          <a:p>
            <a:pPr algn="ctr"/>
            <a:r>
              <a:rPr lang="ru-RU" dirty="0">
                <a:latin typeface="Times New Roman" pitchFamily="18" charset="0"/>
                <a:cs typeface="Times New Roman" pitchFamily="18" charset="0"/>
              </a:rPr>
              <a:t>Вход загримирован под блиндаж. Попадая в панораму «Прорыв», человек из сегодняшнего времени словно переносится в 13 января 1943 года на Невский пятачок. Идёт операция «Искра», наступает 131-й стрелковый полк 45-й гвардейской дивизии — он должен прорваться в направлении захваченной немцами деревни </a:t>
            </a:r>
            <a:r>
              <a:rPr lang="ru-RU" dirty="0" err="1">
                <a:latin typeface="Times New Roman" pitchFamily="18" charset="0"/>
                <a:cs typeface="Times New Roman" pitchFamily="18" charset="0"/>
              </a:rPr>
              <a:t>Арбузово</a:t>
            </a:r>
            <a:r>
              <a:rPr lang="ru-RU" dirty="0">
                <a:latin typeface="Times New Roman" pitchFamily="18" charset="0"/>
                <a:cs typeface="Times New Roman" pitchFamily="18" charset="0"/>
              </a:rPr>
              <a:t>. Наступление с пятачка тогда не удалось: немцы готовились к нашему удару. Тем самым 45-я дивизия приняла огонь на себя: она оттянула силы врага и дала возможность нашим войскам наступать на основном направлении прорыва.</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s://s0.slide-share.ru/s_slide/7b711539c72f6d10518ad95337daa462/c63be0cc-7ace-43cc-9bf8-79f559fe1ed6.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https://s0.slide-share.ru/s_slide/7b711539c72f6d10518ad95337daa462/c63be0cc-7ace-43cc-9bf8-79f559fe1ed6.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https://s0.slide-share.ru/s_slide/7b711539c72f6d10518ad95337daa462/c63be0cc-7ace-43cc-9bf8-79f559fe1ed6.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2" name="AutoShape 8" descr="https://s0.slide-share.ru/s_slide/7b711539c72f6d10518ad95337daa462/c63be0cc-7ace-43cc-9bf8-79f559fe1ed6.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34" name="Picture 10" descr="https://avatars.mds.yandex.net/get-zen_doc/1708012/pub_5e298691c05c7100ae22863b_5e2989880ce57b00ae32feac/scale_1200"/>
          <p:cNvPicPr>
            <a:picLocks noChangeAspect="1" noChangeArrowheads="1"/>
          </p:cNvPicPr>
          <p:nvPr/>
        </p:nvPicPr>
        <p:blipFill>
          <a:blip r:embed="rId2" cstate="email"/>
          <a:srcRect/>
          <a:stretch>
            <a:fillRect/>
          </a:stretch>
        </p:blipFill>
        <p:spPr bwMode="auto">
          <a:xfrm>
            <a:off x="1571604" y="285728"/>
            <a:ext cx="6072230" cy="4307652"/>
          </a:xfrm>
          <a:prstGeom prst="rect">
            <a:avLst/>
          </a:prstGeom>
          <a:noFill/>
        </p:spPr>
      </p:pic>
      <p:sp>
        <p:nvSpPr>
          <p:cNvPr id="7" name="Прямоугольник 6"/>
          <p:cNvSpPr/>
          <p:nvPr/>
        </p:nvSpPr>
        <p:spPr>
          <a:xfrm>
            <a:off x="285720" y="4714884"/>
            <a:ext cx="8286808" cy="1015663"/>
          </a:xfrm>
          <a:prstGeom prst="rect">
            <a:avLst/>
          </a:prstGeom>
        </p:spPr>
        <p:txBody>
          <a:bodyPr wrap="square">
            <a:spAutoFit/>
          </a:bodyPr>
          <a:lstStyle/>
          <a:p>
            <a:pPr algn="ctr"/>
            <a:r>
              <a:rPr lang="ru-RU" sz="2000" dirty="0">
                <a:latin typeface="Times New Roman" pitchFamily="18" charset="0"/>
                <a:cs typeface="Times New Roman" pitchFamily="18" charset="0"/>
              </a:rPr>
              <a:t>Командирский БТ-5 не подбит — наехав на немецкий блиндаж, «лисью нору», танк повредил ходовую. Над полем боя проносится немецкий штурмовик </a:t>
            </a:r>
            <a:r>
              <a:rPr lang="ru-RU" sz="2000" dirty="0" err="1">
                <a:latin typeface="Times New Roman" pitchFamily="18" charset="0"/>
                <a:cs typeface="Times New Roman" pitchFamily="18" charset="0"/>
              </a:rPr>
              <a:t>Junkers</a:t>
            </a:r>
            <a:r>
              <a:rPr lang="ru-RU" sz="2000" dirty="0">
                <a:latin typeface="Times New Roman" pitchFamily="18" charset="0"/>
                <a:cs typeface="Times New Roman" pitchFamily="18" charset="0"/>
              </a:rPr>
              <a:t> Ju-87 </a:t>
            </a:r>
            <a:r>
              <a:rPr lang="ru-RU" sz="2000" dirty="0" err="1">
                <a:latin typeface="Times New Roman" pitchFamily="18" charset="0"/>
                <a:cs typeface="Times New Roman" pitchFamily="18" charset="0"/>
              </a:rPr>
              <a:t>Stuka</a:t>
            </a:r>
            <a:r>
              <a:rPr lang="ru-RU" sz="2000" dirty="0">
                <a:latin typeface="Times New Roman" pitchFamily="18" charset="0"/>
                <a:cs typeface="Times New Roman" pitchFamily="18"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sun9-46.userapi.com/c840533/v840533945/582c0/qaRsa6jBGGc.jpg"/>
          <p:cNvPicPr>
            <a:picLocks noChangeAspect="1" noChangeArrowheads="1"/>
          </p:cNvPicPr>
          <p:nvPr/>
        </p:nvPicPr>
        <p:blipFill>
          <a:blip r:embed="rId2" cstate="email"/>
          <a:srcRect/>
          <a:stretch>
            <a:fillRect/>
          </a:stretch>
        </p:blipFill>
        <p:spPr bwMode="auto">
          <a:xfrm>
            <a:off x="214282" y="142852"/>
            <a:ext cx="5572164" cy="4083872"/>
          </a:xfrm>
          <a:prstGeom prst="rect">
            <a:avLst/>
          </a:prstGeom>
          <a:noFill/>
        </p:spPr>
      </p:pic>
      <p:sp>
        <p:nvSpPr>
          <p:cNvPr id="3" name="Прямоугольник 2"/>
          <p:cNvSpPr/>
          <p:nvPr/>
        </p:nvSpPr>
        <p:spPr>
          <a:xfrm>
            <a:off x="214282" y="4357694"/>
            <a:ext cx="8643998" cy="1015663"/>
          </a:xfrm>
          <a:prstGeom prst="rect">
            <a:avLst/>
          </a:prstGeom>
        </p:spPr>
        <p:txBody>
          <a:bodyPr wrap="square">
            <a:spAutoFit/>
          </a:bodyPr>
          <a:lstStyle/>
          <a:p>
            <a:pPr algn="ctr"/>
            <a:r>
              <a:rPr lang="ru-RU" sz="2000" dirty="0">
                <a:latin typeface="Times New Roman" pitchFamily="18" charset="0"/>
                <a:cs typeface="Times New Roman" pitchFamily="18" charset="0"/>
              </a:rPr>
              <a:t>19-летняя Маргарита Меньшагина, сержант 4-го батальона истребителей танков, который прозвали «девичьей командой», с помощью собак доставляет на передовую боеприпасы и забирает с левого берега раненых.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s://xn----8sbelbcmkrdqs3dxg.xn--p1ai/assets/images/Oreshek/DSC_6990.JPG"/>
          <p:cNvPicPr>
            <a:picLocks noChangeAspect="1" noChangeArrowheads="1"/>
          </p:cNvPicPr>
          <p:nvPr/>
        </p:nvPicPr>
        <p:blipFill>
          <a:blip r:embed="rId2" cstate="email"/>
          <a:srcRect/>
          <a:stretch>
            <a:fillRect/>
          </a:stretch>
        </p:blipFill>
        <p:spPr bwMode="auto">
          <a:xfrm>
            <a:off x="357158" y="357166"/>
            <a:ext cx="8572560" cy="6191249"/>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s://gorod-plus.tv/sites/default/files/styles/for_news/public/2018-09/1_134.jpg?itok=Lb9gOB8P"/>
          <p:cNvPicPr>
            <a:picLocks noChangeAspect="1" noChangeArrowheads="1"/>
          </p:cNvPicPr>
          <p:nvPr/>
        </p:nvPicPr>
        <p:blipFill>
          <a:blip r:embed="rId2" cstate="email"/>
          <a:srcRect/>
          <a:stretch>
            <a:fillRect/>
          </a:stretch>
        </p:blipFill>
        <p:spPr bwMode="auto">
          <a:xfrm>
            <a:off x="214282" y="357166"/>
            <a:ext cx="8643998" cy="6000792"/>
          </a:xfrm>
          <a:prstGeom prst="rect">
            <a:avLst/>
          </a:prstGeom>
          <a:noFill/>
        </p:spPr>
      </p:pic>
    </p:spTree>
  </p:cSld>
  <p:clrMapOvr>
    <a:masterClrMapping/>
  </p:clrMapOvr>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След самолета">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След самолета</Template>
  <TotalTime>77</TotalTime>
  <Words>426</Words>
  <Application>Microsoft Office PowerPoint</Application>
  <PresentationFormat>Экран (4:3)</PresentationFormat>
  <Paragraphs>9</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Calibri</vt:lpstr>
      <vt:lpstr>Century Gothic</vt:lpstr>
      <vt:lpstr>Times New Roman</vt:lpstr>
      <vt:lpstr>След самолета</vt:lpstr>
      <vt:lpstr>«Прорыв Блокады Ленинграда»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Станислав Заглубоцкий</cp:lastModifiedBy>
  <cp:revision>13</cp:revision>
  <dcterms:created xsi:type="dcterms:W3CDTF">2021-01-23T15:18:37Z</dcterms:created>
  <dcterms:modified xsi:type="dcterms:W3CDTF">2024-01-23T16:02:13Z</dcterms:modified>
</cp:coreProperties>
</file>