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1" r:id="rId1"/>
  </p:sldMasterIdLst>
  <p:notesMasterIdLst>
    <p:notesMasterId r:id="rId41"/>
  </p:notesMasterIdLst>
  <p:sldIdLst>
    <p:sldId id="256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26" r:id="rId24"/>
    <p:sldId id="315" r:id="rId25"/>
    <p:sldId id="316" r:id="rId26"/>
    <p:sldId id="317" r:id="rId27"/>
    <p:sldId id="318" r:id="rId28"/>
    <p:sldId id="319" r:id="rId29"/>
    <p:sldId id="320" r:id="rId30"/>
    <p:sldId id="321" r:id="rId31"/>
    <p:sldId id="322" r:id="rId32"/>
    <p:sldId id="323" r:id="rId33"/>
    <p:sldId id="324" r:id="rId34"/>
    <p:sldId id="325" r:id="rId35"/>
    <p:sldId id="327" r:id="rId36"/>
    <p:sldId id="328" r:id="rId37"/>
    <p:sldId id="329" r:id="rId38"/>
    <p:sldId id="330" r:id="rId39"/>
    <p:sldId id="274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1B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660"/>
  </p:normalViewPr>
  <p:slideViewPr>
    <p:cSldViewPr>
      <p:cViewPr>
        <p:scale>
          <a:sx n="118" d="100"/>
          <a:sy n="118" d="100"/>
        </p:scale>
        <p:origin x="-145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8E19D5A-8C26-4E9F-AA7F-243AA11E53F4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88D2DC9-E221-4E1E-B8EE-9755A7C08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8900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8D2DC9-E221-4E1E-B8EE-9755A7C086DE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419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8D2DC9-E221-4E1E-B8EE-9755A7C086D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40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A8EA8-0FBE-47CA-8F11-F75C0DF7BE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B10A44-BE1F-4C11-AFC3-4430D0C08C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C9FCF1-FECE-4370-B5A8-CE82E445C5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AEAC7-7429-4334-B8EB-D2052AE2E1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CC8CC1-5BC4-4755-BD27-9727D3752E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773FA-88FC-43B0-9FAE-54EC199A46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E39C36-453C-4E56-8534-153A8EA8DC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69BDA1-8ABE-4ECD-B049-DF37529C02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575B23-0DFE-45F4-B90D-843C59E9CD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ED46301-26BA-4BFE-ACC1-CDCD98B258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29F9E5-CAA9-4251-A397-8072AC0716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1CFE334-2D3D-458F-8ED1-CF3935146A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13" Type="http://schemas.openxmlformats.org/officeDocument/2006/relationships/slide" Target="slide35.xml"/><Relationship Id="rId3" Type="http://schemas.openxmlformats.org/officeDocument/2006/relationships/slide" Target="slide25.xml"/><Relationship Id="rId7" Type="http://schemas.openxmlformats.org/officeDocument/2006/relationships/slide" Target="slide29.xml"/><Relationship Id="rId12" Type="http://schemas.openxmlformats.org/officeDocument/2006/relationships/slide" Target="slide34.xml"/><Relationship Id="rId2" Type="http://schemas.openxmlformats.org/officeDocument/2006/relationships/slide" Target="slide24.xml"/><Relationship Id="rId16" Type="http://schemas.openxmlformats.org/officeDocument/2006/relationships/slide" Target="slide38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8.xml"/><Relationship Id="rId11" Type="http://schemas.openxmlformats.org/officeDocument/2006/relationships/slide" Target="slide33.xml"/><Relationship Id="rId5" Type="http://schemas.openxmlformats.org/officeDocument/2006/relationships/slide" Target="slide27.xml"/><Relationship Id="rId15" Type="http://schemas.openxmlformats.org/officeDocument/2006/relationships/slide" Target="slide37.xml"/><Relationship Id="rId10" Type="http://schemas.openxmlformats.org/officeDocument/2006/relationships/slide" Target="slide32.xml"/><Relationship Id="rId4" Type="http://schemas.openxmlformats.org/officeDocument/2006/relationships/slide" Target="slide26.xml"/><Relationship Id="rId9" Type="http://schemas.openxmlformats.org/officeDocument/2006/relationships/slide" Target="slide31.xml"/><Relationship Id="rId14" Type="http://schemas.openxmlformats.org/officeDocument/2006/relationships/slide" Target="slide3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Res_Publica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0%B0%D1%82%D0%B8%D0%BD%D1%81%D0%BA%D0%B8%D0%B9_%D1%8F%D0%B7%D1%8B%D0%BA" TargetMode="External"/><Relationship Id="rId2" Type="http://schemas.openxmlformats.org/officeDocument/2006/relationships/hyperlink" Target="https://ru.wikipedia.org/wiki/%D0%93%D1%80%D0%B5%D1%87%D0%B5%D1%81%D0%BA%D0%B8%D0%B9_%D1%8F%D0%B7%D1%8B%D0%BA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63" y="428625"/>
            <a:ext cx="8429625" cy="3429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solidFill>
                <a:srgbClr val="00B0F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75" y="4214813"/>
            <a:ext cx="6072188" cy="2500312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defRPr/>
            </a:pPr>
            <a:endParaRPr lang="ru-RU" sz="24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7056784"/>
          </a:xfrm>
          <a:prstGeom prst="rect">
            <a:avLst/>
          </a:prstGeom>
        </p:spPr>
      </p:pic>
      <p:pic>
        <p:nvPicPr>
          <p:cNvPr id="3" name="Неизвестен - Заставка Своя игра (1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51520" y="6021288"/>
            <a:ext cx="448816" cy="4488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38735" y="5649979"/>
            <a:ext cx="26052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dirty="0" smtClean="0">
                <a:solidFill>
                  <a:schemeClr val="bg1"/>
                </a:solidFill>
              </a:rPr>
              <a:t>Социальный педагог Службы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</a:rPr>
              <a:t>содействия семье и детям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</a:rPr>
              <a:t>ГКУ СО МО «Преображение»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</a:rPr>
              <a:t>М.В. Александрова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58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2.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42937" y="548680"/>
            <a:ext cx="7858125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героя</a:t>
            </a: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жестоко обращалась со своим мужем, дискриминация его прав проявлялась во всем ее отношении к нему: она заставляла его унижать собственное достоинство, но, обогащаясь, она осталась у разбитого корыта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Ответ: старуха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2.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548680"/>
            <a:ext cx="8064896" cy="5539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 баллов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defRPr/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героя</a:t>
            </a:r>
            <a:endParaRPr lang="ru-RU" sz="28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Несмотря на то, что этот мальчик никому в жизни не сделал зла, его родители жестоко обошлись с ним, нарушив его право на семью и на неприкосновенность жилища. Оставшись один, он подвергся нападению, жестокому обращению, попал в рабство к людоеду.</a:t>
            </a:r>
          </a:p>
          <a:p>
            <a:pPr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chemeClr val="accent1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Мальчик-с-пальчик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96477" y="562635"/>
            <a:ext cx="7572375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героя</a:t>
            </a:r>
            <a:endParaRPr lang="ru-RU" sz="28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Герой этой сказки содержится в неволе. Он потерял сестру, на его жизнь покушалась ведьма, нарушая его право на личную неприкосновенность и жизнь.</a:t>
            </a:r>
          </a:p>
          <a:p>
            <a:pPr algn="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козленочек  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3. </a:t>
            </a:r>
            <a:b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332656"/>
            <a:ext cx="8143875" cy="56323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баллов. </a:t>
            </a:r>
            <a:endParaRPr lang="ru-RU" sz="28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Имею </a:t>
            </a:r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</a:t>
            </a:r>
          </a:p>
          <a:p>
            <a:pPr algn="ctr">
              <a:defRPr/>
            </a:pP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какого возраста ребенок приобретает право на гражданство? 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2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2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с рождения 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3.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17472" y="188640"/>
            <a:ext cx="7786976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 баллов.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Имею 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</a:t>
            </a:r>
          </a:p>
          <a:p>
            <a:pPr algn="ctr">
              <a:defRPr/>
            </a:pPr>
            <a:endParaRPr lang="ru-RU" sz="28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какого возраста ребёнок имеет право без согласия родителей распоряжаться своим заработком, стипендией или иным доходом?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с 14 лет 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3.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82774" y="116632"/>
            <a:ext cx="8001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i="1" dirty="0"/>
          </a:p>
          <a:p>
            <a:endParaRPr lang="ru-RU" b="1" i="1" dirty="0"/>
          </a:p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Имею право</a:t>
            </a: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3200" b="1" i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 ребенок 14 лет осуществлять права автора или изобретателя на созданное им произведение?</a:t>
            </a: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может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3.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9490" y="-171400"/>
            <a:ext cx="7643813" cy="717119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b="1" i="1" dirty="0"/>
          </a:p>
          <a:p>
            <a:pPr>
              <a:defRPr/>
            </a:pPr>
            <a:endParaRPr lang="ru-RU" b="1" i="1" dirty="0"/>
          </a:p>
          <a:p>
            <a:pPr algn="ctr">
              <a:defRPr/>
            </a:pP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Имею право</a:t>
            </a: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32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какого возраста ребенок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приобретает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быть членом и участником детского общественного объединения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с 8 лет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itchFamily="18" charset="0"/>
              </a:rPr>
              <a:t> 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endParaRPr lang="ru-RU" i="1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3.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85813" y="476672"/>
            <a:ext cx="7500937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70 баллов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Имею право</a:t>
            </a: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какого возраста необходимо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учитывать мнение ребенка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изменении его имени или фамилии? </a:t>
            </a: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с 10 лет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4.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85813" y="836712"/>
            <a:ext cx="7603752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Отрасли </a:t>
            </a: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права</a:t>
            </a:r>
          </a:p>
          <a:p>
            <a:pPr algn="ctr"/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какого возраста лицо подлежит административной ответственности?</a:t>
            </a:r>
            <a:endParaRPr lang="ru-RU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с 16 лет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4.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7024" y="332656"/>
            <a:ext cx="7429500" cy="560153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баллов</a:t>
            </a:r>
          </a:p>
          <a:p>
            <a:pPr algn="ctr">
              <a:defRPr/>
            </a:pP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Отрасли права</a:t>
            </a:r>
          </a:p>
          <a:p>
            <a:pPr algn="ctr">
              <a:defRPr/>
            </a:pP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какого возраста, по общему правилу, ребёнок может заняться самостоятельной трудовой деятельностью?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с 16 лет 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531" y="32430"/>
            <a:ext cx="7520940" cy="54864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1 раунд</a:t>
            </a:r>
            <a:endParaRPr lang="ru-RU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12133"/>
              </p:ext>
            </p:extLst>
          </p:nvPr>
        </p:nvGraphicFramePr>
        <p:xfrm>
          <a:off x="674708" y="620688"/>
          <a:ext cx="8001747" cy="425971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32018"/>
                <a:gridCol w="937711"/>
                <a:gridCol w="937711"/>
                <a:gridCol w="843940"/>
                <a:gridCol w="843940"/>
                <a:gridCol w="906427"/>
              </a:tblGrid>
              <a:tr h="922129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               </a:t>
                      </a:r>
                      <a:r>
                        <a:rPr lang="ru-RU" sz="2800" dirty="0" smtClean="0"/>
                        <a:t>Тема</a:t>
                      </a:r>
                      <a:endParaRPr lang="ru-RU" sz="2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Вопросы</a:t>
                      </a:r>
                      <a:endParaRPr lang="ru-RU" sz="2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933639">
                <a:tc>
                  <a:txBody>
                    <a:bodyPr/>
                    <a:lstStyle/>
                    <a:p>
                      <a:pPr algn="l"/>
                      <a:r>
                        <a:rPr lang="ru-RU" sz="2800" baseline="0" dirty="0" smtClean="0"/>
                        <a:t> 1.Право в пословицах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4" action="ppaction://hlinksldjump"/>
                        </a:rPr>
                        <a:t>30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5" action="ppaction://hlinksldjump"/>
                        </a:rPr>
                        <a:t>50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6" action="ppaction://hlinksldjump"/>
                        </a:rPr>
                        <a:t>70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7088">
                <a:tc>
                  <a:txBody>
                    <a:bodyPr/>
                    <a:lstStyle/>
                    <a:p>
                      <a:pPr algn="l"/>
                      <a:r>
                        <a:rPr lang="ru-RU" sz="2800" baseline="0" dirty="0" smtClean="0"/>
                        <a:t>2.Угадай героя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7" action="ppaction://hlinksldjump"/>
                        </a:rPr>
                        <a:t>10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8" action="ppaction://hlinksldjump"/>
                        </a:rPr>
                        <a:t>20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9" action="ppaction://hlinksldjump"/>
                        </a:rPr>
                        <a:t>30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10" action="ppaction://hlinksldjump"/>
                        </a:rPr>
                        <a:t>50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11" action="ppaction://hlinksldjump"/>
                        </a:rPr>
                        <a:t>70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2808">
                <a:tc>
                  <a:txBody>
                    <a:bodyPr/>
                    <a:lstStyle/>
                    <a:p>
                      <a:pPr algn="l"/>
                      <a:r>
                        <a:rPr lang="ru-RU" sz="2800" baseline="0" dirty="0" smtClean="0"/>
                        <a:t>3.Имею право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12" action="ppaction://hlinksldjump"/>
                        </a:rPr>
                        <a:t>10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13" action="ppaction://hlinksldjump"/>
                        </a:rPr>
                        <a:t>20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14" action="ppaction://hlinksldjump"/>
                        </a:rPr>
                        <a:t>30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15" action="ppaction://hlinksldjump"/>
                        </a:rPr>
                        <a:t>50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16" action="ppaction://hlinksldjump"/>
                        </a:rPr>
                        <a:t>70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2808">
                <a:tc>
                  <a:txBody>
                    <a:bodyPr/>
                    <a:lstStyle/>
                    <a:p>
                      <a:pPr algn="l"/>
                      <a:r>
                        <a:rPr lang="ru-RU" sz="2800" baseline="0" dirty="0" smtClean="0"/>
                        <a:t> 4.Отрасли права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17" action="ppaction://hlinksldjump"/>
                        </a:rPr>
                        <a:t>10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18" action="ppaction://hlinksldjump"/>
                        </a:rPr>
                        <a:t>20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19" action="ppaction://hlinksldjump"/>
                        </a:rPr>
                        <a:t>30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20" action="ppaction://hlinksldjump"/>
                        </a:rPr>
                        <a:t>50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hlinkClick r:id="rId21" action="ppaction://hlinksldjump"/>
                        </a:rPr>
                        <a:t>70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Управляющая кнопка: далее 3">
            <a:hlinkClick r:id="rId22" action="ppaction://hlinksldjump" highlightClick="1"/>
          </p:cNvPr>
          <p:cNvSpPr/>
          <p:nvPr/>
        </p:nvSpPr>
        <p:spPr>
          <a:xfrm>
            <a:off x="642938" y="6286500"/>
            <a:ext cx="357187" cy="28575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4.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8676" y="908720"/>
            <a:ext cx="7358063" cy="5078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 баллов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defRPr/>
            </a:pP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Отрасли права</a:t>
            </a:r>
          </a:p>
          <a:p>
            <a:pPr algn="ctr">
              <a:defRPr/>
            </a:pP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помощи Папы Карло, каким </a:t>
            </a:r>
          </a:p>
          <a:p>
            <a:pPr algn="ctr" eaLnBrk="1" hangingPunct="1"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правом воспользовался Буратино в сказке </a:t>
            </a:r>
          </a:p>
          <a:p>
            <a:pPr algn="ctr" eaLnBrk="1" hangingPunct="1"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«Золотой ключик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право на образование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855" y="332656"/>
            <a:ext cx="7520940" cy="54864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4.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40281" y="764704"/>
            <a:ext cx="6864766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Отрасли права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каком возрасте человек считается ребенком, по мнению ООН?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4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до 18 лет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4.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38" y="836712"/>
            <a:ext cx="810552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70 баллов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defRPr/>
            </a:pP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Отрасли права</a:t>
            </a:r>
          </a:p>
          <a:p>
            <a:pPr algn="ctr"/>
            <a:endParaRPr lang="ru-RU" sz="2800" b="1" kern="1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kern="1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kern="10" dirty="0" smtClean="0"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sz="2800" b="1" kern="10" dirty="0">
                <a:latin typeface="Times New Roman" pitchFamily="18" charset="0"/>
                <a:cs typeface="Times New Roman" pitchFamily="18" charset="0"/>
              </a:rPr>
              <a:t>право зайца защитил петух </a:t>
            </a:r>
          </a:p>
          <a:p>
            <a:pPr algn="ctr"/>
            <a:r>
              <a:rPr lang="ru-RU" sz="2800" b="1" kern="10" dirty="0">
                <a:latin typeface="Times New Roman" pitchFamily="18" charset="0"/>
                <a:cs typeface="Times New Roman" pitchFamily="18" charset="0"/>
              </a:rPr>
              <a:t>в сказке «</a:t>
            </a:r>
            <a:r>
              <a:rPr lang="ru-RU" sz="2800" b="1" kern="10" dirty="0" err="1"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sz="2800" b="1" kern="10" dirty="0">
                <a:latin typeface="Times New Roman" pitchFamily="18" charset="0"/>
                <a:cs typeface="Times New Roman" pitchFamily="18" charset="0"/>
              </a:rPr>
              <a:t> избушка» </a:t>
            </a:r>
          </a:p>
          <a:p>
            <a:pPr algn="r">
              <a:defRPr/>
            </a:pP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defRPr/>
            </a:pPr>
            <a:endParaRPr lang="ru-RU" sz="2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право на жилье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2 раунд</a:t>
            </a:r>
            <a:endParaRPr lang="ru-RU" sz="4000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253634"/>
              </p:ext>
            </p:extLst>
          </p:nvPr>
        </p:nvGraphicFramePr>
        <p:xfrm>
          <a:off x="857250" y="1268760"/>
          <a:ext cx="7429552" cy="449394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79447"/>
                <a:gridCol w="870657"/>
                <a:gridCol w="870657"/>
                <a:gridCol w="783591"/>
                <a:gridCol w="783591"/>
                <a:gridCol w="841609"/>
              </a:tblGrid>
              <a:tr h="56225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тема</a:t>
                      </a:r>
                      <a:endParaRPr lang="ru-RU" sz="2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вопросы</a:t>
                      </a:r>
                      <a:endParaRPr lang="ru-RU" sz="28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3819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aseline="0" dirty="0" smtClean="0"/>
                        <a:t> 1.Всякая всячина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2" action="ppaction://hlinksldjump"/>
                        </a:rPr>
                        <a:t>20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3" action="ppaction://hlinksldjump"/>
                        </a:rPr>
                        <a:t>40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4" action="ppaction://hlinksldjump"/>
                        </a:rPr>
                        <a:t>60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5" action="ppaction://hlinksldjump"/>
                        </a:rPr>
                        <a:t>80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6" action="ppaction://hlinksldjump"/>
                        </a:rPr>
                        <a:t>100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370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727710" algn="l"/>
                        </a:tabLst>
                      </a:pPr>
                      <a:r>
                        <a:rPr lang="ru-RU" sz="2800" baseline="0" dirty="0" smtClean="0"/>
                        <a:t> 2. Аббревиатура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7" action="ppaction://hlinksldjump"/>
                        </a:rPr>
                        <a:t>20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8" action="ppaction://hlinksldjump"/>
                        </a:rPr>
                        <a:t>40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9" action="ppaction://hlinksldjump"/>
                        </a:rPr>
                        <a:t>60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10" action="ppaction://hlinksldjump"/>
                        </a:rPr>
                        <a:t>80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11" action="ppaction://hlinksldjump"/>
                        </a:rPr>
                        <a:t>100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126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aseline="0" dirty="0" smtClean="0"/>
                        <a:t> 3.Иностранное значение понятий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12" action="ppaction://hlinksldjump"/>
                        </a:rPr>
                        <a:t>20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13" action="ppaction://hlinksldjump"/>
                        </a:rPr>
                        <a:t>40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14" action="ppaction://hlinksldjump"/>
                        </a:rPr>
                        <a:t>60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15" action="ppaction://hlinksldjump"/>
                        </a:rPr>
                        <a:t>80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n>
                            <a:solidFill>
                              <a:sysClr val="windowText" lastClr="000000"/>
                            </a:solidFill>
                          </a:ln>
                          <a:hlinkClick r:id="rId16" action="ppaction://hlinksldjump"/>
                        </a:rPr>
                        <a:t>100</a:t>
                      </a:r>
                      <a:endParaRPr lang="ru-RU" sz="28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Управляющая кнопка: в конец 3">
            <a:hlinkClick r:id="" action="ppaction://noaction" highlightClick="1"/>
          </p:cNvPr>
          <p:cNvSpPr/>
          <p:nvPr/>
        </p:nvSpPr>
        <p:spPr>
          <a:xfrm>
            <a:off x="642938" y="6215063"/>
            <a:ext cx="428625" cy="357187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1.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07446" y="764704"/>
            <a:ext cx="8072437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Всякая всячина</a:t>
            </a:r>
            <a:endParaRPr lang="ru-RU" sz="2800" b="1" u="sng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sz="2800" b="1" i="1" u="sng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Президент РФ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2780928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является гарантом Конституции РФ?</a:t>
            </a:r>
            <a:endParaRPr lang="ru-RU" sz="2800" b="1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41839" y="764704"/>
            <a:ext cx="7858125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 баллов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Всякая всячина</a:t>
            </a:r>
            <a:endParaRPr lang="ru-RU" sz="2800" b="1" u="sng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Когда отмечается День прав человека?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декабря</a:t>
            </a:r>
          </a:p>
          <a:p>
            <a:endParaRPr lang="ru-RU" b="1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25150" y="764704"/>
            <a:ext cx="80010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Всякая всячина</a:t>
            </a:r>
            <a:endParaRPr lang="ru-RU" sz="2800" b="1" u="sng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какой стране впервые была принята Конституция?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в США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43000" y="692696"/>
            <a:ext cx="7245424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Всякая всячина</a:t>
            </a:r>
            <a:endParaRPr lang="ru-RU" sz="2800" b="1" u="sng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Форма высшего непосредственного выражения власти народа, предусмотренная Конституцией. 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референдум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57250" y="836712"/>
            <a:ext cx="7858125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 баллов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Всякая всячина</a:t>
            </a:r>
            <a:endParaRPr lang="ru-RU" sz="2800" b="1" u="sng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Процедура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вступления в должность главы государства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называется..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Инаугурация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2.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99592" y="692696"/>
            <a:ext cx="7572375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Аббревиатура</a:t>
            </a:r>
          </a:p>
          <a:p>
            <a:pPr algn="ctr"/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latin typeface="Times New Roman"/>
                <a:ea typeface="Calibri"/>
                <a:cs typeface="Times New Roman"/>
              </a:rPr>
              <a:t>Расшифруйте  буквы:</a:t>
            </a:r>
            <a:endParaRPr lang="ru-RU" sz="2800" b="1" dirty="0">
              <a:solidFill>
                <a:schemeClr val="tx1">
                  <a:lumMod val="9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 РФ</a:t>
            </a:r>
          </a:p>
          <a:p>
            <a:pPr algn="r"/>
            <a:endParaRPr lang="ru-RU" sz="28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Уголовный кодекс Российской Федерации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1.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27584" y="980728"/>
            <a:ext cx="7786687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10 баллов. </a:t>
            </a:r>
            <a:endParaRPr lang="ru-RU" sz="32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</a:endParaRPr>
          </a:p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 </a:t>
            </a:r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пословицах</a:t>
            </a:r>
          </a:p>
          <a:p>
            <a:pPr algn="ctr"/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</a:rPr>
              <a:t>Продолжи пословицу</a:t>
            </a:r>
            <a:endParaRPr lang="ru-RU" sz="3200" b="1" dirty="0">
              <a:solidFill>
                <a:schemeClr val="tx1">
                  <a:lumMod val="95000"/>
                </a:schemeClr>
              </a:solidFill>
              <a:latin typeface="Times New Roman" pitchFamily="18" charset="0"/>
            </a:endParaRPr>
          </a:p>
          <a:p>
            <a:endParaRPr lang="ru-RU" sz="2800" b="1" i="1" dirty="0">
              <a:latin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Делу - время,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потехе …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</a:endParaRPr>
          </a:p>
          <a:p>
            <a:pPr algn="r"/>
            <a:endParaRPr lang="ru-RU" sz="2800" b="1" dirty="0" smtClean="0">
              <a:latin typeface="Times New Roman" pitchFamily="18" charset="0"/>
            </a:endParaRPr>
          </a:p>
          <a:p>
            <a:pPr algn="r"/>
            <a:endParaRPr lang="ru-RU" sz="2800" b="1" dirty="0">
              <a:latin typeface="Times New Roman" pitchFamily="18" charset="0"/>
            </a:endParaRPr>
          </a:p>
          <a:p>
            <a:pPr algn="r"/>
            <a:endParaRPr lang="ru-RU" sz="2800" b="1" dirty="0" smtClean="0">
              <a:latin typeface="Times New Roman" pitchFamily="18" charset="0"/>
            </a:endParaRPr>
          </a:p>
          <a:p>
            <a:pPr algn="r"/>
            <a:r>
              <a:rPr lang="ru-RU" sz="2800" b="1" dirty="0" smtClean="0">
                <a:latin typeface="Times New Roman" pitchFamily="18" charset="0"/>
              </a:rPr>
              <a:t>Ответ: час</a:t>
            </a:r>
            <a:endParaRPr lang="ru-RU" sz="2800" b="1" dirty="0"/>
          </a:p>
          <a:p>
            <a:endParaRPr lang="ru-RU" dirty="0"/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2.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81823" y="764704"/>
            <a:ext cx="7929562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 баллов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Аббревиатура</a:t>
            </a:r>
          </a:p>
          <a:p>
            <a:pPr algn="ctr"/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Расшифруйте 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буквы: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ЗАГС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запись актов гражданского состояния 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2.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endParaRPr lang="ru-RU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55690" y="620688"/>
            <a:ext cx="6786562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60 баллов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Аббревиатура</a:t>
            </a:r>
          </a:p>
          <a:p>
            <a:pPr algn="ctr"/>
            <a:r>
              <a:rPr lang="ru-RU" sz="2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Расшифруйте 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буквы:</a:t>
            </a:r>
          </a:p>
          <a:p>
            <a:pPr algn="ct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ООН</a:t>
            </a:r>
          </a:p>
          <a:p>
            <a:pPr algn="r"/>
            <a:endParaRPr lang="ru-RU" sz="4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Организация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Объединённых Наций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2.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71500" y="764704"/>
            <a:ext cx="828675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Аббревиатура</a:t>
            </a:r>
          </a:p>
          <a:p>
            <a:pPr algn="ctr"/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Расшифруйте 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буквы: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КоАП</a:t>
            </a: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Кодекс об административных правонарушениях 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2.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endParaRPr lang="ru-RU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55576" y="764704"/>
            <a:ext cx="800100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Аббревиатура</a:t>
            </a:r>
          </a:p>
          <a:p>
            <a:pPr algn="ctr"/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i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ОБСЕ</a:t>
            </a:r>
            <a:endParaRPr lang="ru-RU" sz="40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организация по безопасности и сотрудничеству в Европе 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3.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42937" y="836712"/>
            <a:ext cx="771525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Иностранное </a:t>
            </a:r>
            <a:r>
              <a:rPr lang="ru-RU" sz="2800" b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значение понятий</a:t>
            </a:r>
            <a:endParaRPr lang="ru-RU" sz="2800" b="1" u="sng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i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Конституция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Ответ:от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Латинский язык"/>
              </a:rPr>
              <a:t>лат.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constitutio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устройство, установление, сложение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3.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11732" y="836712"/>
            <a:ext cx="8358188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Иностранное значение понятий</a:t>
            </a:r>
            <a:endParaRPr lang="ru-RU" sz="2800" b="1" u="sng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Республика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Латинский язык"/>
              </a:rPr>
              <a:t>лат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Латинский язык"/>
              </a:rPr>
              <a:t>.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Res Publica"/>
              </a:rPr>
              <a:t>res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Res Publica"/>
              </a:rPr>
              <a:t>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Res Publica"/>
              </a:rPr>
              <a:t>publica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«общее дело»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rId4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0081" y="764704"/>
            <a:ext cx="828675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60 баллов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Иностранное значение понятий</a:t>
            </a:r>
            <a:endParaRPr lang="ru-RU" sz="2800" b="1" u="sng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i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Президент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от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лат. 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praesidens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сидящий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впереди, во главе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28625" y="764704"/>
            <a:ext cx="828675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Иностранное значение понятий</a:t>
            </a:r>
            <a:endParaRPr lang="ru-RU" sz="2800" b="1" u="sng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i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Геноцид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Ответ:от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Греческий язык"/>
              </a:rPr>
              <a:t>греч.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γένος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род, племя и 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Латинский язык"/>
              </a:rPr>
              <a:t>лат.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caedo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убиваю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Управляющая кнопка: назад 3">
            <a:hlinkClick r:id="rId4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3.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28688" y="764704"/>
            <a:ext cx="800100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баллов</a:t>
            </a: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Иностранное значение понятий</a:t>
            </a:r>
            <a:endParaRPr lang="ru-RU" sz="2800" b="1" u="sng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i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Вердикт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от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лат.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vere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dictum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истинно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сказанное</a:t>
            </a: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428625" y="6215063"/>
            <a:ext cx="428625" cy="3571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1772816"/>
            <a:ext cx="8643937" cy="11620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Подведение итогов игры</a:t>
            </a:r>
            <a:r>
              <a:rPr lang="ru-RU" sz="26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6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600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9155" name="Рисунок 4" descr="caso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7864" y="2348880"/>
            <a:ext cx="29908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60080"/>
            <a:ext cx="7520940" cy="548640"/>
          </a:xfrm>
        </p:spPr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1.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785813" y="908720"/>
            <a:ext cx="8072438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20 баллов. </a:t>
            </a:r>
            <a:endParaRPr lang="ru-RU" sz="32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</a:endParaRPr>
          </a:p>
          <a:p>
            <a:pPr algn="ctr"/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 в пословицах</a:t>
            </a:r>
          </a:p>
          <a:p>
            <a:pPr algn="ctr"/>
            <a:r>
              <a:rPr lang="ru-RU" sz="3200" b="1" i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</a:rPr>
              <a:t>Продолжи пословицу</a:t>
            </a:r>
          </a:p>
          <a:p>
            <a:pPr algn="ctr"/>
            <a:endParaRPr lang="ru-RU" sz="3200" b="1" i="1" dirty="0">
              <a:solidFill>
                <a:srgbClr val="92D050"/>
              </a:solidFill>
              <a:latin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Не воровством добывают деньги, а …</a:t>
            </a:r>
          </a:p>
          <a:p>
            <a:endParaRPr lang="ru-RU" sz="2800" dirty="0">
              <a:latin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rgbClr val="00B0F0"/>
              </a:solidFill>
              <a:latin typeface="Times New Roman" pitchFamily="18" charset="0"/>
            </a:endParaRP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трудом (ремеслом) </a:t>
            </a:r>
          </a:p>
          <a:p>
            <a:endParaRPr lang="ru-RU" dirty="0"/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863" y="332656"/>
            <a:ext cx="7520940" cy="548640"/>
          </a:xfrm>
        </p:spPr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1.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93912" y="908720"/>
            <a:ext cx="7215187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30 баллов. </a:t>
            </a:r>
            <a:endParaRPr lang="ru-RU" sz="32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</a:endParaRPr>
          </a:p>
          <a:p>
            <a:pPr algn="ctr"/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 в пословицах</a:t>
            </a:r>
          </a:p>
          <a:p>
            <a:pPr algn="ctr"/>
            <a:r>
              <a:rPr lang="ru-RU" sz="3200" b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</a:rPr>
              <a:t>Продолжи пословицу</a:t>
            </a:r>
          </a:p>
          <a:p>
            <a:pPr algn="ctr"/>
            <a:endParaRPr lang="ru-RU" sz="3200" b="1" dirty="0">
              <a:solidFill>
                <a:srgbClr val="92D050"/>
              </a:solidFill>
              <a:latin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Всякому мила своя…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rgbClr val="00B0F0"/>
              </a:solidFill>
              <a:latin typeface="Times New Roman" pitchFamily="18" charset="0"/>
            </a:endParaRPr>
          </a:p>
          <a:p>
            <a:pPr algn="r"/>
            <a:endParaRPr lang="ru-RU" sz="2800" b="1" i="1" dirty="0">
              <a:solidFill>
                <a:srgbClr val="00B0F0"/>
              </a:solidFill>
              <a:latin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rgbClr val="00B0F0"/>
              </a:solidFill>
              <a:latin typeface="Times New Roman" pitchFamily="18" charset="0"/>
            </a:endParaRPr>
          </a:p>
          <a:p>
            <a:pPr algn="r"/>
            <a:r>
              <a:rPr lang="ru-RU" sz="2800" b="1" i="1" dirty="0" smtClean="0">
                <a:latin typeface="Times New Roman" pitchFamily="18" charset="0"/>
              </a:rPr>
              <a:t>Ответ: сторона</a:t>
            </a:r>
            <a:endParaRPr lang="ru-RU" sz="2800" b="1" dirty="0"/>
          </a:p>
          <a:p>
            <a:endParaRPr lang="ru-RU" dirty="0"/>
          </a:p>
        </p:txBody>
      </p:sp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1.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29215" y="1052736"/>
            <a:ext cx="8215313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50 баллов.</a:t>
            </a:r>
            <a:r>
              <a:rPr lang="ru-RU" sz="3200" b="1" i="1" dirty="0">
                <a:solidFill>
                  <a:srgbClr val="92D050"/>
                </a:solidFill>
                <a:latin typeface="Times New Roman" pitchFamily="18" charset="0"/>
              </a:rPr>
              <a:t> </a:t>
            </a:r>
            <a:endParaRPr lang="ru-RU" sz="3200" b="1" i="1" dirty="0" smtClean="0">
              <a:solidFill>
                <a:srgbClr val="92D050"/>
              </a:solidFill>
              <a:latin typeface="Times New Roman" pitchFamily="18" charset="0"/>
            </a:endParaRPr>
          </a:p>
          <a:p>
            <a:pPr algn="ctr"/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 в пословицах</a:t>
            </a:r>
          </a:p>
          <a:p>
            <a:pPr algn="ctr"/>
            <a:r>
              <a:rPr lang="ru-RU" sz="3200" b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</a:rPr>
              <a:t>Продолжи пословицу</a:t>
            </a:r>
          </a:p>
          <a:p>
            <a:pPr algn="ctr"/>
            <a:endParaRPr lang="ru-RU" sz="3200" b="1" i="1" dirty="0">
              <a:solidFill>
                <a:srgbClr val="92D050"/>
              </a:solidFill>
              <a:latin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Грамоте учиться, всегда…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пригодится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rgbClr val="00B0F0"/>
              </a:solidFill>
            </a:endParaRPr>
          </a:p>
          <a:p>
            <a:endParaRPr lang="ru-RU" dirty="0"/>
          </a:p>
        </p:txBody>
      </p:sp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1.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70560" y="908720"/>
            <a:ext cx="7500938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70 баллов. </a:t>
            </a:r>
            <a:endParaRPr lang="ru-RU" sz="32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</a:endParaRPr>
          </a:p>
          <a:p>
            <a:pPr algn="ctr"/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 в пословицах</a:t>
            </a:r>
          </a:p>
          <a:p>
            <a:pPr algn="ctr"/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</a:rPr>
              <a:t>Продолжи </a:t>
            </a:r>
            <a:r>
              <a:rPr lang="ru-RU" sz="3200" b="1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</a:rPr>
              <a:t>пословицу</a:t>
            </a:r>
          </a:p>
          <a:p>
            <a:pPr algn="ctr"/>
            <a:endParaRPr lang="ru-RU" sz="3200" b="1" dirty="0">
              <a:solidFill>
                <a:srgbClr val="92D050"/>
              </a:solidFill>
              <a:latin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Вся семья вместе, и …</a:t>
            </a:r>
          </a:p>
          <a:p>
            <a:endParaRPr lang="ru-RU" sz="2800" dirty="0">
              <a:latin typeface="Times New Roman" pitchFamily="18" charset="0"/>
            </a:endParaRPr>
          </a:p>
          <a:p>
            <a:endParaRPr lang="ru-RU" sz="2800" dirty="0">
              <a:latin typeface="Times New Roman" pitchFamily="18" charset="0"/>
            </a:endParaRPr>
          </a:p>
          <a:p>
            <a:pPr algn="r"/>
            <a:endParaRPr lang="ru-RU" sz="2800" b="1" dirty="0" smtClean="0">
              <a:solidFill>
                <a:srgbClr val="00B0F0"/>
              </a:solidFill>
              <a:latin typeface="Times New Roman" pitchFamily="18" charset="0"/>
            </a:endParaRPr>
          </a:p>
          <a:p>
            <a:pPr algn="r"/>
            <a:endParaRPr lang="ru-RU" sz="2800" b="1" dirty="0" smtClean="0">
              <a:solidFill>
                <a:srgbClr val="00B0F0"/>
              </a:solidFill>
              <a:latin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Ответ: душа на месте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2.</a:t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7231" y="260648"/>
            <a:ext cx="8186002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ru-RU" sz="28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баллов. </a:t>
            </a:r>
            <a:endParaRPr lang="ru-RU" sz="28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героя</a:t>
            </a:r>
          </a:p>
          <a:p>
            <a:pPr algn="ctr">
              <a:defRPr/>
            </a:pP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этой сказке маленькую героиню преследовали неудачи. Несмотря на свободное передвижение по лесу, свободу слова и мысли, она подвергалась дискриминации, на ее жизнь было совершенно покушение, а ее бабушка лишилась права на неприкосновенность жилища.</a:t>
            </a:r>
            <a:endParaRPr lang="ru-RU" sz="2800" b="1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28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Красная шапочка</a:t>
            </a:r>
            <a:endParaRPr lang="ru-RU" b="1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2.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584" y="404664"/>
            <a:ext cx="7286625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 баллов. 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 героя</a:t>
            </a:r>
            <a:endParaRPr lang="ru-RU" sz="28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герой многих русских сказок постоянно нарушал права других персонажей: покушался на их жизнь, содержал в рабстве, подвергал жестокому обращению, посягал на неприкосновенность жилища, вмешивался в личную жизнь других героев. </a:t>
            </a:r>
          </a:p>
          <a:p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Кощей бессмертный</a:t>
            </a:r>
            <a:endParaRPr lang="ru-RU" sz="2800" b="1" dirty="0"/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1380</TotalTime>
  <Words>873</Words>
  <Application>Microsoft Office PowerPoint</Application>
  <PresentationFormat>Экран (4:3)</PresentationFormat>
  <Paragraphs>437</Paragraphs>
  <Slides>39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Углы</vt:lpstr>
      <vt:lpstr> </vt:lpstr>
      <vt:lpstr>1 раунд</vt:lpstr>
      <vt:lpstr> 1.  </vt:lpstr>
      <vt:lpstr> 1.  </vt:lpstr>
      <vt:lpstr> 1. </vt:lpstr>
      <vt:lpstr> 1.  </vt:lpstr>
      <vt:lpstr> 1.  </vt:lpstr>
      <vt:lpstr>2. </vt:lpstr>
      <vt:lpstr>2.  </vt:lpstr>
      <vt:lpstr>2.  </vt:lpstr>
      <vt:lpstr>2.  </vt:lpstr>
      <vt:lpstr>2.  </vt:lpstr>
      <vt:lpstr> 3.   </vt:lpstr>
      <vt:lpstr>3.  </vt:lpstr>
      <vt:lpstr>3.  </vt:lpstr>
      <vt:lpstr>3.  </vt:lpstr>
      <vt:lpstr>3.  </vt:lpstr>
      <vt:lpstr> 4.  </vt:lpstr>
      <vt:lpstr>4. </vt:lpstr>
      <vt:lpstr>4. </vt:lpstr>
      <vt:lpstr>4. </vt:lpstr>
      <vt:lpstr>4. </vt:lpstr>
      <vt:lpstr>2 раунд</vt:lpstr>
      <vt:lpstr>1. </vt:lpstr>
      <vt:lpstr>1. </vt:lpstr>
      <vt:lpstr>1. </vt:lpstr>
      <vt:lpstr>1. </vt:lpstr>
      <vt:lpstr>1.</vt:lpstr>
      <vt:lpstr>2. </vt:lpstr>
      <vt:lpstr>2. </vt:lpstr>
      <vt:lpstr>2. </vt:lpstr>
      <vt:lpstr>2.</vt:lpstr>
      <vt:lpstr>2. </vt:lpstr>
      <vt:lpstr>3. </vt:lpstr>
      <vt:lpstr>3. </vt:lpstr>
      <vt:lpstr>3. </vt:lpstr>
      <vt:lpstr>3. </vt:lpstr>
      <vt:lpstr>3. </vt:lpstr>
      <vt:lpstr>Подведение итогов игры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Правовой калейдоскоп</dc:title>
  <dc:creator>Римма</dc:creator>
  <cp:lastModifiedBy>SOCIAL-TEACHER</cp:lastModifiedBy>
  <cp:revision>224</cp:revision>
  <dcterms:created xsi:type="dcterms:W3CDTF">2010-10-11T15:20:22Z</dcterms:created>
  <dcterms:modified xsi:type="dcterms:W3CDTF">2024-01-23T11:26:20Z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000800ba2c0000000000010250300207f7000400038000</vt:lpwstr>
  </property>
</Properties>
</file>