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2" r:id="rId6"/>
    <p:sldId id="264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32DF-7439-4A09-B324-10A848648ED5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7191A0-0067-4507-80BC-F8EBCDA7165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32DF-7439-4A09-B324-10A848648ED5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191A0-0067-4507-80BC-F8EBCDA716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32DF-7439-4A09-B324-10A848648ED5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191A0-0067-4507-80BC-F8EBCDA716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32DF-7439-4A09-B324-10A848648ED5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191A0-0067-4507-80BC-F8EBCDA716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32DF-7439-4A09-B324-10A848648ED5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191A0-0067-4507-80BC-F8EBCDA7165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32DF-7439-4A09-B324-10A848648ED5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191A0-0067-4507-80BC-F8EBCDA7165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32DF-7439-4A09-B324-10A848648ED5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191A0-0067-4507-80BC-F8EBCDA7165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32DF-7439-4A09-B324-10A848648ED5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191A0-0067-4507-80BC-F8EBCDA716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32DF-7439-4A09-B324-10A848648ED5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191A0-0067-4507-80BC-F8EBCDA716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32DF-7439-4A09-B324-10A848648ED5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191A0-0067-4507-80BC-F8EBCDA716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32DF-7439-4A09-B324-10A848648ED5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191A0-0067-4507-80BC-F8EBCDA716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0C732DF-7439-4A09-B324-10A848648ED5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E7191A0-0067-4507-80BC-F8EBCDA7165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55576" y="908720"/>
            <a:ext cx="7992888" cy="3024336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666666"/>
                </a:solidFill>
                <a:latin typeface="Times New Roman"/>
                <a:ea typeface="Calibri"/>
              </a:rPr>
              <a:t>Теоретические основы применения </a:t>
            </a:r>
            <a:r>
              <a:rPr lang="ru-RU" sz="3600" b="1" dirty="0" err="1">
                <a:solidFill>
                  <a:srgbClr val="666666"/>
                </a:solidFill>
                <a:latin typeface="Times New Roman"/>
                <a:ea typeface="Calibri"/>
              </a:rPr>
              <a:t>кинезиологических</a:t>
            </a:r>
            <a:r>
              <a:rPr lang="ru-RU" sz="3600" b="1" dirty="0">
                <a:solidFill>
                  <a:srgbClr val="666666"/>
                </a:solidFill>
                <a:latin typeface="Times New Roman"/>
                <a:ea typeface="Calibri"/>
              </a:rPr>
              <a:t> упражнений в работе учителя-логопеда с детьми с речевыми нарушениями 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63888" y="5013175"/>
            <a:ext cx="5184576" cy="1214473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spcBef>
                <a:spcPct val="20000"/>
              </a:spcBef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Центра «Доверие» Тимошенко Л.В.</a:t>
            </a:r>
          </a:p>
        </p:txBody>
      </p:sp>
    </p:spTree>
    <p:extLst>
      <p:ext uri="{BB962C8B-B14F-4D97-AF65-F5344CB8AC3E}">
        <p14:creationId xmlns:p14="http://schemas.microsoft.com/office/powerpoint/2010/main" val="102060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78171" y="764704"/>
            <a:ext cx="7992888" cy="1656184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262626"/>
                </a:solidFill>
                <a:effectLst/>
                <a:latin typeface="Times New Roman"/>
                <a:ea typeface="Calibri"/>
              </a:rPr>
              <a:t>«Движение может по своему действию заменить любое средство, но все лечебные средства мира не могут заменить действие движения»</a:t>
            </a:r>
          </a:p>
          <a:p>
            <a:pPr algn="r"/>
            <a:r>
              <a:rPr lang="ru-RU" sz="2400" dirty="0" err="1" smtClean="0">
                <a:solidFill>
                  <a:srgbClr val="262626"/>
                </a:solidFill>
                <a:effectLst/>
                <a:latin typeface="Times New Roman"/>
                <a:ea typeface="Calibri"/>
              </a:rPr>
              <a:t>Торква́то</a:t>
            </a:r>
            <a:r>
              <a:rPr lang="ru-RU" sz="2400" dirty="0" smtClean="0">
                <a:solidFill>
                  <a:srgbClr val="262626"/>
                </a:solidFill>
                <a:effectLst/>
                <a:latin typeface="Times New Roman"/>
                <a:ea typeface="Calibri"/>
              </a:rPr>
              <a:t> </a:t>
            </a:r>
            <a:r>
              <a:rPr lang="ru-RU" sz="2400" dirty="0" err="1" smtClean="0">
                <a:solidFill>
                  <a:srgbClr val="262626"/>
                </a:solidFill>
                <a:effectLst/>
                <a:latin typeface="Times New Roman"/>
                <a:ea typeface="Calibri"/>
              </a:rPr>
              <a:t>Та́ссо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29722" y="3717032"/>
            <a:ext cx="7128792" cy="2160239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spcBef>
                <a:spcPct val="20000"/>
              </a:spcBef>
            </a:pP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Кинезиология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(др.-греч.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κίνησις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«движение» +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λόγος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«знание») — наука о движении человека, научная и практическая дисциплина, изучающая мышечное движение во всех его проявлениях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92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78171" y="764704"/>
            <a:ext cx="1921621" cy="4464496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262626"/>
                </a:solidFill>
                <a:effectLst/>
                <a:latin typeface="Times New Roman"/>
                <a:ea typeface="Calibri"/>
              </a:rPr>
              <a:t>ЛЕВОЕ</a:t>
            </a:r>
          </a:p>
          <a:p>
            <a:pPr algn="ctr"/>
            <a:endParaRPr lang="ru-RU" sz="2400" dirty="0">
              <a:solidFill>
                <a:srgbClr val="262626"/>
              </a:solidFill>
              <a:latin typeface="Times New Roman"/>
              <a:ea typeface="Calibri"/>
            </a:endParaRPr>
          </a:p>
          <a:p>
            <a:pPr algn="ctr"/>
            <a:endParaRPr lang="ru-RU" sz="2400" dirty="0" smtClean="0">
              <a:solidFill>
                <a:srgbClr val="262626"/>
              </a:solidFill>
              <a:effectLst/>
              <a:latin typeface="Times New Roman"/>
              <a:ea typeface="Calibri"/>
            </a:endParaRPr>
          </a:p>
          <a:p>
            <a:pPr algn="ctr"/>
            <a:endParaRPr lang="ru-RU" sz="2400" dirty="0" smtClean="0">
              <a:solidFill>
                <a:srgbClr val="262626"/>
              </a:solidFill>
              <a:effectLst/>
              <a:latin typeface="Times New Roman"/>
              <a:ea typeface="Calibri"/>
            </a:endParaRPr>
          </a:p>
          <a:p>
            <a:pPr algn="ctr"/>
            <a:r>
              <a:rPr lang="ru-RU" sz="2400" dirty="0" smtClean="0">
                <a:solidFill>
                  <a:srgbClr val="262626"/>
                </a:solidFill>
                <a:latin typeface="Times New Roman"/>
              </a:rPr>
              <a:t>анализ</a:t>
            </a:r>
          </a:p>
          <a:p>
            <a:pPr algn="ctr"/>
            <a:r>
              <a:rPr lang="ru-RU" sz="2400" dirty="0" smtClean="0">
                <a:solidFill>
                  <a:srgbClr val="262626"/>
                </a:solidFill>
                <a:latin typeface="Times New Roman"/>
              </a:rPr>
              <a:t>логика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28184" y="764704"/>
            <a:ext cx="1921621" cy="4464496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262626"/>
                </a:solidFill>
                <a:latin typeface="Times New Roman"/>
                <a:ea typeface="Calibri"/>
              </a:rPr>
              <a:t>ПРА</a:t>
            </a:r>
            <a:r>
              <a:rPr lang="ru-RU" sz="2400" dirty="0" smtClean="0">
                <a:solidFill>
                  <a:srgbClr val="262626"/>
                </a:solidFill>
                <a:effectLst/>
                <a:latin typeface="Times New Roman"/>
                <a:ea typeface="Calibri"/>
              </a:rPr>
              <a:t>ВОЕ</a:t>
            </a:r>
          </a:p>
          <a:p>
            <a:pPr algn="ctr"/>
            <a:endParaRPr lang="ru-RU" sz="2400" dirty="0">
              <a:solidFill>
                <a:srgbClr val="262626"/>
              </a:solidFill>
              <a:latin typeface="Times New Roman"/>
              <a:ea typeface="Calibri"/>
            </a:endParaRPr>
          </a:p>
          <a:p>
            <a:pPr algn="ctr"/>
            <a:endParaRPr lang="ru-RU" sz="2400" dirty="0" smtClean="0">
              <a:solidFill>
                <a:srgbClr val="262626"/>
              </a:solidFill>
              <a:effectLst/>
              <a:latin typeface="Times New Roman"/>
              <a:ea typeface="Calibri"/>
            </a:endParaRPr>
          </a:p>
          <a:p>
            <a:pPr algn="ctr"/>
            <a:endParaRPr lang="ru-RU" sz="2400" dirty="0" smtClean="0">
              <a:solidFill>
                <a:srgbClr val="262626"/>
              </a:solidFill>
              <a:effectLst/>
              <a:latin typeface="Times New Roman"/>
              <a:ea typeface="Calibri"/>
            </a:endParaRPr>
          </a:p>
          <a:p>
            <a:pPr algn="ctr"/>
            <a:r>
              <a:rPr lang="ru-RU" sz="2400" dirty="0" smtClean="0">
                <a:solidFill>
                  <a:srgbClr val="262626"/>
                </a:solidFill>
                <a:latin typeface="Times New Roman"/>
              </a:rPr>
              <a:t>образ</a:t>
            </a:r>
          </a:p>
          <a:p>
            <a:pPr algn="ctr"/>
            <a:r>
              <a:rPr lang="ru-RU" sz="2400" dirty="0" smtClean="0">
                <a:solidFill>
                  <a:srgbClr val="262626"/>
                </a:solidFill>
                <a:latin typeface="Times New Roman"/>
              </a:rPr>
              <a:t>творчество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48325" y="1296453"/>
            <a:ext cx="2520280" cy="1528789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262626"/>
                </a:solidFill>
                <a:latin typeface="Times New Roman"/>
              </a:rPr>
              <a:t>ПОЛУШАРИЯ МОЗГА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526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78171" y="764704"/>
            <a:ext cx="1921621" cy="72008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rgbClr val="262626"/>
              </a:solidFill>
              <a:effectLst/>
              <a:latin typeface="Times New Roman"/>
              <a:ea typeface="Calibri"/>
            </a:endParaRPr>
          </a:p>
          <a:p>
            <a:pPr algn="ctr"/>
            <a:endParaRPr lang="ru-RU" sz="2400" dirty="0">
              <a:solidFill>
                <a:srgbClr val="262626"/>
              </a:solidFill>
              <a:latin typeface="Times New Roman"/>
              <a:ea typeface="Calibri"/>
            </a:endParaRPr>
          </a:p>
          <a:p>
            <a:pPr algn="ctr"/>
            <a:endParaRPr lang="ru-RU" sz="2400" dirty="0" smtClean="0">
              <a:solidFill>
                <a:srgbClr val="262626"/>
              </a:solidFill>
              <a:effectLst/>
              <a:latin typeface="Times New Roman"/>
              <a:ea typeface="Calibri"/>
            </a:endParaRPr>
          </a:p>
          <a:p>
            <a:pPr algn="ctr"/>
            <a:r>
              <a:rPr lang="ru-RU" sz="2400" dirty="0" smtClean="0">
                <a:solidFill>
                  <a:srgbClr val="262626"/>
                </a:solidFill>
                <a:effectLst/>
                <a:latin typeface="Times New Roman"/>
                <a:ea typeface="Calibri"/>
              </a:rPr>
              <a:t>ЛЕВОЕ</a:t>
            </a:r>
          </a:p>
          <a:p>
            <a:pPr algn="ctr"/>
            <a:endParaRPr lang="ru-RU" sz="2400" dirty="0">
              <a:solidFill>
                <a:srgbClr val="262626"/>
              </a:solidFill>
              <a:latin typeface="Times New Roman"/>
              <a:ea typeface="Calibri"/>
            </a:endParaRPr>
          </a:p>
          <a:p>
            <a:pPr algn="ctr"/>
            <a:endParaRPr lang="ru-RU" sz="2400" dirty="0" smtClean="0">
              <a:solidFill>
                <a:srgbClr val="262626"/>
              </a:solidFill>
              <a:effectLst/>
              <a:latin typeface="Times New Roman"/>
              <a:ea typeface="Calibri"/>
            </a:endParaRPr>
          </a:p>
          <a:p>
            <a:pPr algn="ctr"/>
            <a:endParaRPr lang="ru-RU" sz="2400" dirty="0" smtClean="0">
              <a:solidFill>
                <a:srgbClr val="262626"/>
              </a:solidFill>
              <a:effectLst/>
              <a:latin typeface="Times New Roman"/>
              <a:ea typeface="Calibri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28184" y="764704"/>
            <a:ext cx="1921621" cy="72008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262626"/>
                </a:solidFill>
                <a:latin typeface="Times New Roman"/>
                <a:ea typeface="Calibri"/>
              </a:rPr>
              <a:t>ПРА</a:t>
            </a:r>
            <a:r>
              <a:rPr lang="ru-RU" sz="2400" dirty="0" smtClean="0">
                <a:solidFill>
                  <a:srgbClr val="262626"/>
                </a:solidFill>
                <a:effectLst/>
                <a:latin typeface="Times New Roman"/>
                <a:ea typeface="Calibri"/>
              </a:rPr>
              <a:t>ВОЕ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699792" y="892099"/>
            <a:ext cx="3528392" cy="1528789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262626"/>
                </a:solidFill>
                <a:latin typeface="Times New Roman"/>
              </a:rPr>
              <a:t>ОПРЕДЕДЕНИЕ ДОМИНИРУЮЩЕГО ПОЛУШАРИЯ МОЗГА</a:t>
            </a:r>
            <a:endParaRPr lang="ru-RU" sz="2400" dirty="0"/>
          </a:p>
        </p:txBody>
      </p:sp>
      <p:sp>
        <p:nvSpPr>
          <p:cNvPr id="13" name="Стрелка вниз 12"/>
          <p:cNvSpPr/>
          <p:nvPr/>
        </p:nvSpPr>
        <p:spPr>
          <a:xfrm>
            <a:off x="1619672" y="1656493"/>
            <a:ext cx="432048" cy="14124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6660232" y="2204864"/>
            <a:ext cx="172819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056603"/>
              </p:ext>
            </p:extLst>
          </p:nvPr>
        </p:nvGraphicFramePr>
        <p:xfrm>
          <a:off x="539552" y="3501008"/>
          <a:ext cx="8210550" cy="1920240"/>
        </p:xfrm>
        <a:graphic>
          <a:graphicData uri="http://schemas.openxmlformats.org/drawingml/2006/table">
            <a:tbl>
              <a:tblPr/>
              <a:tblGrid>
                <a:gridCol w="2748738"/>
                <a:gridCol w="2730906"/>
                <a:gridCol w="2730906"/>
              </a:tblGrid>
              <a:tr h="408940"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кошка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мяукать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spc="-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молоко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8940"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spc="5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собака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spc="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лаять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spc="-15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мясо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8940"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spc="-5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корова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spc="-5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мычать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spc="1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трава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0926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78171" y="764704"/>
            <a:ext cx="7992888" cy="5328592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262626"/>
                </a:solidFill>
                <a:effectLst/>
                <a:latin typeface="Times New Roman"/>
                <a:ea typeface="Calibri"/>
              </a:rPr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647"/>
          <a:stretch/>
        </p:blipFill>
        <p:spPr bwMode="auto">
          <a:xfrm>
            <a:off x="92278" y="283181"/>
            <a:ext cx="9113917" cy="2929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420" y="3212976"/>
            <a:ext cx="8983635" cy="3144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706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78171" y="764704"/>
            <a:ext cx="7992888" cy="5328592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262626"/>
                </a:solidFill>
                <a:effectLst/>
                <a:latin typeface="Times New Roman"/>
                <a:ea typeface="Calibri"/>
              </a:rPr>
              <a:t>Правила применения </a:t>
            </a:r>
          </a:p>
          <a:p>
            <a:pPr algn="ctr"/>
            <a:r>
              <a:rPr lang="ru-RU" sz="2400" b="1" dirty="0" err="1" smtClean="0">
                <a:solidFill>
                  <a:srgbClr val="262626"/>
                </a:solidFill>
                <a:effectLst/>
                <a:latin typeface="Times New Roman"/>
                <a:ea typeface="Calibri"/>
              </a:rPr>
              <a:t>кинезиологических</a:t>
            </a:r>
            <a:r>
              <a:rPr lang="ru-RU" sz="2400" b="1" dirty="0" smtClean="0">
                <a:solidFill>
                  <a:srgbClr val="262626"/>
                </a:solidFill>
                <a:effectLst/>
                <a:latin typeface="Times New Roman"/>
                <a:ea typeface="Calibri"/>
              </a:rPr>
              <a:t> упражнений</a:t>
            </a:r>
            <a:r>
              <a:rPr lang="ru-RU" sz="2400" dirty="0" smtClean="0">
                <a:solidFill>
                  <a:srgbClr val="262626"/>
                </a:solidFill>
                <a:effectLst/>
                <a:latin typeface="Times New Roman"/>
                <a:ea typeface="Calibri"/>
              </a:rPr>
              <a:t>:  </a:t>
            </a:r>
          </a:p>
          <a:p>
            <a:pPr marL="342900" indent="-342900"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262626"/>
                </a:solidFill>
                <a:effectLst/>
                <a:latin typeface="Times New Roman"/>
                <a:ea typeface="Calibri"/>
              </a:rPr>
              <a:t>точность выполнения;</a:t>
            </a:r>
          </a:p>
          <a:p>
            <a:pPr marL="342900" indent="-342900"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262626"/>
                </a:solidFill>
                <a:effectLst/>
                <a:latin typeface="Times New Roman"/>
                <a:ea typeface="Calibri"/>
              </a:rPr>
              <a:t>систематичность; </a:t>
            </a:r>
          </a:p>
          <a:p>
            <a:pPr marL="342900" indent="-342900"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262626"/>
                </a:solidFill>
                <a:effectLst/>
                <a:latin typeface="Times New Roman"/>
                <a:ea typeface="Calibri"/>
              </a:rPr>
              <a:t>от простого к сложному;</a:t>
            </a:r>
          </a:p>
          <a:p>
            <a:pPr marL="342900" indent="-342900"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262626"/>
                </a:solidFill>
                <a:effectLst/>
                <a:latin typeface="Times New Roman"/>
                <a:ea typeface="Calibri"/>
              </a:rPr>
              <a:t>чередование.</a:t>
            </a:r>
          </a:p>
          <a:p>
            <a:pPr algn="ctr"/>
            <a:r>
              <a:rPr lang="ru-RU" sz="2400" dirty="0" smtClean="0">
                <a:solidFill>
                  <a:srgbClr val="262626"/>
                </a:solidFill>
                <a:effectLst/>
                <a:latin typeface="Times New Roman"/>
                <a:ea typeface="Calibri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5245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78171" y="764704"/>
            <a:ext cx="7992888" cy="5328592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262626"/>
                </a:solidFill>
                <a:effectLst/>
                <a:latin typeface="Times New Roman"/>
                <a:ea typeface="Calibri"/>
              </a:rPr>
              <a:t>РЕЗУЛЬТАТ:</a:t>
            </a:r>
          </a:p>
          <a:p>
            <a:pPr algn="ctr"/>
            <a:endParaRPr lang="ru-RU" sz="2400" b="1" dirty="0" smtClean="0">
              <a:solidFill>
                <a:srgbClr val="262626"/>
              </a:solidFill>
              <a:effectLst/>
              <a:latin typeface="Times New Roman"/>
              <a:ea typeface="Calibri"/>
            </a:endParaRPr>
          </a:p>
          <a:p>
            <a:pPr algn="ctr"/>
            <a:r>
              <a:rPr lang="ru-RU" sz="2400" b="1" dirty="0" smtClean="0">
                <a:solidFill>
                  <a:srgbClr val="262626"/>
                </a:solidFill>
                <a:effectLst/>
                <a:latin typeface="Times New Roman"/>
                <a:ea typeface="Calibri"/>
              </a:rPr>
              <a:t>МИНУС  - утомляемость</a:t>
            </a:r>
            <a:endParaRPr lang="ru-RU" sz="2400" b="1" dirty="0" smtClean="0">
              <a:solidFill>
                <a:srgbClr val="262626"/>
              </a:solidFill>
              <a:effectLst/>
              <a:latin typeface="Times New Roman"/>
              <a:ea typeface="Calibri"/>
            </a:endParaRPr>
          </a:p>
          <a:p>
            <a:pPr algn="ctr"/>
            <a:endParaRPr lang="ru-RU" sz="2400" b="1" dirty="0" smtClean="0">
              <a:solidFill>
                <a:srgbClr val="262626"/>
              </a:solidFill>
              <a:latin typeface="Times New Roman"/>
              <a:ea typeface="Calibri"/>
            </a:endParaRPr>
          </a:p>
          <a:p>
            <a:r>
              <a:rPr lang="ru-RU" sz="2400" b="1" dirty="0" smtClean="0">
                <a:solidFill>
                  <a:srgbClr val="262626"/>
                </a:solidFill>
                <a:effectLst/>
                <a:latin typeface="Times New Roman"/>
                <a:ea typeface="Calibri"/>
              </a:rPr>
              <a:t>ПЛЮСЫ</a:t>
            </a:r>
            <a:endParaRPr lang="ru-RU" sz="2400" b="1" dirty="0" smtClean="0">
              <a:solidFill>
                <a:srgbClr val="262626"/>
              </a:solidFill>
              <a:effectLst/>
              <a:latin typeface="Times New Roman"/>
              <a:ea typeface="Calibri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262626"/>
                </a:solidFill>
                <a:effectLst/>
                <a:latin typeface="Times New Roman"/>
                <a:ea typeface="Calibri"/>
              </a:rPr>
              <a:t>+ память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262626"/>
                </a:solidFill>
                <a:latin typeface="Times New Roman"/>
                <a:ea typeface="Calibri"/>
              </a:rPr>
              <a:t>+</a:t>
            </a:r>
            <a:r>
              <a:rPr lang="ru-RU" sz="2400" b="1" dirty="0" smtClean="0">
                <a:solidFill>
                  <a:srgbClr val="262626"/>
                </a:solidFill>
                <a:effectLst/>
                <a:latin typeface="Times New Roman"/>
                <a:ea typeface="Calibri"/>
              </a:rPr>
              <a:t> внимание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262626"/>
                </a:solidFill>
                <a:latin typeface="Times New Roman"/>
                <a:ea typeface="Calibri"/>
              </a:rPr>
              <a:t>+ </a:t>
            </a:r>
            <a:r>
              <a:rPr lang="ru-RU" sz="2400" b="1" dirty="0" smtClean="0">
                <a:solidFill>
                  <a:srgbClr val="262626"/>
                </a:solidFill>
                <a:effectLst/>
                <a:latin typeface="Times New Roman"/>
                <a:ea typeface="Calibri"/>
              </a:rPr>
              <a:t>пространственные представления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262626"/>
                </a:solidFill>
                <a:latin typeface="Times New Roman"/>
                <a:ea typeface="Calibri"/>
              </a:rPr>
              <a:t>+ </a:t>
            </a:r>
            <a:r>
              <a:rPr lang="ru-RU" sz="2400" b="1" dirty="0" smtClean="0">
                <a:solidFill>
                  <a:srgbClr val="262626"/>
                </a:solidFill>
                <a:effectLst/>
                <a:latin typeface="Times New Roman"/>
                <a:ea typeface="Calibri"/>
              </a:rPr>
              <a:t>моторика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262626"/>
                </a:solidFill>
                <a:effectLst/>
                <a:latin typeface="Times New Roman"/>
                <a:ea typeface="Calibri"/>
              </a:rPr>
              <a:t>+ работоспособность</a:t>
            </a:r>
          </a:p>
          <a:p>
            <a:pPr algn="ctr"/>
            <a:endParaRPr lang="ru-RU" sz="2400" dirty="0" smtClean="0">
              <a:solidFill>
                <a:srgbClr val="262626"/>
              </a:solidFill>
              <a:effectLst/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5193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2974</TotalTime>
  <Words>117</Words>
  <Application>Microsoft Office PowerPoint</Application>
  <PresentationFormat>Экран (4:3)</PresentationFormat>
  <Paragraphs>52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 Валерьевна</dc:creator>
  <cp:lastModifiedBy>Людмила Валерьевна</cp:lastModifiedBy>
  <cp:revision>9</cp:revision>
  <dcterms:created xsi:type="dcterms:W3CDTF">2023-11-22T04:20:23Z</dcterms:created>
  <dcterms:modified xsi:type="dcterms:W3CDTF">2024-01-24T00:17:24Z</dcterms:modified>
</cp:coreProperties>
</file>