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rgbClr val="7030A0"/>
                </a:solidFill>
                <a:latin typeface="Century Schoolbook" pitchFamily="18" charset="0"/>
                <a:cs typeface="Arial" pitchFamily="34" charset="0"/>
              </a:rPr>
              <a:t>Степени сравнения </a:t>
            </a:r>
            <a:br>
              <a:rPr lang="ru-RU" sz="4800" b="1" i="1" dirty="0" smtClean="0">
                <a:solidFill>
                  <a:srgbClr val="7030A0"/>
                </a:solidFill>
                <a:latin typeface="Century Schoolbook" pitchFamily="18" charset="0"/>
                <a:cs typeface="Arial" pitchFamily="34" charset="0"/>
              </a:rPr>
            </a:br>
            <a:r>
              <a:rPr lang="ru-RU" sz="4800" b="1" i="1" dirty="0" smtClean="0">
                <a:solidFill>
                  <a:srgbClr val="7030A0"/>
                </a:solidFill>
                <a:latin typeface="Century Schoolbook" pitchFamily="18" charset="0"/>
                <a:cs typeface="Arial" pitchFamily="34" charset="0"/>
              </a:rPr>
              <a:t>имён прилагательных</a:t>
            </a:r>
            <a:endParaRPr lang="ru-RU" sz="4800" b="1" i="1" dirty="0">
              <a:solidFill>
                <a:srgbClr val="7030A0"/>
              </a:solidFill>
              <a:latin typeface="Century Schoolbook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4959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692696"/>
            <a:ext cx="835292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</a:rPr>
              <a:t>В родных местах ромашкой пахнет ветер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</a:rPr>
              <a:t>И до травинки вся земля своя.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</a:rPr>
              <a:t>В родных местах и солнце ярче светит,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</a:rPr>
              <a:t>И серебристей голос у ручья.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</a:rPr>
              <a:t>В родных местах у неба цвет синее,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</a:rPr>
              <a:t>В родных местах просторнее луга.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</a:rPr>
              <a:t>Стволы берёз прямее и стройнее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</a:rPr>
              <a:t>И разноцветней радуги дуга.</a:t>
            </a:r>
          </a:p>
        </p:txBody>
      </p:sp>
    </p:spTree>
    <p:extLst>
      <p:ext uri="{BB962C8B-B14F-4D97-AF65-F5344CB8AC3E}">
        <p14:creationId xmlns:p14="http://schemas.microsoft.com/office/powerpoint/2010/main" val="3538534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45779"/>
            <a:ext cx="8496944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-apple-system"/>
              </a:rPr>
              <a:t>Спишите пословицы, образовав </a:t>
            </a:r>
            <a:r>
              <a:rPr lang="ru-RU" sz="2400" b="1" dirty="0" smtClean="0">
                <a:solidFill>
                  <a:srgbClr val="7030A0"/>
                </a:solidFill>
                <a:latin typeface="-apple-system"/>
              </a:rPr>
              <a:t>простую сравнительную </a:t>
            </a:r>
            <a:r>
              <a:rPr lang="ru-RU" sz="2400" b="1" dirty="0">
                <a:solidFill>
                  <a:srgbClr val="7030A0"/>
                </a:solidFill>
                <a:latin typeface="-apple-system"/>
              </a:rPr>
              <a:t>степень; обозначьте суффиксы и определите каким членом предложения являются прилагательные в сравнительной </a:t>
            </a:r>
            <a:r>
              <a:rPr lang="ru-RU" sz="2400" b="1" dirty="0" smtClean="0">
                <a:solidFill>
                  <a:srgbClr val="7030A0"/>
                </a:solidFill>
                <a:latin typeface="-apple-system"/>
              </a:rPr>
              <a:t>степени.</a:t>
            </a:r>
            <a:endParaRPr lang="ru-RU" sz="2400" b="1" dirty="0" smtClean="0">
              <a:solidFill>
                <a:srgbClr val="7030A0"/>
              </a:solidFill>
            </a:endParaRPr>
          </a:p>
          <a:p>
            <a:pPr algn="ctr"/>
            <a:r>
              <a:rPr lang="ru-RU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Правда </a:t>
            </a:r>
            <a:r>
              <a:rPr lang="ru-RU" sz="4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(светлый) </a:t>
            </a:r>
            <a:r>
              <a:rPr lang="ru-RU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солнца.</a:t>
            </a:r>
          </a:p>
          <a:p>
            <a:pPr algn="ctr"/>
            <a:r>
              <a:rPr lang="ru-RU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Старый </a:t>
            </a:r>
            <a:r>
              <a:rPr lang="ru-RU" sz="4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друг (лучший) двух.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Утро </a:t>
            </a:r>
            <a:r>
              <a:rPr lang="ru-RU" sz="4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вечера (мудреный</a:t>
            </a:r>
            <a:r>
              <a:rPr lang="ru-RU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Здоровье ( дорогой ) золота</a:t>
            </a:r>
            <a:r>
              <a:rPr lang="ru-RU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Дождливое лето (плохой) осени.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5144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404665"/>
            <a:ext cx="7776864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7030A0"/>
                </a:solidFill>
                <a:latin typeface="-apple-system"/>
              </a:rPr>
              <a:t>В предложениях допущены ошибки. Найдите ошибки и исправьте </a:t>
            </a:r>
            <a:r>
              <a:rPr lang="ru-RU" sz="2800" b="1" dirty="0" smtClean="0">
                <a:solidFill>
                  <a:srgbClr val="7030A0"/>
                </a:solidFill>
                <a:latin typeface="-apple-system"/>
              </a:rPr>
              <a:t>их.</a:t>
            </a:r>
            <a:r>
              <a:rPr lang="ru-RU" sz="2800" b="1" dirty="0">
                <a:solidFill>
                  <a:srgbClr val="7030A0"/>
                </a:solidFill>
              </a:rPr>
              <a:t/>
            </a:r>
            <a:br>
              <a:rPr lang="ru-RU" sz="2800" b="1" dirty="0">
                <a:solidFill>
                  <a:srgbClr val="7030A0"/>
                </a:solidFill>
              </a:rPr>
            </a:br>
            <a:endParaRPr lang="ru-RU" sz="2800" b="1" dirty="0" smtClean="0">
              <a:solidFill>
                <a:srgbClr val="7030A0"/>
              </a:solidFill>
            </a:endParaRPr>
          </a:p>
          <a:p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Эта </a:t>
            </a:r>
            <a:r>
              <a:rPr lang="ru-RU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ложка </a:t>
            </a:r>
            <a:r>
              <a:rPr lang="ru-RU" sz="32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железнее</a:t>
            </a:r>
            <a:r>
              <a:rPr lang="ru-RU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чем та.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Моя мама </a:t>
            </a:r>
            <a:r>
              <a:rPr lang="ru-RU" sz="32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молодее</a:t>
            </a:r>
            <a:r>
              <a:rPr lang="ru-RU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твоей.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Осенью в лесу очень красивее, чем зимой.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Конфета </a:t>
            </a:r>
            <a:r>
              <a:rPr lang="ru-RU" sz="32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сладче</a:t>
            </a:r>
            <a:r>
              <a:rPr lang="ru-RU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пряника.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Добрые слова хорошее мягкого пирога.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>
              <a:solidFill>
                <a:srgbClr val="000000"/>
              </a:solidFill>
              <a:latin typeface="-apple-system"/>
            </a:endParaRPr>
          </a:p>
        </p:txBody>
      </p:sp>
    </p:spTree>
    <p:extLst>
      <p:ext uri="{BB962C8B-B14F-4D97-AF65-F5344CB8AC3E}">
        <p14:creationId xmlns:p14="http://schemas.microsoft.com/office/powerpoint/2010/main" val="355417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Вывод: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800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Качественные</a:t>
            </a:r>
            <a:r>
              <a:rPr lang="ru-RU" sz="4800" dirty="0" smtClean="0"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4800" dirty="0">
                <a:latin typeface="Monotype Corsiva" pitchFamily="66" charset="0"/>
                <a:cs typeface="Times New Roman" pitchFamily="18" charset="0"/>
              </a:rPr>
              <a:t>прилагательные </a:t>
            </a:r>
            <a:r>
              <a:rPr lang="ru-RU" sz="4800" dirty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образуют</a:t>
            </a:r>
            <a:r>
              <a:rPr lang="ru-RU" sz="4800" dirty="0">
                <a:latin typeface="Monotype Corsiva" pitchFamily="66" charset="0"/>
                <a:cs typeface="Times New Roman" pitchFamily="18" charset="0"/>
              </a:rPr>
              <a:t> степени сравнения, а </a:t>
            </a:r>
            <a:r>
              <a:rPr lang="ru-RU" sz="4800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относительные </a:t>
            </a:r>
            <a:r>
              <a:rPr lang="ru-RU" sz="4800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 и притяжательные </a:t>
            </a:r>
            <a:r>
              <a:rPr lang="ru-RU" sz="4800" dirty="0" smtClean="0">
                <a:latin typeface="Monotype Corsiva" pitchFamily="66" charset="0"/>
                <a:cs typeface="Times New Roman" pitchFamily="18" charset="0"/>
              </a:rPr>
              <a:t>прилагательные  </a:t>
            </a:r>
            <a:r>
              <a:rPr lang="ru-RU" sz="4800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не образуют</a:t>
            </a:r>
            <a:r>
              <a:rPr lang="ru-RU" sz="4800" dirty="0">
                <a:latin typeface="Monotype Corsiva" pitchFamily="66" charset="0"/>
                <a:cs typeface="Times New Roman" pitchFamily="18" charset="0"/>
              </a:rPr>
              <a:t>.</a:t>
            </a:r>
            <a:endParaRPr lang="ru-RU" sz="4800" dirty="0">
              <a:latin typeface="Monotype Corsiva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494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119</Words>
  <Application>Microsoft Office PowerPoint</Application>
  <PresentationFormat>Экран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Степени сравнения  имён прилагательных</vt:lpstr>
      <vt:lpstr>Презентация PowerPoint</vt:lpstr>
      <vt:lpstr>Презентация PowerPoint</vt:lpstr>
      <vt:lpstr>Презентация PowerPoint</vt:lpstr>
      <vt:lpstr>Вывод: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Степени сравнения  имён прилагательных</dc:title>
  <dc:creator>stanl</dc:creator>
  <cp:lastModifiedBy>Пользователь Windows</cp:lastModifiedBy>
  <cp:revision>3</cp:revision>
  <dcterms:created xsi:type="dcterms:W3CDTF">2024-01-21T11:36:13Z</dcterms:created>
  <dcterms:modified xsi:type="dcterms:W3CDTF">2024-01-21T12:00:08Z</dcterms:modified>
</cp:coreProperties>
</file>