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623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06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3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06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614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061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20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6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88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689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893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6E27D-09AE-401D-96E0-0FD6FDF181E3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03F56-118F-4F4C-A592-A4D0F3E14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4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37" y="131884"/>
            <a:ext cx="11201401" cy="641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1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81353" y="342901"/>
            <a:ext cx="11931162" cy="5466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6000" u="sng" dirty="0">
                <a:solidFill>
                  <a:srgbClr val="7030A0"/>
                </a:solidFill>
                <a:latin typeface="Times New Roman" panose="02020603050405020304" pitchFamily="18" charset="0"/>
              </a:rPr>
              <a:t>Владимир</a:t>
            </a:r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</a:rPr>
              <a:t> </a:t>
            </a:r>
            <a:r>
              <a:rPr lang="ru-RU" sz="6000" u="sng" dirty="0">
                <a:solidFill>
                  <a:srgbClr val="7030A0"/>
                </a:solidFill>
                <a:latin typeface="Times New Roman" panose="02020603050405020304" pitchFamily="18" charset="0"/>
              </a:rPr>
              <a:t>начал</a:t>
            </a:r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</a:rPr>
              <a:t> сильно </a:t>
            </a:r>
            <a:r>
              <a:rPr lang="ru-RU" sz="6000" u="sng" dirty="0">
                <a:solidFill>
                  <a:srgbClr val="7030A0"/>
                </a:solidFill>
                <a:latin typeface="Times New Roman" panose="02020603050405020304" pitchFamily="18" charset="0"/>
              </a:rPr>
              <a:t>беспокоиться</a:t>
            </a:r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</a:rPr>
              <a:t>. </a:t>
            </a:r>
            <a:endParaRPr lang="ru-RU" sz="600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marL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60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Ещё </a:t>
            </a:r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</a:rPr>
              <a:t>громче </a:t>
            </a:r>
            <a:r>
              <a:rPr lang="ru-RU" sz="6000" u="sng" dirty="0">
                <a:solidFill>
                  <a:srgbClr val="7030A0"/>
                </a:solidFill>
                <a:latin typeface="Times New Roman" panose="02020603050405020304" pitchFamily="18" charset="0"/>
              </a:rPr>
              <a:t>будут петь</a:t>
            </a:r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</a:rPr>
              <a:t> </a:t>
            </a:r>
            <a:r>
              <a:rPr lang="ru-RU" sz="6000" u="sng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птицы</a:t>
            </a:r>
            <a:r>
              <a:rPr lang="ru-RU" sz="600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.</a:t>
            </a:r>
          </a:p>
          <a:p>
            <a:pPr marL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6000" u="sng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Работа</a:t>
            </a:r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</a:rPr>
              <a:t> </a:t>
            </a:r>
            <a:r>
              <a:rPr lang="ru-RU" sz="6000" u="sng" dirty="0">
                <a:solidFill>
                  <a:srgbClr val="7030A0"/>
                </a:solidFill>
                <a:latin typeface="Times New Roman" panose="02020603050405020304" pitchFamily="18" charset="0"/>
              </a:rPr>
              <a:t>не была закончена</a:t>
            </a:r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9193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746" y="615462"/>
            <a:ext cx="1129811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Что такое </a:t>
            </a:r>
            <a:r>
              <a:rPr lang="ru-RU" sz="48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дополнение</a:t>
            </a:r>
            <a:r>
              <a:rPr lang="ru-RU" sz="4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? Определите виды дополнения? </a:t>
            </a:r>
            <a:r>
              <a:rPr lang="ru-RU" sz="60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Читаю книгу, читаю о герое, думаю о будущем, гулять в лесу, люблю его, заботиться о старших, нес раненого, видел их, помню войну.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7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281699"/>
              </p:ext>
            </p:extLst>
          </p:nvPr>
        </p:nvGraphicFramePr>
        <p:xfrm>
          <a:off x="869339" y="540642"/>
          <a:ext cx="11061823" cy="5561220"/>
        </p:xfrm>
        <a:graphic>
          <a:graphicData uri="http://schemas.openxmlformats.org/drawingml/2006/table">
            <a:tbl>
              <a:tblPr/>
              <a:tblGrid>
                <a:gridCol w="5529755">
                  <a:extLst>
                    <a:ext uri="{9D8B030D-6E8A-4147-A177-3AD203B41FA5}">
                      <a16:colId xmlns:a16="http://schemas.microsoft.com/office/drawing/2014/main" val="2489086609"/>
                    </a:ext>
                  </a:extLst>
                </a:gridCol>
                <a:gridCol w="5532068">
                  <a:extLst>
                    <a:ext uri="{9D8B030D-6E8A-4147-A177-3AD203B41FA5}">
                      <a16:colId xmlns:a16="http://schemas.microsoft.com/office/drawing/2014/main" val="3316141625"/>
                    </a:ext>
                  </a:extLst>
                </a:gridCol>
              </a:tblGrid>
              <a:tr h="79446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4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прямое</a:t>
                      </a:r>
                      <a:endParaRPr lang="ru-RU" sz="48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44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косвенное</a:t>
                      </a:r>
                      <a:endParaRPr lang="ru-RU" sz="48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411648"/>
                  </a:ext>
                </a:extLst>
              </a:tr>
              <a:tr h="4766760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44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 Light" panose="020B0502040204020203" pitchFamily="34" charset="0"/>
                        </a:rPr>
                        <a:t>Читаю книгу, люблю его, нес </a:t>
                      </a:r>
                      <a:r>
                        <a:rPr lang="ru-RU" sz="4400" b="0" i="0" u="none" strike="noStrike" dirty="0">
                          <a:solidFill>
                            <a:srgbClr val="FF0000"/>
                          </a:solidFill>
                          <a:effectLst/>
                          <a:latin typeface="Bahnschrift Light" panose="020B0502040204020203" pitchFamily="34" charset="0"/>
                        </a:rPr>
                        <a:t>раненого</a:t>
                      </a:r>
                      <a:r>
                        <a:rPr lang="ru-RU" sz="44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 Light" panose="020B0502040204020203" pitchFamily="34" charset="0"/>
                        </a:rPr>
                        <a:t>, видел их, помню войну.</a:t>
                      </a:r>
                      <a:endParaRPr lang="ru-RU" sz="4800" dirty="0">
                        <a:solidFill>
                          <a:srgbClr val="000000"/>
                        </a:solidFill>
                        <a:effectLst/>
                        <a:latin typeface="Bahnschrift Light" panose="020B0502040204020203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44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 Light" panose="020B0502040204020203" pitchFamily="34" charset="0"/>
                        </a:rPr>
                        <a:t>читаю о герое, думаю о будущем, гулять в лесу, заботиться о </a:t>
                      </a:r>
                      <a:r>
                        <a:rPr lang="ru-RU" sz="4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hnschrift Light" panose="020B0502040204020203" pitchFamily="34" charset="0"/>
                        </a:rPr>
                        <a:t>старших.</a:t>
                      </a:r>
                      <a:endParaRPr lang="ru-RU" sz="4800" dirty="0">
                        <a:solidFill>
                          <a:srgbClr val="000000"/>
                        </a:solidFill>
                        <a:effectLst/>
                        <a:latin typeface="Bahnschrift Light" panose="020B0502040204020203" pitchFamily="34" charset="0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3753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35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954" y="518746"/>
            <a:ext cx="1113985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Задание: найдите обстоятельства и укажите, к каким разрядам они относятся.</a:t>
            </a:r>
          </a:p>
          <a:p>
            <a:endParaRPr lang="ru-RU" sz="3600" dirty="0" smtClean="0"/>
          </a:p>
          <a:p>
            <a:r>
              <a:rPr lang="ru-RU" sz="4400" dirty="0" smtClean="0"/>
              <a:t>1. С горы бежит поток  проворный.  </a:t>
            </a:r>
          </a:p>
          <a:p>
            <a:r>
              <a:rPr lang="ru-RU" sz="4400" dirty="0" smtClean="0"/>
              <a:t>2. Сегодня мы пойдем за грибами.</a:t>
            </a:r>
          </a:p>
          <a:p>
            <a:r>
              <a:rPr lang="ru-RU" sz="4400" dirty="0" smtClean="0"/>
              <a:t>3. Сенокос  запоздал из-за дождей.</a:t>
            </a:r>
          </a:p>
          <a:p>
            <a:r>
              <a:rPr lang="ru-RU" sz="4400" dirty="0" smtClean="0"/>
              <a:t>4. Снег падал медленно и бесшумно.</a:t>
            </a:r>
          </a:p>
          <a:p>
            <a:r>
              <a:rPr lang="ru-RU" sz="4400" dirty="0" smtClean="0"/>
              <a:t>5. Заяц  выскочил  из лесу и  побежал вдоль поля.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0574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9085" y="395654"/>
            <a:ext cx="109903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Спишите, расставляя пропущенные запятые. Сделайте синтаксический разбор.</a:t>
            </a:r>
          </a:p>
          <a:p>
            <a:endParaRPr lang="ru-RU" sz="4400" dirty="0" smtClean="0"/>
          </a:p>
          <a:p>
            <a:endParaRPr lang="ru-RU" sz="4400" dirty="0" smtClean="0"/>
          </a:p>
          <a:p>
            <a:pPr algn="just"/>
            <a:r>
              <a:rPr lang="ru-RU" sz="4800" dirty="0" smtClean="0"/>
              <a:t>В </a:t>
            </a:r>
            <a:r>
              <a:rPr lang="ru-RU" sz="4800" dirty="0" err="1" smtClean="0"/>
              <a:t>полук</a:t>
            </a:r>
            <a:r>
              <a:rPr lang="ru-RU" sz="4800" dirty="0" smtClean="0"/>
              <a:t>..</a:t>
            </a:r>
            <a:r>
              <a:rPr lang="ru-RU" sz="4800" dirty="0" err="1" smtClean="0"/>
              <a:t>лометре</a:t>
            </a:r>
            <a:r>
              <a:rPr lang="ru-RU" sz="4800" dirty="0" smtClean="0"/>
              <a:t> от </a:t>
            </a:r>
            <a:r>
              <a:rPr lang="ru-RU" sz="4800" dirty="0" err="1" smtClean="0"/>
              <a:t>деревн</a:t>
            </a:r>
            <a:r>
              <a:rPr lang="ru-RU" sz="4800" dirty="0" smtClean="0"/>
              <a:t>.. </a:t>
            </a:r>
            <a:r>
              <a:rPr lang="ru-RU" sz="4800" dirty="0" err="1" smtClean="0"/>
              <a:t>изв</a:t>
            </a:r>
            <a:r>
              <a:rPr lang="ru-RU" sz="4800" dirty="0" smtClean="0"/>
              <a:t>..</a:t>
            </a:r>
            <a:r>
              <a:rPr lang="ru-RU" sz="4800" dirty="0" err="1" smtClean="0"/>
              <a:t>ваясь</a:t>
            </a:r>
            <a:r>
              <a:rPr lang="ru-RU" sz="4800" dirty="0" smtClean="0"/>
              <a:t> и </a:t>
            </a:r>
            <a:r>
              <a:rPr lang="ru-RU" sz="4800" dirty="0" err="1" smtClean="0"/>
              <a:t>бл</a:t>
            </a:r>
            <a:r>
              <a:rPr lang="ru-RU" sz="4800" dirty="0" smtClean="0"/>
              <a:t>..</a:t>
            </a:r>
            <a:r>
              <a:rPr lang="ru-RU" sz="4800" dirty="0" err="1" smtClean="0"/>
              <a:t>стя</a:t>
            </a:r>
            <a:r>
              <a:rPr lang="ru-RU" sz="4800" dirty="0" smtClean="0"/>
              <a:t> на солнце </a:t>
            </a:r>
            <a:r>
              <a:rPr lang="ru-RU" sz="4800" dirty="0" err="1" smtClean="0"/>
              <a:t>медле</a:t>
            </a:r>
            <a:r>
              <a:rPr lang="ru-RU" sz="4800" dirty="0" smtClean="0"/>
              <a:t>..о </a:t>
            </a:r>
            <a:r>
              <a:rPr lang="ru-RU" sz="4800" dirty="0" err="1" smtClean="0"/>
              <a:t>прот</a:t>
            </a:r>
            <a:r>
              <a:rPr lang="ru-RU" sz="4800" dirty="0" smtClean="0"/>
              <a:t>..кала река Тихая.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195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126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Bahnschrift Light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5</cp:revision>
  <dcterms:created xsi:type="dcterms:W3CDTF">2024-01-16T23:37:39Z</dcterms:created>
  <dcterms:modified xsi:type="dcterms:W3CDTF">2024-01-16T23:45:32Z</dcterms:modified>
</cp:coreProperties>
</file>