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21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a:xfrm>
            <a:off x="3962399" y="5870575"/>
            <a:ext cx="4893958" cy="377825"/>
          </a:xfrm>
        </p:spPr>
        <p:txBody>
          <a:bodyPr/>
          <a:lstStyle/>
          <a:p>
            <a:endParaRPr lang="ru-RU"/>
          </a:p>
        </p:txBody>
      </p:sp>
      <p:sp>
        <p:nvSpPr>
          <p:cNvPr id="6" name="Slide Number Placeholder 5"/>
          <p:cNvSpPr>
            <a:spLocks noGrp="1"/>
          </p:cNvSpPr>
          <p:nvPr>
            <p:ph type="sldNum" sz="quarter" idx="12"/>
          </p:nvPr>
        </p:nvSpPr>
        <p:spPr>
          <a:xfrm>
            <a:off x="10608958" y="5870575"/>
            <a:ext cx="551167" cy="377825"/>
          </a:xfrm>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292852665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3D49D15-9BA3-4206-9AC2-9C4028E90033}" type="datetimeFigureOut">
              <a:rPr lang="ru-RU" smtClean="0"/>
              <a:t>22.01.2024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56072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2715927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431677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93443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2968091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740075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
        <p:nvSpPr>
          <p:cNvPr id="8" name="Title 1"/>
          <p:cNvSpPr>
            <a:spLocks noGrp="1"/>
          </p:cNvSpPr>
          <p:nvPr>
            <p:ph type="title"/>
          </p:nvPr>
        </p:nvSpPr>
        <p:spPr>
          <a:xfrm>
            <a:off x="685801" y="609600"/>
            <a:ext cx="10131425" cy="1456267"/>
          </a:xfrm>
        </p:spPr>
        <p:txBody>
          <a:bodyPr/>
          <a:lstStyle/>
          <a:p>
            <a:r>
              <a:rPr lang="ru-RU"/>
              <a:t>Образец заголовка</a:t>
            </a:r>
            <a:endParaRPr lang="en-US" dirty="0"/>
          </a:p>
        </p:txBody>
      </p:sp>
    </p:spTree>
    <p:extLst>
      <p:ext uri="{BB962C8B-B14F-4D97-AF65-F5344CB8AC3E}">
        <p14:creationId xmlns:p14="http://schemas.microsoft.com/office/powerpoint/2010/main" val="468189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70558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833117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3D49D15-9BA3-4206-9AC2-9C4028E90033}" type="datetimeFigureOut">
              <a:rPr lang="ru-RU" smtClean="0"/>
              <a:t>22.01.2024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65823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3D49D15-9BA3-4206-9AC2-9C4028E90033}" type="datetimeFigureOut">
              <a:rPr lang="ru-RU" smtClean="0"/>
              <a:t>22.01.2024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326723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3D49D15-9BA3-4206-9AC2-9C4028E90033}" type="datetimeFigureOut">
              <a:rPr lang="ru-RU" smtClean="0"/>
              <a:t>22.01.2024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024214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3D49D15-9BA3-4206-9AC2-9C4028E90033}" type="datetimeFigureOut">
              <a:rPr lang="ru-RU" smtClean="0"/>
              <a:t>22.01.2024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4272887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3D49D15-9BA3-4206-9AC2-9C4028E90033}" type="datetimeFigureOut">
              <a:rPr lang="ru-RU" smtClean="0"/>
              <a:t>22.01.2024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3307375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3D49D15-9BA3-4206-9AC2-9C4028E90033}" type="datetimeFigureOut">
              <a:rPr lang="ru-RU" smtClean="0"/>
              <a:t>22.01.2024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353439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3D49D15-9BA3-4206-9AC2-9C4028E90033}" type="datetimeFigureOut">
              <a:rPr lang="ru-RU" smtClean="0"/>
              <a:t>22.01.2024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56D0687-F8FB-4CC0-9415-67FFEED15BF6}" type="slidenum">
              <a:rPr lang="ru-RU" smtClean="0"/>
              <a:t>‹#›</a:t>
            </a:fld>
            <a:endParaRPr lang="ru-RU"/>
          </a:p>
        </p:txBody>
      </p:sp>
    </p:spTree>
    <p:extLst>
      <p:ext uri="{BB962C8B-B14F-4D97-AF65-F5344CB8AC3E}">
        <p14:creationId xmlns:p14="http://schemas.microsoft.com/office/powerpoint/2010/main" val="114943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3D49D15-9BA3-4206-9AC2-9C4028E90033}" type="datetimeFigureOut">
              <a:rPr lang="ru-RU" smtClean="0"/>
              <a:t>22.01.2024</a:t>
            </a:fld>
            <a:endParaRPr lang="ru-RU"/>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56D0687-F8FB-4CC0-9415-67FFEED15BF6}" type="slidenum">
              <a:rPr lang="ru-RU" smtClean="0"/>
              <a:t>‹#›</a:t>
            </a:fld>
            <a:endParaRPr lang="ru-RU"/>
          </a:p>
        </p:txBody>
      </p:sp>
    </p:spTree>
    <p:extLst>
      <p:ext uri="{BB962C8B-B14F-4D97-AF65-F5344CB8AC3E}">
        <p14:creationId xmlns:p14="http://schemas.microsoft.com/office/powerpoint/2010/main" val="5450692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veter.academic.ru/dic.nsf/ruwiki/242844" TargetMode="External"/><Relationship Id="rId2" Type="http://schemas.openxmlformats.org/officeDocument/2006/relationships/hyperlink" Target="https://veter.academic.ru/dic.nsf/ruwiki/16786" TargetMode="External"/><Relationship Id="rId1" Type="http://schemas.openxmlformats.org/officeDocument/2006/relationships/slideLayout" Target="../slideLayouts/slideLayout2.xml"/><Relationship Id="rId6" Type="http://schemas.openxmlformats.org/officeDocument/2006/relationships/hyperlink" Target="https://veter.academic.ru/dic.nsf/ruwiki/90976" TargetMode="External"/><Relationship Id="rId5" Type="http://schemas.openxmlformats.org/officeDocument/2006/relationships/hyperlink" Target="https://veter.academic.ru/dic.nsf/ruwiki/10003" TargetMode="External"/><Relationship Id="rId4" Type="http://schemas.openxmlformats.org/officeDocument/2006/relationships/hyperlink" Target="https://veter.academic.ru/dic.nsf/ruwiki/1277530"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veter.academic.ru/dic.nsf/ruwiki/86" TargetMode="External"/><Relationship Id="rId13" Type="http://schemas.openxmlformats.org/officeDocument/2006/relationships/hyperlink" Target="https://veter.academic.ru/dic.nsf/ruwiki/708616" TargetMode="External"/><Relationship Id="rId18" Type="http://schemas.openxmlformats.org/officeDocument/2006/relationships/hyperlink" Target="https://veter.academic.ru/dic.nsf/ruwiki/948247" TargetMode="External"/><Relationship Id="rId3" Type="http://schemas.openxmlformats.org/officeDocument/2006/relationships/hyperlink" Target="https://veter.academic.ru/dic.nsf/ruwiki/1133423" TargetMode="External"/><Relationship Id="rId21" Type="http://schemas.openxmlformats.org/officeDocument/2006/relationships/hyperlink" Target="https://veter.academic.ru/dic.nsf/ruwiki/885921" TargetMode="External"/><Relationship Id="rId7" Type="http://schemas.openxmlformats.org/officeDocument/2006/relationships/hyperlink" Target="https://veter.academic.ru/dic.nsf/ruwiki/708542" TargetMode="External"/><Relationship Id="rId12" Type="http://schemas.openxmlformats.org/officeDocument/2006/relationships/hyperlink" Target="https://veter.academic.ru/dic.nsf/ruwiki/948268" TargetMode="External"/><Relationship Id="rId17" Type="http://schemas.openxmlformats.org/officeDocument/2006/relationships/hyperlink" Target="https://veter.academic.ru/dic.nsf/ruwiki/708821" TargetMode="External"/><Relationship Id="rId2" Type="http://schemas.openxmlformats.org/officeDocument/2006/relationships/hyperlink" Target="https://veter.academic.ru/dic.nsf/ruwiki/167597" TargetMode="External"/><Relationship Id="rId16" Type="http://schemas.openxmlformats.org/officeDocument/2006/relationships/hyperlink" Target="https://veter.academic.ru/dic.nsf/ruwiki/1577" TargetMode="External"/><Relationship Id="rId20" Type="http://schemas.openxmlformats.org/officeDocument/2006/relationships/hyperlink" Target="https://veter.academic.ru/dic.nsf/ruwiki/1480" TargetMode="External"/><Relationship Id="rId1" Type="http://schemas.openxmlformats.org/officeDocument/2006/relationships/slideLayout" Target="../slideLayouts/slideLayout2.xml"/><Relationship Id="rId6" Type="http://schemas.openxmlformats.org/officeDocument/2006/relationships/hyperlink" Target="https://veter.academic.ru/dic.nsf/ruwiki/1234136" TargetMode="External"/><Relationship Id="rId11" Type="http://schemas.openxmlformats.org/officeDocument/2006/relationships/hyperlink" Target="https://veter.academic.ru/dic.nsf/ruwiki/708600" TargetMode="External"/><Relationship Id="rId5" Type="http://schemas.openxmlformats.org/officeDocument/2006/relationships/hyperlink" Target="https://veter.academic.ru/dic.nsf/ruwiki/3" TargetMode="External"/><Relationship Id="rId15" Type="http://schemas.openxmlformats.org/officeDocument/2006/relationships/hyperlink" Target="https://veter.academic.ru/dic.nsf/ruwiki/708666" TargetMode="External"/><Relationship Id="rId10" Type="http://schemas.openxmlformats.org/officeDocument/2006/relationships/hyperlink" Target="https://veter.academic.ru/dic.nsf/ruwiki/42" TargetMode="External"/><Relationship Id="rId19" Type="http://schemas.openxmlformats.org/officeDocument/2006/relationships/hyperlink" Target="https://veter.academic.ru/dic.nsf/ruwiki/600732" TargetMode="External"/><Relationship Id="rId4" Type="http://schemas.openxmlformats.org/officeDocument/2006/relationships/hyperlink" Target="https://veter.academic.ru/dic.nsf/ruwiki/708528" TargetMode="External"/><Relationship Id="rId9" Type="http://schemas.openxmlformats.org/officeDocument/2006/relationships/hyperlink" Target="https://veter.academic.ru/dic.nsf/ruwiki/708566" TargetMode="External"/><Relationship Id="rId14" Type="http://schemas.openxmlformats.org/officeDocument/2006/relationships/hyperlink" Target="https://veter.academic.ru/dic.nsf/ruwiki/1526"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68582" y="1132995"/>
            <a:ext cx="9234343" cy="2421464"/>
          </a:xfrm>
        </p:spPr>
        <p:txBody>
          <a:bodyPr>
            <a:noAutofit/>
          </a:bodyPr>
          <a:lstStyle/>
          <a:p>
            <a:r>
              <a:rPr lang="ru-RU" sz="8000" i="1" dirty="0">
                <a:solidFill>
                  <a:schemeClr val="accent1">
                    <a:lumMod val="60000"/>
                    <a:lumOff val="40000"/>
                  </a:schemeClr>
                </a:solidFill>
                <a:effectLst>
                  <a:outerShdw blurRad="38100" dist="38100" dir="2700000" algn="tl">
                    <a:srgbClr val="000000">
                      <a:alpha val="43137"/>
                    </a:srgbClr>
                  </a:outerShdw>
                </a:effectLst>
              </a:rPr>
              <a:t>Ядерное оружие</a:t>
            </a:r>
            <a:endParaRPr lang="ru-RU" sz="8000" dirty="0">
              <a:solidFill>
                <a:schemeClr val="accent1">
                  <a:lumMod val="60000"/>
                  <a:lumOff val="40000"/>
                </a:schemeClr>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4073235" y="5147732"/>
            <a:ext cx="7952510" cy="1405467"/>
          </a:xfrm>
        </p:spPr>
        <p:txBody>
          <a:bodyPr>
            <a:normAutofit/>
          </a:bodyPr>
          <a:lstStyle/>
          <a:p>
            <a:r>
              <a:rPr lang="ru-RU" sz="2800" i="1" dirty="0">
                <a:solidFill>
                  <a:schemeClr val="accent1">
                    <a:lumMod val="40000"/>
                    <a:lumOff val="60000"/>
                  </a:schemeClr>
                </a:solidFill>
              </a:rPr>
              <a:t> учитель </a:t>
            </a:r>
            <a:r>
              <a:rPr lang="ru-RU" sz="2800" i="1" dirty="0" err="1">
                <a:solidFill>
                  <a:schemeClr val="accent1">
                    <a:lumMod val="40000"/>
                    <a:lumOff val="60000"/>
                  </a:schemeClr>
                </a:solidFill>
              </a:rPr>
              <a:t>обж</a:t>
            </a:r>
            <a:r>
              <a:rPr lang="ru-RU" sz="2800" i="1" dirty="0">
                <a:solidFill>
                  <a:schemeClr val="accent1">
                    <a:lumMod val="40000"/>
                    <a:lumOff val="60000"/>
                  </a:schemeClr>
                </a:solidFill>
              </a:rPr>
              <a:t>  Барбашина Е.М</a:t>
            </a:r>
          </a:p>
          <a:p>
            <a:r>
              <a:rPr lang="ru-RU" sz="2800" i="1" dirty="0">
                <a:solidFill>
                  <a:schemeClr val="accent1">
                    <a:lumMod val="40000"/>
                    <a:lumOff val="60000"/>
                  </a:schemeClr>
                </a:solidFill>
              </a:rPr>
              <a:t>МОУ «</a:t>
            </a:r>
            <a:r>
              <a:rPr lang="ru-RU" sz="2800" i="1" dirty="0" err="1">
                <a:solidFill>
                  <a:schemeClr val="accent1">
                    <a:lumMod val="40000"/>
                    <a:lumOff val="60000"/>
                  </a:schemeClr>
                </a:solidFill>
              </a:rPr>
              <a:t>Эдучанская</a:t>
            </a:r>
            <a:r>
              <a:rPr lang="ru-RU" sz="2800" i="1" dirty="0">
                <a:solidFill>
                  <a:schemeClr val="accent1">
                    <a:lumMod val="40000"/>
                    <a:lumOff val="60000"/>
                  </a:schemeClr>
                </a:solidFill>
              </a:rPr>
              <a:t> СОШ»</a:t>
            </a:r>
          </a:p>
        </p:txBody>
      </p:sp>
    </p:spTree>
    <p:extLst>
      <p:ext uri="{BB962C8B-B14F-4D97-AF65-F5344CB8AC3E}">
        <p14:creationId xmlns:p14="http://schemas.microsoft.com/office/powerpoint/2010/main" val="1753377090"/>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Что такое очаг поражения?</a:t>
            </a:r>
          </a:p>
        </p:txBody>
      </p:sp>
      <p:sp>
        <p:nvSpPr>
          <p:cNvPr id="3" name="Объект 2"/>
          <p:cNvSpPr>
            <a:spLocks noGrp="1"/>
          </p:cNvSpPr>
          <p:nvPr>
            <p:ph idx="1"/>
          </p:nvPr>
        </p:nvSpPr>
        <p:spPr/>
        <p:txBody>
          <a:bodyPr>
            <a:normAutofit/>
          </a:bodyPr>
          <a:lstStyle/>
          <a:p>
            <a:r>
              <a:rPr lang="ru-RU" sz="2800" dirty="0">
                <a:solidFill>
                  <a:schemeClr val="accent1">
                    <a:lumMod val="40000"/>
                    <a:lumOff val="60000"/>
                  </a:schemeClr>
                </a:solidFill>
              </a:rPr>
              <a:t>Очагом ядерного поражения называют территорию, на которой произошли массовые поражения людей,  домашних и диких животных, разрушения и пожары в результате ядерного взрыва. Очаг ядерного поражения характеризуется количеством пораженных, масштабами разрушений, повреждениями зданий и сооружений, частичными  завалами  или разрушениями защитных сооружений.</a:t>
            </a:r>
          </a:p>
        </p:txBody>
      </p:sp>
    </p:spTree>
    <p:extLst>
      <p:ext uri="{BB962C8B-B14F-4D97-AF65-F5344CB8AC3E}">
        <p14:creationId xmlns:p14="http://schemas.microsoft.com/office/powerpoint/2010/main" val="175369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23086" r="23086"/>
          <a:stretch>
            <a:fillRect/>
          </a:stretch>
        </p:blipFill>
        <p:spPr>
          <a:xfrm>
            <a:off x="6954983" y="220243"/>
            <a:ext cx="4558144" cy="61112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Текст 3"/>
          <p:cNvSpPr>
            <a:spLocks noGrp="1"/>
          </p:cNvSpPr>
          <p:nvPr>
            <p:ph type="body" sz="half" idx="2"/>
          </p:nvPr>
        </p:nvSpPr>
        <p:spPr/>
        <p:txBody>
          <a:bodyPr>
            <a:normAutofit/>
          </a:bodyPr>
          <a:lstStyle/>
          <a:p>
            <a:r>
              <a:rPr lang="ru-RU" sz="3200" i="1" dirty="0">
                <a:solidFill>
                  <a:schemeClr val="accent1">
                    <a:lumMod val="60000"/>
                    <a:lumOff val="40000"/>
                  </a:schemeClr>
                </a:solidFill>
                <a:effectLst>
                  <a:outerShdw blurRad="38100" dist="38100" dir="2700000" algn="tl">
                    <a:srgbClr val="000000">
                      <a:alpha val="43137"/>
                    </a:srgbClr>
                  </a:outerShdw>
                </a:effectLst>
              </a:rPr>
              <a:t>Ядерное оружие- Тополь- М.</a:t>
            </a:r>
          </a:p>
        </p:txBody>
      </p:sp>
    </p:spTree>
    <p:extLst>
      <p:ext uri="{BB962C8B-B14F-4D97-AF65-F5344CB8AC3E}">
        <p14:creationId xmlns:p14="http://schemas.microsoft.com/office/powerpoint/2010/main" val="95090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Последствия падения ядерной бомбы:</a:t>
            </a:r>
            <a:br>
              <a:rPr lang="ru-RU" sz="4000" i="1" dirty="0">
                <a:solidFill>
                  <a:schemeClr val="accent4">
                    <a:lumMod val="75000"/>
                  </a:schemeClr>
                </a:solidFill>
                <a:effectLst>
                  <a:outerShdw blurRad="38100" dist="38100" dir="2700000" algn="tl">
                    <a:srgbClr val="000000">
                      <a:alpha val="43137"/>
                    </a:srgbClr>
                  </a:outerShdw>
                </a:effectLst>
              </a:rPr>
            </a:br>
            <a:r>
              <a:rPr lang="ru-RU" sz="4000" i="1" dirty="0">
                <a:solidFill>
                  <a:schemeClr val="accent4">
                    <a:lumMod val="75000"/>
                  </a:schemeClr>
                </a:solidFill>
                <a:effectLst>
                  <a:outerShdw blurRad="38100" dist="38100" dir="2700000" algn="tl">
                    <a:srgbClr val="000000">
                      <a:alpha val="43137"/>
                    </a:srgbClr>
                  </a:outerShdw>
                </a:effectLst>
              </a:rPr>
              <a:t>Хиросима…</a:t>
            </a: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5800" y="2255100"/>
            <a:ext cx="4995863" cy="34225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821363" y="2400998"/>
            <a:ext cx="4995862" cy="32766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98015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2930" y="2396836"/>
            <a:ext cx="7931726" cy="1456267"/>
          </a:xfrm>
        </p:spPr>
        <p:txBody>
          <a:bodyPr>
            <a:normAutofit/>
          </a:bodyPr>
          <a:lstStyle/>
          <a:p>
            <a:r>
              <a:rPr lang="ru-RU" sz="5400" i="1" dirty="0">
                <a:solidFill>
                  <a:schemeClr val="accent1">
                    <a:lumMod val="60000"/>
                    <a:lumOff val="40000"/>
                  </a:schemeClr>
                </a:solidFill>
                <a:effectLst>
                  <a:outerShdw blurRad="38100" dist="38100" dir="2700000" algn="tl">
                    <a:srgbClr val="000000">
                      <a:alpha val="43137"/>
                    </a:srgbClr>
                  </a:outerShdw>
                </a:effectLst>
              </a:rPr>
              <a:t>Спасибо за внимание!</a:t>
            </a:r>
          </a:p>
        </p:txBody>
      </p:sp>
    </p:spTree>
    <p:extLst>
      <p:ext uri="{BB962C8B-B14F-4D97-AF65-F5344CB8AC3E}">
        <p14:creationId xmlns:p14="http://schemas.microsoft.com/office/powerpoint/2010/main" val="2894666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Что Такое ядерное оружие?</a:t>
            </a:r>
          </a:p>
        </p:txBody>
      </p:sp>
      <p:sp>
        <p:nvSpPr>
          <p:cNvPr id="3" name="Объект 2"/>
          <p:cNvSpPr>
            <a:spLocks noGrp="1"/>
          </p:cNvSpPr>
          <p:nvPr>
            <p:ph idx="1"/>
          </p:nvPr>
        </p:nvSpPr>
        <p:spPr>
          <a:xfrm>
            <a:off x="685801" y="2142067"/>
            <a:ext cx="10131425" cy="4314151"/>
          </a:xfrm>
        </p:spPr>
        <p:txBody>
          <a:bodyPr>
            <a:normAutofit/>
          </a:bodyPr>
          <a:lstStyle/>
          <a:p>
            <a:r>
              <a:rPr lang="ru-RU" sz="2800" dirty="0">
                <a:solidFill>
                  <a:schemeClr val="accent1">
                    <a:lumMod val="40000"/>
                    <a:lumOff val="60000"/>
                  </a:schemeClr>
                </a:solidFill>
              </a:rPr>
              <a:t>Ядерное оружие-это совокупность</a:t>
            </a:r>
            <a:r>
              <a:rPr lang="ru-RU" dirty="0">
                <a:solidFill>
                  <a:schemeClr val="accent1">
                    <a:lumMod val="40000"/>
                    <a:lumOff val="60000"/>
                  </a:schemeClr>
                </a:solidFill>
              </a:rPr>
              <a:t> </a:t>
            </a:r>
            <a:r>
              <a:rPr lang="ru-RU" sz="2800" dirty="0">
                <a:solidFill>
                  <a:schemeClr val="accent1">
                    <a:lumMod val="40000"/>
                    <a:lumOff val="60000"/>
                  </a:schemeClr>
                </a:solidFill>
              </a:rPr>
              <a:t>ядерных боеприпасов, средств их доставки к цели и средств управления; относится к оружию массового поражения наряду с биологическим и химическим оружием. Ядерный боеприпас —оружие взрывного действия, основанное на использовании ядерной энергии, высвобождающейся при цепной ядерной реакции деления тяжёлых ядер или термоядерной реакции синтеза лёгких ядер.</a:t>
            </a:r>
          </a:p>
        </p:txBody>
      </p:sp>
    </p:spTree>
    <p:extLst>
      <p:ext uri="{BB962C8B-B14F-4D97-AF65-F5344CB8AC3E}">
        <p14:creationId xmlns:p14="http://schemas.microsoft.com/office/powerpoint/2010/main" val="1735265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i="1" dirty="0">
                <a:solidFill>
                  <a:schemeClr val="accent4">
                    <a:lumMod val="75000"/>
                  </a:schemeClr>
                </a:solidFill>
                <a:effectLst>
                  <a:outerShdw blurRad="38100" dist="38100" dir="2700000" algn="tl">
                    <a:srgbClr val="000000">
                      <a:alpha val="43137"/>
                    </a:srgbClr>
                  </a:outerShdw>
                </a:effectLst>
              </a:rPr>
              <a:t>Что же оно из себя представляет</a:t>
            </a:r>
            <a:r>
              <a:rPr lang="ru-RU" i="1" dirty="0">
                <a:solidFill>
                  <a:schemeClr val="accent4">
                    <a:lumMod val="75000"/>
                  </a:schemeClr>
                </a:solidFill>
                <a:effectLst>
                  <a:outerShdw blurRad="38100" dist="38100" dir="2700000" algn="tl">
                    <a:srgbClr val="000000">
                      <a:alpha val="43137"/>
                    </a:srgbClr>
                  </a:outerShdw>
                </a:effectLst>
              </a:rPr>
              <a:t>?</a:t>
            </a:r>
          </a:p>
        </p:txBody>
      </p:sp>
      <p:sp>
        <p:nvSpPr>
          <p:cNvPr id="3" name="Объект 2"/>
          <p:cNvSpPr>
            <a:spLocks noGrp="1"/>
          </p:cNvSpPr>
          <p:nvPr>
            <p:ph idx="1"/>
          </p:nvPr>
        </p:nvSpPr>
        <p:spPr>
          <a:xfrm>
            <a:off x="685801" y="1823413"/>
            <a:ext cx="10131425" cy="4715933"/>
          </a:xfrm>
        </p:spPr>
        <p:txBody>
          <a:bodyPr>
            <a:noAutofit/>
          </a:bodyPr>
          <a:lstStyle/>
          <a:p>
            <a:r>
              <a:rPr lang="ru-RU" sz="2400" dirty="0">
                <a:solidFill>
                  <a:schemeClr val="accent1">
                    <a:lumMod val="40000"/>
                    <a:lumOff val="60000"/>
                  </a:schemeClr>
                </a:solidFill>
              </a:rPr>
              <a:t>Ядерное оружие действует за счет деления ядер тяжелых элементов (плутоний, уран и т.д.). Его заряд может быть нескольких видов. Термоядерный – это одна из разновидностей. Его действие заключается в синтезе легких металлов. Чтобы это произошло, нужно создать очень высокую температуру, которая достигается за счет атомного взрыва</a:t>
            </a:r>
            <a:r>
              <a:rPr lang="ru-RU" sz="2400" dirty="0"/>
              <a:t>.</a:t>
            </a:r>
            <a:br>
              <a:rPr lang="ru-RU" sz="2400" dirty="0"/>
            </a:br>
            <a:r>
              <a:rPr lang="ru-RU" sz="2400" dirty="0"/>
              <a:t> </a:t>
            </a:r>
            <a:r>
              <a:rPr lang="ru-RU" sz="2400" dirty="0">
                <a:solidFill>
                  <a:schemeClr val="accent1">
                    <a:lumMod val="40000"/>
                    <a:lumOff val="60000"/>
                  </a:schemeClr>
                </a:solidFill>
              </a:rPr>
              <a:t>Мощность ядерного оружия велика. Его подразделяют на следующие калибры: малый, сверхмалый, крупный, средний и сверхкрупный. Ядерное оружие может быть применено в воздухе, под землей или над ее поверхностью. Взрыв осуществляется в воздушном пространстве и может быть высоким и низким. Также различают наземные или подводные взрывы, которые происходят непосредственно над поверхностью, и подземные или подводные. </a:t>
            </a:r>
          </a:p>
        </p:txBody>
      </p:sp>
    </p:spTree>
    <p:extLst>
      <p:ext uri="{BB962C8B-B14F-4D97-AF65-F5344CB8AC3E}">
        <p14:creationId xmlns:p14="http://schemas.microsoft.com/office/powerpoint/2010/main" val="4053209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8500" y="110836"/>
            <a:ext cx="11077027" cy="6620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1870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Как же действует ядерное оружие?</a:t>
            </a:r>
          </a:p>
        </p:txBody>
      </p:sp>
      <p:sp>
        <p:nvSpPr>
          <p:cNvPr id="3" name="Объект 2"/>
          <p:cNvSpPr>
            <a:spLocks noGrp="1"/>
          </p:cNvSpPr>
          <p:nvPr>
            <p:ph idx="1"/>
          </p:nvPr>
        </p:nvSpPr>
        <p:spPr>
          <a:xfrm>
            <a:off x="685801" y="1864976"/>
            <a:ext cx="10550235" cy="4328006"/>
          </a:xfrm>
        </p:spPr>
        <p:txBody>
          <a:bodyPr>
            <a:noAutofit/>
          </a:bodyPr>
          <a:lstStyle/>
          <a:p>
            <a:r>
              <a:rPr lang="ru-RU" sz="2000" dirty="0">
                <a:solidFill>
                  <a:schemeClr val="accent1">
                    <a:lumMod val="40000"/>
                    <a:lumOff val="60000"/>
                  </a:schemeClr>
                </a:solidFill>
              </a:rPr>
              <a:t>Его взрыв вызывают определенные факторы. Во-первых, это механическое воздействие. Его производит ударная волна, которая возникает сразу после взрыва. Во-вторых, это тепловое воздействие. Это значительное повышение температуры в зоне поражения. После взрыва в Хиросиме эта зона составила 4 километра. В этом радиусе температура достигла такого уровня, при котором человеческое тело превращалось в пепел. И последнее воздействие, происходящее в результате ядерного взрыва, это радиационное излучение. Оно начинается с момента взрыва и продолжается еще очень долгое время. Мощность воздействия каждого из этих этапов зависит от типа заряда. Чем дальше находится объект или человек от места локализации взрыва, тем меньше степень воздействия ядерного оружия. Менее мощным является тактическое ядерное оружие. Оно предназначено для уничтожения отдельных целей. Сюда относят авиационные бомбы, торпеды, глубинные мины и т.д. Такое оружие имеется практически у всех признанных ядерных держав. Общий объем такого рода зарядов не превышает нескольких килотонн. </a:t>
            </a:r>
          </a:p>
        </p:txBody>
      </p:sp>
    </p:spTree>
    <p:extLst>
      <p:ext uri="{BB962C8B-B14F-4D97-AF65-F5344CB8AC3E}">
        <p14:creationId xmlns:p14="http://schemas.microsoft.com/office/powerpoint/2010/main" val="681876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solidFill>
                  <a:schemeClr val="accent4">
                    <a:lumMod val="75000"/>
                  </a:schemeClr>
                </a:solidFill>
              </a:rPr>
              <a:t>Какие бывают виды Ядерного оружия?</a:t>
            </a:r>
          </a:p>
        </p:txBody>
      </p:sp>
      <p:sp>
        <p:nvSpPr>
          <p:cNvPr id="3" name="Объект 2"/>
          <p:cNvSpPr>
            <a:spLocks noGrp="1"/>
          </p:cNvSpPr>
          <p:nvPr>
            <p:ph idx="1"/>
          </p:nvPr>
        </p:nvSpPr>
        <p:spPr/>
        <p:txBody>
          <a:bodyPr>
            <a:normAutofit fontScale="92500" lnSpcReduction="20000"/>
          </a:bodyPr>
          <a:lstStyle/>
          <a:p>
            <a:r>
              <a:rPr lang="ru-RU" sz="2400" dirty="0">
                <a:solidFill>
                  <a:schemeClr val="accent1">
                    <a:lumMod val="40000"/>
                    <a:lumOff val="60000"/>
                  </a:schemeClr>
                </a:solidFill>
              </a:rPr>
              <a:t>«Атомные» — однофазные или одноступенчатые взрывные устройства, в которых основной выход энергии происходит от </a:t>
            </a:r>
            <a:r>
              <a:rPr lang="ru-RU" sz="2400" u="sng" dirty="0">
                <a:solidFill>
                  <a:schemeClr val="accent1">
                    <a:lumMod val="40000"/>
                    <a:lumOff val="60000"/>
                  </a:schemeClr>
                </a:solidFill>
                <a:hlinkClick r:id="rId2"/>
              </a:rPr>
              <a:t>ядерной реакции</a:t>
            </a:r>
            <a:r>
              <a:rPr lang="ru-RU" sz="2400" dirty="0">
                <a:solidFill>
                  <a:schemeClr val="accent1">
                    <a:lumMod val="40000"/>
                    <a:lumOff val="60000"/>
                  </a:schemeClr>
                </a:solidFill>
              </a:rPr>
              <a:t> </a:t>
            </a:r>
            <a:r>
              <a:rPr lang="ru-RU" sz="2400" u="sng" dirty="0">
                <a:solidFill>
                  <a:schemeClr val="accent1">
                    <a:lumMod val="40000"/>
                    <a:lumOff val="60000"/>
                  </a:schemeClr>
                </a:solidFill>
                <a:hlinkClick r:id="rId3"/>
              </a:rPr>
              <a:t>деления тяжелых ядер</a:t>
            </a:r>
            <a:r>
              <a:rPr lang="ru-RU" sz="2400" dirty="0">
                <a:solidFill>
                  <a:schemeClr val="accent1">
                    <a:lumMod val="40000"/>
                    <a:lumOff val="60000"/>
                  </a:schemeClr>
                </a:solidFill>
              </a:rPr>
              <a:t> (</a:t>
            </a:r>
            <a:r>
              <a:rPr lang="ru-RU" sz="2400" u="sng" dirty="0">
                <a:solidFill>
                  <a:schemeClr val="accent1">
                    <a:lumMod val="40000"/>
                    <a:lumOff val="60000"/>
                  </a:schemeClr>
                </a:solidFill>
                <a:hlinkClick r:id="rId4"/>
              </a:rPr>
              <a:t>урана-235</a:t>
            </a:r>
            <a:r>
              <a:rPr lang="ru-RU" sz="2400" dirty="0">
                <a:solidFill>
                  <a:schemeClr val="accent1">
                    <a:lumMod val="40000"/>
                    <a:lumOff val="60000"/>
                  </a:schemeClr>
                </a:solidFill>
              </a:rPr>
              <a:t> или </a:t>
            </a:r>
            <a:r>
              <a:rPr lang="ru-RU" sz="2400" u="sng" dirty="0">
                <a:solidFill>
                  <a:schemeClr val="accent1">
                    <a:lumMod val="40000"/>
                    <a:lumOff val="60000"/>
                  </a:schemeClr>
                </a:solidFill>
                <a:hlinkClick r:id="rId5"/>
              </a:rPr>
              <a:t>плутония</a:t>
            </a:r>
            <a:r>
              <a:rPr lang="ru-RU" sz="2400" dirty="0">
                <a:solidFill>
                  <a:schemeClr val="accent1">
                    <a:lumMod val="40000"/>
                    <a:lumOff val="60000"/>
                  </a:schemeClr>
                </a:solidFill>
              </a:rPr>
              <a:t>) с образованием более лёгких элементов</a:t>
            </a:r>
            <a:r>
              <a:rPr lang="ru-RU" dirty="0"/>
              <a:t>.</a:t>
            </a:r>
          </a:p>
          <a:p>
            <a:r>
              <a:rPr lang="ru-RU" sz="2400" u="sng" dirty="0">
                <a:solidFill>
                  <a:schemeClr val="accent1">
                    <a:lumMod val="40000"/>
                    <a:lumOff val="60000"/>
                  </a:schemeClr>
                </a:solidFill>
                <a:hlinkClick r:id="rId6"/>
              </a:rPr>
              <a:t>Термоядерное оружие</a:t>
            </a:r>
            <a:r>
              <a:rPr lang="ru-RU" sz="2400" dirty="0">
                <a:solidFill>
                  <a:schemeClr val="accent1">
                    <a:lumMod val="40000"/>
                    <a:lumOff val="60000"/>
                  </a:schemeClr>
                </a:solidFill>
              </a:rPr>
              <a:t> (также «водородные») — двухфазные или двухступенчатые взрывные устройства, в которых последовательно развиваются два физических процесса, локализованных в различных областях пространства: на первой стадии основным источником энергии является реакция деления тяжелых ядер, а на второй реакции деления и термоядерного синтеза используются в различных пропорциях, в зависимости от типа и настройки боеприпаса.</a:t>
            </a:r>
          </a:p>
          <a:p>
            <a:endParaRPr lang="ru-RU" dirty="0"/>
          </a:p>
        </p:txBody>
      </p:sp>
    </p:spTree>
    <p:extLst>
      <p:ext uri="{BB962C8B-B14F-4D97-AF65-F5344CB8AC3E}">
        <p14:creationId xmlns:p14="http://schemas.microsoft.com/office/powerpoint/2010/main" val="3410116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1" y="429490"/>
            <a:ext cx="10420107" cy="5860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21513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Ядерный клуб? что это?</a:t>
            </a:r>
          </a:p>
        </p:txBody>
      </p:sp>
      <p:sp>
        <p:nvSpPr>
          <p:cNvPr id="3" name="Объект 2"/>
          <p:cNvSpPr>
            <a:spLocks noGrp="1"/>
          </p:cNvSpPr>
          <p:nvPr>
            <p:ph idx="1"/>
          </p:nvPr>
        </p:nvSpPr>
        <p:spPr>
          <a:xfrm>
            <a:off x="256308" y="1795703"/>
            <a:ext cx="11381509" cy="4355715"/>
          </a:xfrm>
        </p:spPr>
        <p:txBody>
          <a:bodyPr>
            <a:normAutofit fontScale="85000" lnSpcReduction="20000"/>
          </a:bodyPr>
          <a:lstStyle/>
          <a:p>
            <a:r>
              <a:rPr lang="ru-RU" sz="3000" dirty="0">
                <a:solidFill>
                  <a:schemeClr val="accent1">
                    <a:lumMod val="40000"/>
                    <a:lumOff val="60000"/>
                  </a:schemeClr>
                </a:solidFill>
              </a:rPr>
              <a:t>«</a:t>
            </a:r>
            <a:r>
              <a:rPr lang="ru-RU" sz="3000" b="1" u="sng" dirty="0">
                <a:solidFill>
                  <a:schemeClr val="accent1">
                    <a:lumMod val="40000"/>
                    <a:lumOff val="60000"/>
                  </a:schemeClr>
                </a:solidFill>
                <a:hlinkClick r:id="rId2"/>
              </a:rPr>
              <a:t>Ядерный клуб</a:t>
            </a:r>
            <a:r>
              <a:rPr lang="ru-RU" sz="3000" dirty="0">
                <a:solidFill>
                  <a:schemeClr val="accent1">
                    <a:lumMod val="40000"/>
                    <a:lumOff val="60000"/>
                  </a:schemeClr>
                </a:solidFill>
              </a:rPr>
              <a:t>» — неофициальное название группы стран, обладающих ядерным оружием. В неё входят </a:t>
            </a:r>
            <a:r>
              <a:rPr lang="ru-RU" sz="3000" u="sng" dirty="0">
                <a:solidFill>
                  <a:schemeClr val="accent1">
                    <a:lumMod val="40000"/>
                    <a:lumOff val="60000"/>
                  </a:schemeClr>
                </a:solidFill>
                <a:hlinkClick r:id="rId3"/>
              </a:rPr>
              <a:t>США</a:t>
            </a:r>
            <a:r>
              <a:rPr lang="ru-RU" sz="3000" dirty="0">
                <a:solidFill>
                  <a:schemeClr val="accent1">
                    <a:lumMod val="40000"/>
                    <a:lumOff val="60000"/>
                  </a:schemeClr>
                </a:solidFill>
              </a:rPr>
              <a:t> (c </a:t>
            </a:r>
            <a:r>
              <a:rPr lang="ru-RU" sz="3000" u="sng" dirty="0">
                <a:solidFill>
                  <a:schemeClr val="accent1">
                    <a:lumMod val="40000"/>
                    <a:lumOff val="60000"/>
                  </a:schemeClr>
                </a:solidFill>
                <a:hlinkClick r:id="rId4"/>
              </a:rPr>
              <a:t>1945</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5"/>
              </a:rPr>
              <a:t>Россия</a:t>
            </a:r>
            <a:r>
              <a:rPr lang="ru-RU" sz="3000" dirty="0">
                <a:solidFill>
                  <a:schemeClr val="accent1">
                    <a:lumMod val="40000"/>
                    <a:lumOff val="60000"/>
                  </a:schemeClr>
                </a:solidFill>
              </a:rPr>
              <a:t> (изначально </a:t>
            </a:r>
            <a:r>
              <a:rPr lang="ru-RU" sz="3000" u="sng" dirty="0">
                <a:solidFill>
                  <a:schemeClr val="accent1">
                    <a:lumMod val="40000"/>
                    <a:lumOff val="60000"/>
                  </a:schemeClr>
                </a:solidFill>
                <a:hlinkClick r:id="rId6"/>
              </a:rPr>
              <a:t>Советский Союз</a:t>
            </a:r>
            <a:r>
              <a:rPr lang="ru-RU" sz="3000" dirty="0">
                <a:solidFill>
                  <a:schemeClr val="accent1">
                    <a:lumMod val="40000"/>
                    <a:lumOff val="60000"/>
                  </a:schemeClr>
                </a:solidFill>
              </a:rPr>
              <a:t>: с </a:t>
            </a:r>
            <a:r>
              <a:rPr lang="ru-RU" sz="3000" u="sng" dirty="0">
                <a:solidFill>
                  <a:schemeClr val="accent1">
                    <a:lumMod val="40000"/>
                    <a:lumOff val="60000"/>
                  </a:schemeClr>
                </a:solidFill>
                <a:hlinkClick r:id="rId7"/>
              </a:rPr>
              <a:t>1949</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8"/>
              </a:rPr>
              <a:t>Великобритания</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9"/>
              </a:rPr>
              <a:t>1952</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0"/>
              </a:rPr>
              <a:t>Франция</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1"/>
              </a:rPr>
              <a:t>1960</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2"/>
              </a:rPr>
              <a:t>КНР</a:t>
            </a:r>
            <a:r>
              <a:rPr lang="ru-RU" sz="3000" dirty="0">
                <a:solidFill>
                  <a:schemeClr val="accent1">
                    <a:lumMod val="40000"/>
                    <a:lumOff val="60000"/>
                  </a:schemeClr>
                </a:solidFill>
              </a:rPr>
              <a:t>(</a:t>
            </a:r>
            <a:r>
              <a:rPr lang="ru-RU" sz="3000" u="sng" dirty="0">
                <a:solidFill>
                  <a:schemeClr val="accent1">
                    <a:lumMod val="40000"/>
                    <a:lumOff val="60000"/>
                  </a:schemeClr>
                </a:solidFill>
                <a:hlinkClick r:id="rId13"/>
              </a:rPr>
              <a:t>1964</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4"/>
              </a:rPr>
              <a:t>Индия</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5"/>
              </a:rPr>
              <a:t>1974</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6"/>
              </a:rPr>
              <a:t>Пакистан</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7"/>
              </a:rPr>
              <a:t>1998</a:t>
            </a:r>
            <a:r>
              <a:rPr lang="ru-RU" sz="3000" dirty="0">
                <a:solidFill>
                  <a:schemeClr val="accent1">
                    <a:lumMod val="40000"/>
                    <a:lumOff val="60000"/>
                  </a:schemeClr>
                </a:solidFill>
              </a:rPr>
              <a:t>) и </a:t>
            </a:r>
            <a:r>
              <a:rPr lang="ru-RU" sz="3000" u="sng" dirty="0">
                <a:solidFill>
                  <a:schemeClr val="accent1">
                    <a:lumMod val="40000"/>
                    <a:lumOff val="60000"/>
                  </a:schemeClr>
                </a:solidFill>
                <a:hlinkClick r:id="rId18"/>
              </a:rPr>
              <a:t>КНДР</a:t>
            </a:r>
            <a:r>
              <a:rPr lang="ru-RU" sz="3000" dirty="0">
                <a:solidFill>
                  <a:schemeClr val="accent1">
                    <a:lumMod val="40000"/>
                    <a:lumOff val="60000"/>
                  </a:schemeClr>
                </a:solidFill>
              </a:rPr>
              <a:t> (</a:t>
            </a:r>
            <a:r>
              <a:rPr lang="ru-RU" sz="3000" u="sng" dirty="0">
                <a:solidFill>
                  <a:schemeClr val="accent1">
                    <a:lumMod val="40000"/>
                    <a:lumOff val="60000"/>
                  </a:schemeClr>
                </a:solidFill>
                <a:hlinkClick r:id="rId19"/>
              </a:rPr>
              <a:t>2006</a:t>
            </a:r>
            <a:r>
              <a:rPr lang="ru-RU" sz="3000" dirty="0">
                <a:solidFill>
                  <a:schemeClr val="accent1">
                    <a:lumMod val="40000"/>
                    <a:lumOff val="60000"/>
                  </a:schemeClr>
                </a:solidFill>
              </a:rPr>
              <a:t>). Также имеющим ядерное оружие считается </a:t>
            </a:r>
            <a:r>
              <a:rPr lang="ru-RU" sz="3000" u="sng" dirty="0">
                <a:solidFill>
                  <a:schemeClr val="accent1">
                    <a:lumMod val="40000"/>
                    <a:lumOff val="60000"/>
                  </a:schemeClr>
                </a:solidFill>
                <a:hlinkClick r:id="rId20"/>
              </a:rPr>
              <a:t>Израиль</a:t>
            </a:r>
            <a:r>
              <a:rPr lang="ru-RU" sz="3000" dirty="0">
                <a:solidFill>
                  <a:schemeClr val="accent1">
                    <a:lumMod val="40000"/>
                    <a:lumOff val="60000"/>
                  </a:schemeClr>
                </a:solidFill>
              </a:rPr>
              <a:t>.</a:t>
            </a:r>
          </a:p>
          <a:p>
            <a:r>
              <a:rPr lang="ru-RU" sz="3000" dirty="0">
                <a:solidFill>
                  <a:schemeClr val="accent1">
                    <a:lumMod val="40000"/>
                    <a:lumOff val="60000"/>
                  </a:schemeClr>
                </a:solidFill>
              </a:rPr>
              <a:t>«Старые» ядерные державы США, Россия, Великобритания, Франция и Китай являются т. н. ядерной пятёркой — то есть государствами, которые считаются «легитимными» ядерными державами согласно </a:t>
            </a:r>
            <a:r>
              <a:rPr lang="ru-RU" sz="3000" u="sng" dirty="0">
                <a:solidFill>
                  <a:schemeClr val="accent1">
                    <a:lumMod val="40000"/>
                    <a:lumOff val="60000"/>
                  </a:schemeClr>
                </a:solidFill>
                <a:hlinkClick r:id="rId21"/>
              </a:rPr>
              <a:t>Договору о нераспространении ядерного оружия</a:t>
            </a:r>
            <a:r>
              <a:rPr lang="ru-RU" sz="3000" dirty="0">
                <a:solidFill>
                  <a:schemeClr val="accent1">
                    <a:lumMod val="40000"/>
                    <a:lumOff val="60000"/>
                  </a:schemeClr>
                </a:solidFill>
              </a:rPr>
              <a:t>. Остальные страны, обладающие ядерным оружием, называются «молодыми» ядерными державами.</a:t>
            </a:r>
          </a:p>
          <a:p>
            <a:endParaRPr lang="ru-RU" dirty="0"/>
          </a:p>
        </p:txBody>
      </p:sp>
    </p:spTree>
    <p:extLst>
      <p:ext uri="{BB962C8B-B14F-4D97-AF65-F5344CB8AC3E}">
        <p14:creationId xmlns:p14="http://schemas.microsoft.com/office/powerpoint/2010/main" val="2560648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i="1" dirty="0">
                <a:solidFill>
                  <a:schemeClr val="accent4">
                    <a:lumMod val="75000"/>
                  </a:schemeClr>
                </a:solidFill>
                <a:effectLst>
                  <a:outerShdw blurRad="38100" dist="38100" dir="2700000" algn="tl">
                    <a:srgbClr val="000000">
                      <a:alpha val="43137"/>
                    </a:srgbClr>
                  </a:outerShdw>
                </a:effectLst>
              </a:rPr>
              <a:t>Классификация поражений личного состава:</a:t>
            </a:r>
          </a:p>
        </p:txBody>
      </p:sp>
      <p:sp>
        <p:nvSpPr>
          <p:cNvPr id="3" name="Объект 2"/>
          <p:cNvSpPr>
            <a:spLocks noGrp="1"/>
          </p:cNvSpPr>
          <p:nvPr>
            <p:ph idx="1"/>
          </p:nvPr>
        </p:nvSpPr>
        <p:spPr>
          <a:xfrm>
            <a:off x="685801" y="2142067"/>
            <a:ext cx="10131425" cy="4383424"/>
          </a:xfrm>
        </p:spPr>
        <p:txBody>
          <a:bodyPr>
            <a:normAutofit fontScale="85000" lnSpcReduction="10000"/>
          </a:bodyPr>
          <a:lstStyle/>
          <a:p>
            <a:r>
              <a:rPr lang="ru-RU" sz="2400" dirty="0">
                <a:solidFill>
                  <a:schemeClr val="accent1">
                    <a:lumMod val="40000"/>
                    <a:lumOff val="60000"/>
                  </a:schemeClr>
                </a:solidFill>
              </a:rPr>
              <a:t>- радиационное – поражение в результате воздействия ионизирующих факторов ядерного взрыва (проникающей радиации, радиоактивного заражения местности);</a:t>
            </a:r>
          </a:p>
          <a:p>
            <a:r>
              <a:rPr lang="ru-RU" sz="2400" dirty="0">
                <a:solidFill>
                  <a:schemeClr val="accent1">
                    <a:lumMod val="40000"/>
                    <a:lumOff val="60000"/>
                  </a:schemeClr>
                </a:solidFill>
              </a:rPr>
              <a:t>- термическое – поражение в результате воздействия термического поражающего фактора (светового излучения ядерного взрыва);</a:t>
            </a:r>
          </a:p>
          <a:p>
            <a:r>
              <a:rPr lang="ru-RU" sz="2400" dirty="0">
                <a:solidFill>
                  <a:schemeClr val="accent1">
                    <a:lumMod val="40000"/>
                    <a:lumOff val="60000"/>
                  </a:schemeClr>
                </a:solidFill>
              </a:rPr>
              <a:t>- механическое – поражение в результате воздействия механических поражающих факторов ядерного взрыва (воздушной ударной волны, сейсмовзрывных волн в грунте);</a:t>
            </a:r>
          </a:p>
          <a:p>
            <a:r>
              <a:rPr lang="ru-RU" sz="2400" dirty="0">
                <a:solidFill>
                  <a:schemeClr val="accent1">
                    <a:lumMod val="40000"/>
                    <a:lumOff val="60000"/>
                  </a:schemeClr>
                </a:solidFill>
              </a:rPr>
              <a:t>- комбинированное – поражение в результате одновременного или последовательного воздействий радиационного, термического и механического поражающих факторов ядерного взрыва;</a:t>
            </a:r>
          </a:p>
          <a:p>
            <a:r>
              <a:rPr lang="ru-RU" sz="2400" dirty="0">
                <a:solidFill>
                  <a:schemeClr val="accent1">
                    <a:lumMod val="40000"/>
                    <a:lumOff val="60000"/>
                  </a:schemeClr>
                </a:solidFill>
              </a:rPr>
              <a:t>- </a:t>
            </a:r>
            <a:r>
              <a:rPr lang="ru-RU" sz="2400" dirty="0" err="1">
                <a:solidFill>
                  <a:schemeClr val="accent1">
                    <a:lumMod val="40000"/>
                    <a:lumOff val="60000"/>
                  </a:schemeClr>
                </a:solidFill>
              </a:rPr>
              <a:t>психотравматическое</a:t>
            </a:r>
            <a:r>
              <a:rPr lang="ru-RU" sz="2400" dirty="0">
                <a:solidFill>
                  <a:schemeClr val="accent1">
                    <a:lumMod val="40000"/>
                    <a:lumOff val="60000"/>
                  </a:schemeClr>
                </a:solidFill>
              </a:rPr>
              <a:t> – поражение в результате совокупности явлений физической картины ядерного взрыва, его последствий и субъективного восприятия их человеком.</a:t>
            </a:r>
          </a:p>
          <a:p>
            <a:endParaRPr lang="ru-RU" dirty="0"/>
          </a:p>
        </p:txBody>
      </p:sp>
    </p:spTree>
    <p:extLst>
      <p:ext uri="{BB962C8B-B14F-4D97-AF65-F5344CB8AC3E}">
        <p14:creationId xmlns:p14="http://schemas.microsoft.com/office/powerpoint/2010/main" val="11404778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а">
  <a:themeElements>
    <a:clrScheme name="Небеса">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Небеса">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ебеса">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TM03457452[[fn=Небесная]]</Template>
  <TotalTime>80</TotalTime>
  <Words>774</Words>
  <Application>Microsoft Office PowerPoint</Application>
  <PresentationFormat>Широкоэкранный</PresentationFormat>
  <Paragraphs>26</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Calibri Light</vt:lpstr>
      <vt:lpstr>Небеса</vt:lpstr>
      <vt:lpstr>Ядерное оружие</vt:lpstr>
      <vt:lpstr>Что Такое ядерное оружие?</vt:lpstr>
      <vt:lpstr>Что же оно из себя представляет?</vt:lpstr>
      <vt:lpstr>Презентация PowerPoint</vt:lpstr>
      <vt:lpstr>Как же действует ядерное оружие?</vt:lpstr>
      <vt:lpstr>Какие бывают виды Ядерного оружия?</vt:lpstr>
      <vt:lpstr>Презентация PowerPoint</vt:lpstr>
      <vt:lpstr>Ядерный клуб? что это?</vt:lpstr>
      <vt:lpstr>Классификация поражений личного состава:</vt:lpstr>
      <vt:lpstr>Что такое очаг поражения?</vt:lpstr>
      <vt:lpstr>Презентация PowerPoint</vt:lpstr>
      <vt:lpstr>Последствия падения ядерной бомбы: Хиросима…</vt:lpstr>
      <vt:lpstr>Спасибо за внимание!</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Ядерное оружие</dc:title>
  <dc:creator>RePack by Diakov</dc:creator>
  <cp:lastModifiedBy>Технология</cp:lastModifiedBy>
  <cp:revision>8</cp:revision>
  <dcterms:created xsi:type="dcterms:W3CDTF">2018-11-28T16:12:24Z</dcterms:created>
  <dcterms:modified xsi:type="dcterms:W3CDTF">2024-01-22T12:21:10Z</dcterms:modified>
</cp:coreProperties>
</file>