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2" d="100"/>
          <a:sy n="52" d="100"/>
        </p:scale>
        <p:origin x="7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AA4A964A-D612-4966-AA14-FE151F161355}" type="datetimeFigureOut">
              <a:rPr lang="ru-RU" smtClean="0"/>
              <a:t>27.11.2023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2309088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A4A964A-D612-4966-AA14-FE151F161355}" type="datetimeFigureOut">
              <a:rPr lang="ru-RU" smtClean="0"/>
              <a:t>27.11.2023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243063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A4A964A-D612-4966-AA14-FE151F161355}" type="datetimeFigureOut">
              <a:rPr lang="ru-RU" smtClean="0"/>
              <a:t>27.11.2023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2229859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A4A964A-D612-4966-AA14-FE151F161355}" type="datetimeFigureOut">
              <a:rPr lang="ru-RU" smtClean="0"/>
              <a:t>27.11.2023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182162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A4A964A-D612-4966-AA14-FE151F161355}" type="datetimeFigureOut">
              <a:rPr lang="ru-RU" smtClean="0"/>
              <a:t>27.11.2023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1412527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A4A964A-D612-4966-AA14-FE151F161355}" type="datetimeFigureOut">
              <a:rPr lang="ru-RU" smtClean="0"/>
              <a:t>27.11.2023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120372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A4A964A-D612-4966-AA14-FE151F161355}" type="datetimeFigureOut">
              <a:rPr lang="ru-RU" smtClean="0"/>
              <a:t>27.11.2023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417340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A4A964A-D612-4966-AA14-FE151F161355}" type="datetimeFigureOut">
              <a:rPr lang="ru-RU" smtClean="0"/>
              <a:t>27.11.2023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43279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A964A-D612-4966-AA14-FE151F161355}" type="datetimeFigureOut">
              <a:rPr lang="ru-RU" smtClean="0"/>
              <a:t>27.11.2023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831590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AA4A964A-D612-4966-AA14-FE151F161355}" type="datetimeFigureOut">
              <a:rPr lang="ru-RU" smtClean="0"/>
              <a:t>27.11.2023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85608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AA4A964A-D612-4966-AA14-FE151F161355}" type="datetimeFigureOut">
              <a:rPr lang="ru-RU" smtClean="0"/>
              <a:t>27.11.2023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070AA68-1A5C-47E9-908B-206EE1E0C960}" type="slidenum">
              <a:rPr lang="ru-RU" smtClean="0"/>
              <a:t>‹#›</a:t>
            </a:fld>
            <a:endParaRPr lang="ru-RU"/>
          </a:p>
        </p:txBody>
      </p:sp>
    </p:spTree>
    <p:extLst>
      <p:ext uri="{BB962C8B-B14F-4D97-AF65-F5344CB8AC3E}">
        <p14:creationId xmlns:p14="http://schemas.microsoft.com/office/powerpoint/2010/main" val="1096407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A964A-D612-4966-AA14-FE151F161355}" type="datetimeFigureOut">
              <a:rPr lang="ru-RU" smtClean="0"/>
              <a:t>27.11.2023</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0AA68-1A5C-47E9-908B-206EE1E0C960}" type="slidenum">
              <a:rPr lang="ru-RU" smtClean="0"/>
              <a:t>‹#›</a:t>
            </a:fld>
            <a:endParaRPr lang="ru-RU"/>
          </a:p>
        </p:txBody>
      </p:sp>
    </p:spTree>
    <p:extLst>
      <p:ext uri="{BB962C8B-B14F-4D97-AF65-F5344CB8AC3E}">
        <p14:creationId xmlns:p14="http://schemas.microsoft.com/office/powerpoint/2010/main" val="42265266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DC886B-6C3D-211B-2B96-14659A78B1D6}"/>
              </a:ext>
            </a:extLst>
          </p:cNvPr>
          <p:cNvSpPr>
            <a:spLocks noGrp="1"/>
          </p:cNvSpPr>
          <p:nvPr>
            <p:ph type="ctrTitle"/>
          </p:nvPr>
        </p:nvSpPr>
        <p:spPr/>
        <p:txBody>
          <a:bodyPr>
            <a:normAutofit fontScale="90000"/>
          </a:bodyPr>
          <a:lstStyle/>
          <a:p>
            <a:r>
              <a:rPr lang="en-US" dirty="0"/>
              <a:t>Charlie Chaplin</a:t>
            </a:r>
            <a:br>
              <a:rPr lang="en-US" dirty="0"/>
            </a:br>
            <a:br>
              <a:rPr lang="en-US" dirty="0"/>
            </a:br>
            <a:endParaRPr lang="ru-RU" dirty="0"/>
          </a:p>
        </p:txBody>
      </p:sp>
      <p:sp>
        <p:nvSpPr>
          <p:cNvPr id="3" name="Подзаголовок 2">
            <a:extLst>
              <a:ext uri="{FF2B5EF4-FFF2-40B4-BE49-F238E27FC236}">
                <a16:creationId xmlns:a16="http://schemas.microsoft.com/office/drawing/2014/main" id="{8A976DC5-C2BA-8DE5-A5A7-0C9BD5081B99}"/>
              </a:ext>
            </a:extLst>
          </p:cNvPr>
          <p:cNvSpPr>
            <a:spLocks noGrp="1"/>
          </p:cNvSpPr>
          <p:nvPr>
            <p:ph type="subTitle" idx="1"/>
          </p:nvPr>
        </p:nvSpPr>
        <p:spPr/>
        <p:txBody>
          <a:bodyPr/>
          <a:lstStyle/>
          <a:p>
            <a:r>
              <a:rPr lang="en-US" dirty="0"/>
              <a:t>Comic actor and filmmaker</a:t>
            </a:r>
          </a:p>
          <a:p>
            <a:endParaRPr lang="ru-RU" dirty="0"/>
          </a:p>
        </p:txBody>
      </p:sp>
    </p:spTree>
    <p:extLst>
      <p:ext uri="{BB962C8B-B14F-4D97-AF65-F5344CB8AC3E}">
        <p14:creationId xmlns:p14="http://schemas.microsoft.com/office/powerpoint/2010/main" val="3879291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7A2282-BC1B-C35E-7755-964806EC6457}"/>
              </a:ext>
            </a:extLst>
          </p:cNvPr>
          <p:cNvSpPr>
            <a:spLocks noGrp="1"/>
          </p:cNvSpPr>
          <p:nvPr>
            <p:ph type="title"/>
          </p:nvPr>
        </p:nvSpPr>
        <p:spPr/>
        <p:txBody>
          <a:bodyPr>
            <a:normAutofit/>
          </a:bodyPr>
          <a:lstStyle/>
          <a:p>
            <a:r>
              <a:rPr lang="en-US" dirty="0"/>
              <a:t>Charles Spencer Chaplin was born in Walworth, London, England on April 16, 1889</a:t>
            </a:r>
            <a:endParaRPr lang="ru-RU" dirty="0"/>
          </a:p>
        </p:txBody>
      </p:sp>
      <p:pic>
        <p:nvPicPr>
          <p:cNvPr id="4" name="Объект 3">
            <a:extLst>
              <a:ext uri="{FF2B5EF4-FFF2-40B4-BE49-F238E27FC236}">
                <a16:creationId xmlns:a16="http://schemas.microsoft.com/office/drawing/2014/main" id="{76CF5530-7497-78E7-49AF-A797735A7142}"/>
              </a:ext>
            </a:extLst>
          </p:cNvPr>
          <p:cNvPicPr>
            <a:picLocks noGrp="1" noChangeAspect="1"/>
          </p:cNvPicPr>
          <p:nvPr>
            <p:ph idx="1"/>
          </p:nvPr>
        </p:nvPicPr>
        <p:blipFill>
          <a:blip r:embed="rId2"/>
          <a:stretch>
            <a:fillRect/>
          </a:stretch>
        </p:blipFill>
        <p:spPr>
          <a:xfrm>
            <a:off x="646547" y="1690688"/>
            <a:ext cx="3610488" cy="4460731"/>
          </a:xfrm>
          <a:prstGeom prst="rect">
            <a:avLst/>
          </a:prstGeom>
        </p:spPr>
      </p:pic>
    </p:spTree>
    <p:extLst>
      <p:ext uri="{BB962C8B-B14F-4D97-AF65-F5344CB8AC3E}">
        <p14:creationId xmlns:p14="http://schemas.microsoft.com/office/powerpoint/2010/main" val="2900264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1CF3AD-6073-5F75-6E6F-46CCE3A77E8E}"/>
              </a:ext>
            </a:extLst>
          </p:cNvPr>
          <p:cNvSpPr>
            <a:spLocks noGrp="1"/>
          </p:cNvSpPr>
          <p:nvPr>
            <p:ph type="title"/>
          </p:nvPr>
        </p:nvSpPr>
        <p:spPr>
          <a:xfrm>
            <a:off x="838200" y="365125"/>
            <a:ext cx="10515600" cy="2516620"/>
          </a:xfrm>
        </p:spPr>
        <p:txBody>
          <a:bodyPr>
            <a:normAutofit/>
          </a:bodyPr>
          <a:lstStyle/>
          <a:p>
            <a:r>
              <a:rPr lang="en-US" dirty="0"/>
              <a:t>Chaplin began his official acting career at the age of eight, touring with Fred </a:t>
            </a:r>
            <a:r>
              <a:rPr lang="en-US" dirty="0" err="1"/>
              <a:t>Karno's</a:t>
            </a:r>
            <a:r>
              <a:rPr lang="en-US" dirty="0"/>
              <a:t> vaudeville troupe,</a:t>
            </a:r>
            <a:endParaRPr lang="ru-RU" dirty="0"/>
          </a:p>
        </p:txBody>
      </p:sp>
      <p:pic>
        <p:nvPicPr>
          <p:cNvPr id="4" name="Объект 3">
            <a:extLst>
              <a:ext uri="{FF2B5EF4-FFF2-40B4-BE49-F238E27FC236}">
                <a16:creationId xmlns:a16="http://schemas.microsoft.com/office/drawing/2014/main" id="{ECEEA08E-7782-B161-16E9-9CB809DA7A13}"/>
              </a:ext>
            </a:extLst>
          </p:cNvPr>
          <p:cNvPicPr>
            <a:picLocks noGrp="1" noChangeAspect="1"/>
          </p:cNvPicPr>
          <p:nvPr>
            <p:ph idx="1"/>
          </p:nvPr>
        </p:nvPicPr>
        <p:blipFill>
          <a:blip r:embed="rId2"/>
          <a:stretch>
            <a:fillRect/>
          </a:stretch>
        </p:blipFill>
        <p:spPr>
          <a:xfrm>
            <a:off x="1073026" y="2881745"/>
            <a:ext cx="2250458" cy="3295650"/>
          </a:xfrm>
          <a:prstGeom prst="rect">
            <a:avLst/>
          </a:prstGeom>
        </p:spPr>
      </p:pic>
      <p:sp>
        <p:nvSpPr>
          <p:cNvPr id="6" name="TextBox 5">
            <a:extLst>
              <a:ext uri="{FF2B5EF4-FFF2-40B4-BE49-F238E27FC236}">
                <a16:creationId xmlns:a16="http://schemas.microsoft.com/office/drawing/2014/main" id="{4060662C-4B8D-F256-B29E-23772F50A5CE}"/>
              </a:ext>
            </a:extLst>
          </p:cNvPr>
          <p:cNvSpPr txBox="1"/>
          <p:nvPr/>
        </p:nvSpPr>
        <p:spPr>
          <a:xfrm>
            <a:off x="4100945" y="3191272"/>
            <a:ext cx="6096000" cy="646331"/>
          </a:xfrm>
          <a:prstGeom prst="rect">
            <a:avLst/>
          </a:prstGeom>
          <a:noFill/>
        </p:spPr>
        <p:txBody>
          <a:bodyPr wrap="square">
            <a:spAutoFit/>
          </a:bodyPr>
          <a:lstStyle/>
          <a:p>
            <a:r>
              <a:rPr lang="en-US" dirty="0"/>
              <a:t>Charlie Chaplin as Billy the courier in the play of Sherlock Holmes, 1903</a:t>
            </a:r>
            <a:endParaRPr lang="ru-RU" dirty="0"/>
          </a:p>
        </p:txBody>
      </p:sp>
    </p:spTree>
    <p:extLst>
      <p:ext uri="{BB962C8B-B14F-4D97-AF65-F5344CB8AC3E}">
        <p14:creationId xmlns:p14="http://schemas.microsoft.com/office/powerpoint/2010/main" val="3732204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98CE98-5382-53A2-C681-4273A07ACEC5}"/>
              </a:ext>
            </a:extLst>
          </p:cNvPr>
          <p:cNvSpPr>
            <a:spLocks noGrp="1"/>
          </p:cNvSpPr>
          <p:nvPr>
            <p:ph type="title"/>
          </p:nvPr>
        </p:nvSpPr>
        <p:spPr>
          <a:xfrm>
            <a:off x="838200" y="365125"/>
            <a:ext cx="10515600" cy="2045566"/>
          </a:xfrm>
        </p:spPr>
        <p:txBody>
          <a:bodyPr>
            <a:normAutofit/>
          </a:bodyPr>
          <a:lstStyle/>
          <a:p>
            <a:r>
              <a:rPr lang="en-US" dirty="0"/>
              <a:t>The first work was Make a Living in 1914. Chaplin absolutely did not like it. But the audience took the film warmly</a:t>
            </a:r>
            <a:endParaRPr lang="ru-RU" dirty="0"/>
          </a:p>
        </p:txBody>
      </p:sp>
      <p:pic>
        <p:nvPicPr>
          <p:cNvPr id="1026" name="Picture 2">
            <a:extLst>
              <a:ext uri="{FF2B5EF4-FFF2-40B4-BE49-F238E27FC236}">
                <a16:creationId xmlns:a16="http://schemas.microsoft.com/office/drawing/2014/main" id="{368A033A-2785-6F61-B470-6F2A946EC2A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94622" y="2262188"/>
            <a:ext cx="2936081" cy="3914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9038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1E3C91-DBF1-97A0-02E2-DBE2B4B1BF1A}"/>
              </a:ext>
            </a:extLst>
          </p:cNvPr>
          <p:cNvSpPr>
            <a:spLocks noGrp="1"/>
          </p:cNvSpPr>
          <p:nvPr>
            <p:ph type="title"/>
          </p:nvPr>
        </p:nvSpPr>
        <p:spPr>
          <a:xfrm>
            <a:off x="233516" y="0"/>
            <a:ext cx="3689555" cy="6548293"/>
          </a:xfrm>
        </p:spPr>
        <p:txBody>
          <a:bodyPr>
            <a:noAutofit/>
          </a:bodyPr>
          <a:lstStyle/>
          <a:p>
            <a:r>
              <a:rPr lang="en-US" sz="3600" dirty="0">
                <a:latin typeface="Arial Narrow" panose="020B0606020202030204" pitchFamily="34" charset="0"/>
              </a:rPr>
              <a:t>During the filming of The Kid (Lita Grey was 12 years old). In 1924, they had an affair (Chaplin was 35). The girl got pregnant and they got married. They had two sons: Charles (1925) and Sidney (1926).</a:t>
            </a:r>
            <a:endParaRPr lang="ru-RU" sz="3600" dirty="0">
              <a:latin typeface="Arial Narrow" panose="020B0606020202030204" pitchFamily="34" charset="0"/>
            </a:endParaRPr>
          </a:p>
        </p:txBody>
      </p:sp>
      <p:pic>
        <p:nvPicPr>
          <p:cNvPr id="4" name="Объект 3">
            <a:extLst>
              <a:ext uri="{FF2B5EF4-FFF2-40B4-BE49-F238E27FC236}">
                <a16:creationId xmlns:a16="http://schemas.microsoft.com/office/drawing/2014/main" id="{5000F889-5A00-A0C9-20B2-67327A6ACA0C}"/>
              </a:ext>
            </a:extLst>
          </p:cNvPr>
          <p:cNvPicPr>
            <a:picLocks noGrp="1" noChangeAspect="1"/>
          </p:cNvPicPr>
          <p:nvPr>
            <p:ph idx="1"/>
          </p:nvPr>
        </p:nvPicPr>
        <p:blipFill>
          <a:blip r:embed="rId2"/>
          <a:stretch>
            <a:fillRect/>
          </a:stretch>
        </p:blipFill>
        <p:spPr>
          <a:xfrm>
            <a:off x="5418334" y="911225"/>
            <a:ext cx="5484879" cy="4351338"/>
          </a:xfrm>
          <a:prstGeom prst="rect">
            <a:avLst/>
          </a:prstGeom>
        </p:spPr>
      </p:pic>
    </p:spTree>
    <p:extLst>
      <p:ext uri="{BB962C8B-B14F-4D97-AF65-F5344CB8AC3E}">
        <p14:creationId xmlns:p14="http://schemas.microsoft.com/office/powerpoint/2010/main" val="2188113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0AC784-421B-E07A-218D-CBC458C2600C}"/>
              </a:ext>
            </a:extLst>
          </p:cNvPr>
          <p:cNvSpPr>
            <a:spLocks noGrp="1"/>
          </p:cNvSpPr>
          <p:nvPr>
            <p:ph type="title"/>
          </p:nvPr>
        </p:nvSpPr>
        <p:spPr>
          <a:xfrm>
            <a:off x="292509" y="158647"/>
            <a:ext cx="4297218" cy="6072619"/>
          </a:xfrm>
        </p:spPr>
        <p:txBody>
          <a:bodyPr>
            <a:normAutofit/>
          </a:bodyPr>
          <a:lstStyle/>
          <a:p>
            <a:r>
              <a:rPr lang="en-US" sz="3200" dirty="0" err="1"/>
              <a:t>Polett</a:t>
            </a:r>
            <a:r>
              <a:rPr lang="en-US" sz="3200" dirty="0"/>
              <a:t> </a:t>
            </a:r>
            <a:r>
              <a:rPr lang="en-US" sz="3200" dirty="0" err="1"/>
              <a:t>Goddar</a:t>
            </a:r>
            <a:r>
              <a:rPr lang="en-US" sz="3200" dirty="0"/>
              <a:t> was 18 years old, he was 54. Charles was recommended to her as a suitable candidate for new film Shadow and Substance. Naturally, they began an affair that ended with a wedding. They lived together for 34 years, having born eight children.</a:t>
            </a:r>
            <a:r>
              <a:rPr lang="ru-RU" sz="3200" dirty="0"/>
              <a:t>.</a:t>
            </a:r>
          </a:p>
        </p:txBody>
      </p:sp>
      <p:pic>
        <p:nvPicPr>
          <p:cNvPr id="4" name="Объект 3">
            <a:extLst>
              <a:ext uri="{FF2B5EF4-FFF2-40B4-BE49-F238E27FC236}">
                <a16:creationId xmlns:a16="http://schemas.microsoft.com/office/drawing/2014/main" id="{23CFA222-0AA9-B035-1D3D-B0FB9AB5079A}"/>
              </a:ext>
            </a:extLst>
          </p:cNvPr>
          <p:cNvPicPr>
            <a:picLocks noGrp="1" noChangeAspect="1"/>
          </p:cNvPicPr>
          <p:nvPr>
            <p:ph idx="1"/>
          </p:nvPr>
        </p:nvPicPr>
        <p:blipFill>
          <a:blip r:embed="rId2"/>
          <a:stretch>
            <a:fillRect/>
          </a:stretch>
        </p:blipFill>
        <p:spPr>
          <a:xfrm>
            <a:off x="4279316" y="1825625"/>
            <a:ext cx="3633367" cy="4351338"/>
          </a:xfrm>
          <a:prstGeom prst="rect">
            <a:avLst/>
          </a:prstGeom>
        </p:spPr>
      </p:pic>
    </p:spTree>
    <p:extLst>
      <p:ext uri="{BB962C8B-B14F-4D97-AF65-F5344CB8AC3E}">
        <p14:creationId xmlns:p14="http://schemas.microsoft.com/office/powerpoint/2010/main" val="181877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F8718E-BF9E-0A9D-CD00-BCCDA8A82F9D}"/>
              </a:ext>
            </a:extLst>
          </p:cNvPr>
          <p:cNvSpPr>
            <a:spLocks noGrp="1"/>
          </p:cNvSpPr>
          <p:nvPr>
            <p:ph type="title"/>
          </p:nvPr>
        </p:nvSpPr>
        <p:spPr>
          <a:xfrm>
            <a:off x="514928" y="448252"/>
            <a:ext cx="5811982" cy="5943312"/>
          </a:xfrm>
        </p:spPr>
        <p:txBody>
          <a:bodyPr/>
          <a:lstStyle/>
          <a:p>
            <a:r>
              <a:rPr lang="en-US" dirty="0"/>
              <a:t>On March 4, 1975, Queen Elizabeth II knighted Chaplin.</a:t>
            </a:r>
            <a:endParaRPr lang="ru-RU" dirty="0"/>
          </a:p>
        </p:txBody>
      </p:sp>
      <p:pic>
        <p:nvPicPr>
          <p:cNvPr id="4" name="Объект 3">
            <a:extLst>
              <a:ext uri="{FF2B5EF4-FFF2-40B4-BE49-F238E27FC236}">
                <a16:creationId xmlns:a16="http://schemas.microsoft.com/office/drawing/2014/main" id="{4171D2B0-7D0B-3179-D5A8-CB9B3CB527CE}"/>
              </a:ext>
            </a:extLst>
          </p:cNvPr>
          <p:cNvPicPr>
            <a:picLocks noGrp="1" noChangeAspect="1"/>
          </p:cNvPicPr>
          <p:nvPr>
            <p:ph idx="1"/>
          </p:nvPr>
        </p:nvPicPr>
        <p:blipFill>
          <a:blip r:embed="rId2"/>
          <a:stretch>
            <a:fillRect/>
          </a:stretch>
        </p:blipFill>
        <p:spPr>
          <a:xfrm>
            <a:off x="5757781" y="1002485"/>
            <a:ext cx="3626115" cy="4834845"/>
          </a:xfrm>
          <a:prstGeom prst="rect">
            <a:avLst/>
          </a:prstGeom>
        </p:spPr>
      </p:pic>
    </p:spTree>
    <p:extLst>
      <p:ext uri="{BB962C8B-B14F-4D97-AF65-F5344CB8AC3E}">
        <p14:creationId xmlns:p14="http://schemas.microsoft.com/office/powerpoint/2010/main" val="1609394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286FD9-88A3-BAE7-F3EF-E73733C6F1C4}"/>
              </a:ext>
            </a:extLst>
          </p:cNvPr>
          <p:cNvSpPr>
            <a:spLocks noGrp="1"/>
          </p:cNvSpPr>
          <p:nvPr>
            <p:ph type="title"/>
          </p:nvPr>
        </p:nvSpPr>
        <p:spPr/>
        <p:txBody>
          <a:bodyPr/>
          <a:lstStyle/>
          <a:p>
            <a:r>
              <a:rPr lang="en-US" dirty="0"/>
              <a:t>                               Best awards</a:t>
            </a:r>
            <a:endParaRPr lang="ru-RU" dirty="0"/>
          </a:p>
        </p:txBody>
      </p:sp>
      <p:pic>
        <p:nvPicPr>
          <p:cNvPr id="4" name="Объект 3">
            <a:extLst>
              <a:ext uri="{FF2B5EF4-FFF2-40B4-BE49-F238E27FC236}">
                <a16:creationId xmlns:a16="http://schemas.microsoft.com/office/drawing/2014/main" id="{502DEDD6-BEE1-8377-722C-0894A78171B6}"/>
              </a:ext>
            </a:extLst>
          </p:cNvPr>
          <p:cNvPicPr>
            <a:picLocks noGrp="1" noChangeAspect="1"/>
          </p:cNvPicPr>
          <p:nvPr>
            <p:ph idx="1"/>
          </p:nvPr>
        </p:nvPicPr>
        <p:blipFill>
          <a:blip r:embed="rId2"/>
          <a:stretch>
            <a:fillRect/>
          </a:stretch>
        </p:blipFill>
        <p:spPr>
          <a:xfrm>
            <a:off x="838200" y="1854540"/>
            <a:ext cx="1819501" cy="2528798"/>
          </a:xfrm>
          <a:prstGeom prst="rect">
            <a:avLst/>
          </a:prstGeom>
        </p:spPr>
      </p:pic>
      <p:sp>
        <p:nvSpPr>
          <p:cNvPr id="6" name="TextBox 5">
            <a:extLst>
              <a:ext uri="{FF2B5EF4-FFF2-40B4-BE49-F238E27FC236}">
                <a16:creationId xmlns:a16="http://schemas.microsoft.com/office/drawing/2014/main" id="{CCEA257E-3E7E-82AE-0E0E-3B0CA099361A}"/>
              </a:ext>
            </a:extLst>
          </p:cNvPr>
          <p:cNvSpPr txBox="1"/>
          <p:nvPr/>
        </p:nvSpPr>
        <p:spPr>
          <a:xfrm>
            <a:off x="2657701" y="3291504"/>
            <a:ext cx="2090057" cy="923330"/>
          </a:xfrm>
          <a:prstGeom prst="rect">
            <a:avLst/>
          </a:prstGeom>
          <a:noFill/>
        </p:spPr>
        <p:txBody>
          <a:bodyPr wrap="square">
            <a:spAutoFit/>
          </a:bodyPr>
          <a:lstStyle/>
          <a:p>
            <a:r>
              <a:rPr lang="it-IT" dirty="0"/>
              <a:t>Oscar</a:t>
            </a:r>
            <a:r>
              <a:rPr lang="en-US" dirty="0"/>
              <a:t> winner</a:t>
            </a:r>
            <a:r>
              <a:rPr lang="it-IT" dirty="0"/>
              <a:t> 1929,1941,1948,</a:t>
            </a:r>
          </a:p>
          <a:p>
            <a:r>
              <a:rPr lang="it-IT" dirty="0"/>
              <a:t>1972,1972</a:t>
            </a:r>
            <a:endParaRPr lang="ru-RU" dirty="0"/>
          </a:p>
        </p:txBody>
      </p:sp>
      <p:pic>
        <p:nvPicPr>
          <p:cNvPr id="7" name="Рисунок 6">
            <a:extLst>
              <a:ext uri="{FF2B5EF4-FFF2-40B4-BE49-F238E27FC236}">
                <a16:creationId xmlns:a16="http://schemas.microsoft.com/office/drawing/2014/main" id="{0F39E8C4-6803-ACE7-B64C-AEE3B464278C}"/>
              </a:ext>
            </a:extLst>
          </p:cNvPr>
          <p:cNvPicPr>
            <a:picLocks noChangeAspect="1"/>
          </p:cNvPicPr>
          <p:nvPr/>
        </p:nvPicPr>
        <p:blipFill>
          <a:blip r:embed="rId3"/>
          <a:stretch>
            <a:fillRect/>
          </a:stretch>
        </p:blipFill>
        <p:spPr>
          <a:xfrm>
            <a:off x="4958879" y="1922263"/>
            <a:ext cx="1819500" cy="2528797"/>
          </a:xfrm>
          <a:prstGeom prst="rect">
            <a:avLst/>
          </a:prstGeom>
        </p:spPr>
      </p:pic>
      <p:sp>
        <p:nvSpPr>
          <p:cNvPr id="8" name="Прямоугольник 7">
            <a:extLst>
              <a:ext uri="{FF2B5EF4-FFF2-40B4-BE49-F238E27FC236}">
                <a16:creationId xmlns:a16="http://schemas.microsoft.com/office/drawing/2014/main" id="{1E3102C0-E4B5-ECFC-81B5-F059ED573E46}"/>
              </a:ext>
            </a:extLst>
          </p:cNvPr>
          <p:cNvSpPr/>
          <p:nvPr/>
        </p:nvSpPr>
        <p:spPr>
          <a:xfrm>
            <a:off x="5132439" y="4874366"/>
            <a:ext cx="2241755" cy="161851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Venice Film Festival, 1972</a:t>
            </a:r>
          </a:p>
          <a:p>
            <a:pPr algn="ctr"/>
            <a:r>
              <a:rPr lang="en-US" dirty="0"/>
              <a:t>Winner:</a:t>
            </a:r>
          </a:p>
          <a:p>
            <a:pPr algn="ctr"/>
            <a:r>
              <a:rPr lang="en-US" dirty="0"/>
              <a:t>Golden Lion for contribution to world cinema</a:t>
            </a:r>
            <a:endParaRPr lang="ru-RU" dirty="0"/>
          </a:p>
        </p:txBody>
      </p:sp>
      <p:pic>
        <p:nvPicPr>
          <p:cNvPr id="9" name="Рисунок 8">
            <a:extLst>
              <a:ext uri="{FF2B5EF4-FFF2-40B4-BE49-F238E27FC236}">
                <a16:creationId xmlns:a16="http://schemas.microsoft.com/office/drawing/2014/main" id="{FA05F206-3549-B23A-9C3F-FB55A341C41A}"/>
              </a:ext>
            </a:extLst>
          </p:cNvPr>
          <p:cNvPicPr>
            <a:picLocks noChangeAspect="1"/>
          </p:cNvPicPr>
          <p:nvPr/>
        </p:nvPicPr>
        <p:blipFill>
          <a:blip r:embed="rId4"/>
          <a:stretch>
            <a:fillRect/>
          </a:stretch>
        </p:blipFill>
        <p:spPr>
          <a:xfrm>
            <a:off x="9079557" y="2066998"/>
            <a:ext cx="1819501" cy="2103882"/>
          </a:xfrm>
          <a:prstGeom prst="rect">
            <a:avLst/>
          </a:prstGeom>
        </p:spPr>
      </p:pic>
      <p:sp>
        <p:nvSpPr>
          <p:cNvPr id="11" name="Прямоугольник 10">
            <a:extLst>
              <a:ext uri="{FF2B5EF4-FFF2-40B4-BE49-F238E27FC236}">
                <a16:creationId xmlns:a16="http://schemas.microsoft.com/office/drawing/2014/main" id="{4BADF798-1507-F61F-21E6-B9CDF121BFBA}"/>
              </a:ext>
            </a:extLst>
          </p:cNvPr>
          <p:cNvSpPr/>
          <p:nvPr/>
        </p:nvSpPr>
        <p:spPr>
          <a:xfrm>
            <a:off x="9276735" y="4601497"/>
            <a:ext cx="2077065" cy="18913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t>1977</a:t>
            </a:r>
          </a:p>
          <a:p>
            <a:pPr algn="ctr"/>
            <a:r>
              <a:rPr lang="en-US"/>
              <a:t>Winner:</a:t>
            </a:r>
          </a:p>
          <a:p>
            <a:pPr algn="ctr"/>
            <a:r>
              <a:rPr lang="en-US"/>
              <a:t>British Academy Person of the Year Award</a:t>
            </a:r>
            <a:endParaRPr lang="ru-RU"/>
          </a:p>
        </p:txBody>
      </p:sp>
    </p:spTree>
    <p:extLst>
      <p:ext uri="{BB962C8B-B14F-4D97-AF65-F5344CB8AC3E}">
        <p14:creationId xmlns:p14="http://schemas.microsoft.com/office/powerpoint/2010/main" val="3032376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21099D8-1435-2A03-A7F7-4BCCDF2450C1}"/>
              </a:ext>
            </a:extLst>
          </p:cNvPr>
          <p:cNvSpPr>
            <a:spLocks noGrp="1"/>
          </p:cNvSpPr>
          <p:nvPr>
            <p:ph type="title"/>
          </p:nvPr>
        </p:nvSpPr>
        <p:spPr>
          <a:xfrm>
            <a:off x="838200" y="365125"/>
            <a:ext cx="5765800" cy="5601566"/>
          </a:xfrm>
        </p:spPr>
        <p:txBody>
          <a:bodyPr>
            <a:normAutofit fontScale="90000"/>
          </a:bodyPr>
          <a:lstStyle/>
          <a:p>
            <a:r>
              <a:rPr lang="en-US" dirty="0"/>
              <a:t>Charlie Chaplin died in 1977 at his home in the Swiss city of Vevey at the age of 88. Shortly after the funeral, his body was kidnapped by two men who demanded a ransom of 400,000 thousand dollars</a:t>
            </a:r>
            <a:endParaRPr lang="ru-RU" dirty="0"/>
          </a:p>
        </p:txBody>
      </p:sp>
      <p:pic>
        <p:nvPicPr>
          <p:cNvPr id="7" name="Объект 6">
            <a:extLst>
              <a:ext uri="{FF2B5EF4-FFF2-40B4-BE49-F238E27FC236}">
                <a16:creationId xmlns:a16="http://schemas.microsoft.com/office/drawing/2014/main" id="{AAE84772-665D-9661-2A58-C7B5F66ABC55}"/>
              </a:ext>
            </a:extLst>
          </p:cNvPr>
          <p:cNvPicPr>
            <a:picLocks noGrp="1" noChangeAspect="1"/>
          </p:cNvPicPr>
          <p:nvPr>
            <p:ph idx="1"/>
          </p:nvPr>
        </p:nvPicPr>
        <p:blipFill>
          <a:blip r:embed="rId2"/>
          <a:stretch>
            <a:fillRect/>
          </a:stretch>
        </p:blipFill>
        <p:spPr>
          <a:xfrm>
            <a:off x="7732087" y="883083"/>
            <a:ext cx="2900891" cy="4351337"/>
          </a:xfrm>
          <a:prstGeom prst="rect">
            <a:avLst/>
          </a:prstGeom>
        </p:spPr>
      </p:pic>
    </p:spTree>
    <p:extLst>
      <p:ext uri="{BB962C8B-B14F-4D97-AF65-F5344CB8AC3E}">
        <p14:creationId xmlns:p14="http://schemas.microsoft.com/office/powerpoint/2010/main" val="196851350"/>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2013 - 2022 Theme</Template>
  <TotalTime>59</TotalTime>
  <Words>266</Words>
  <Application>Microsoft Office PowerPoint</Application>
  <PresentationFormat>Широкоэкранный</PresentationFormat>
  <Paragraphs>19</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Arial Narrow</vt:lpstr>
      <vt:lpstr>Calibri</vt:lpstr>
      <vt:lpstr>Calibri Light</vt:lpstr>
      <vt:lpstr>Тема Office</vt:lpstr>
      <vt:lpstr>Charlie Chaplin  </vt:lpstr>
      <vt:lpstr>Charles Spencer Chaplin was born in Walworth, London, England on April 16, 1889</vt:lpstr>
      <vt:lpstr>Chaplin began his official acting career at the age of eight, touring with Fred Karno's vaudeville troupe,</vt:lpstr>
      <vt:lpstr>The first work was Make a Living in 1914. Chaplin absolutely did not like it. But the audience took the film warmly</vt:lpstr>
      <vt:lpstr>During the filming of The Kid (Lita Grey was 12 years old). In 1924, they had an affair (Chaplin was 35). The girl got pregnant and they got married. They had two sons: Charles (1925) and Sidney (1926).</vt:lpstr>
      <vt:lpstr>Polett Goddar was 18 years old, he was 54. Charles was recommended to her as a suitable candidate for new film Shadow and Substance. Naturally, they began an affair that ended with a wedding. They lived together for 34 years, having born eight children..</vt:lpstr>
      <vt:lpstr>On March 4, 1975, Queen Elizabeth II knighted Chaplin.</vt:lpstr>
      <vt:lpstr>                               Best awards</vt:lpstr>
      <vt:lpstr>Charlie Chaplin died in 1977 at his home in the Swiss city of Vevey at the age of 88. Shortly after the funeral, his body was kidnapped by two men who demanded a ransom of 400,000 thousand dollars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Charlie Chaplin</dc:title>
  <dc:creator>Мамикон Киракосян</dc:creator>
  <cp:lastModifiedBy>Мамикон Киракосян</cp:lastModifiedBy>
  <cp:revision>4</cp:revision>
  <dcterms:created xsi:type="dcterms:W3CDTF">2023-11-23T12:12:09Z</dcterms:created>
  <dcterms:modified xsi:type="dcterms:W3CDTF">2023-11-27T18:24:23Z</dcterms:modified>
</cp:coreProperties>
</file>