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sldIdLst>
    <p:sldId id="257" r:id="rId4"/>
    <p:sldId id="259" r:id="rId5"/>
    <p:sldId id="268" r:id="rId6"/>
    <p:sldId id="269" r:id="rId7"/>
    <p:sldId id="270" r:id="rId8"/>
    <p:sldId id="271" r:id="rId9"/>
    <p:sldId id="272" r:id="rId10"/>
    <p:sldId id="273" r:id="rId11"/>
    <p:sldId id="256" r:id="rId12"/>
    <p:sldId id="284" r:id="rId13"/>
    <p:sldId id="278" r:id="rId14"/>
    <p:sldId id="286" r:id="rId15"/>
    <p:sldId id="283" r:id="rId16"/>
    <p:sldId id="275" r:id="rId17"/>
    <p:sldId id="279" r:id="rId18"/>
    <p:sldId id="280" r:id="rId19"/>
    <p:sldId id="260" r:id="rId20"/>
    <p:sldId id="262" r:id="rId21"/>
    <p:sldId id="258" r:id="rId22"/>
    <p:sldId id="291" r:id="rId23"/>
    <p:sldId id="263" r:id="rId24"/>
    <p:sldId id="266" r:id="rId25"/>
    <p:sldId id="290" r:id="rId26"/>
    <p:sldId id="288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Индивидуальное здоровье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Здравохранение</c:v>
                </c:pt>
                <c:pt idx="1">
                  <c:v>Окружающая среда</c:v>
                </c:pt>
                <c:pt idx="2">
                  <c:v>Наследственность</c:v>
                </c:pt>
                <c:pt idx="3">
                  <c:v>Образ жизни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18</c:v>
                </c:pt>
                <c:pt idx="2">
                  <c:v>30</c:v>
                </c:pt>
                <c:pt idx="3">
                  <c:v>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5308928"/>
        <c:axId val="65335296"/>
        <c:axId val="0"/>
      </c:bar3DChart>
      <c:catAx>
        <c:axId val="65308928"/>
        <c:scaling>
          <c:orientation val="minMax"/>
        </c:scaling>
        <c:delete val="0"/>
        <c:axPos val="b"/>
        <c:majorTickMark val="out"/>
        <c:minorTickMark val="none"/>
        <c:tickLblPos val="nextTo"/>
        <c:crossAx val="65335296"/>
        <c:crosses val="autoZero"/>
        <c:auto val="1"/>
        <c:lblAlgn val="ctr"/>
        <c:lblOffset val="100"/>
        <c:noMultiLvlLbl val="0"/>
      </c:catAx>
      <c:valAx>
        <c:axId val="65335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308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40586419753087"/>
          <c:y val="1.964222862626141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класс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72581401283172953"/>
          <c:y val="0.32335947068060444"/>
          <c:w val="0.26492672790901151"/>
          <c:h val="0.34308124039016674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19D0D-4FA5-4A25-83C3-83B90AA693FF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25E72-1B8F-48FD-A0ED-819ED1DDF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2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62D8E-6DC4-4DFA-8AAA-70B45D7CD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04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DEA9C-2A55-45EB-9BD9-C9992CB1E5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9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9369C-CA4C-49D5-868F-8277D2C54C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73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97AAC-28FC-48EB-B703-C1B270FF5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10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FB2F2-9FAF-423E-AEE6-3EB2572A8E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907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8687C-2286-4B56-8F02-D66E0FB22A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25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9AC33-B2EB-49C8-9EB0-3DA24DD611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034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1874-C4F2-4091-BFE7-AA506A7743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2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E4624-1844-4C11-95F9-D3959A0F27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507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C2BCC-BBC2-4625-9D90-704C8FD6B6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96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2ADE0-39C5-4B04-A6A2-3EEB51CC47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942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62D8E-6DC4-4DFA-8AAA-70B45D7CD6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89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DEA9C-2A55-45EB-9BD9-C9992CB1E5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466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9369C-CA4C-49D5-868F-8277D2C54C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53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97AAC-28FC-48EB-B703-C1B270FF5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95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FB2F2-9FAF-423E-AEE6-3EB2572A8E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12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8687C-2286-4B56-8F02-D66E0FB22A4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17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9AC33-B2EB-49C8-9EB0-3DA24DD611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91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1874-C4F2-4091-BFE7-AA506A7743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17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E4624-1844-4C11-95F9-D3959A0F27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33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C2BCC-BBC2-4625-9D90-704C8FD6B6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667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2ADE0-39C5-4B04-A6A2-3EEB51CC47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4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15DEA3-6BA1-4AEB-85B3-8A7E18C6CA1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3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15DEA3-6BA1-4AEB-85B3-8A7E18C6CA1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0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4;&#1090;&#1082;&#1088;&#1099;&#1090;&#1099;&#1081;%20&#1091;&#1088;&#1086;&#1082;\&#1057;&#1045;&#1050;&#1059;&#1053;&#1044;&#1054;&#1052;&#1045;&#1056;%201%20&#1052;&#1048;&#1053;&#1059;&#1058;&#1040;%20&#1041;&#1045;&#1047;%20&#1047;&#1042;&#1059;&#1050;&#1040;%20%20STOPWATCH%201%20MINUTE%20WITHOUT%20%20SOUND.mp4" TargetMode="Externa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4;&#1090;&#1082;&#1088;&#1099;&#1090;&#1099;&#1081;%20&#1091;&#1088;&#1086;&#1082;\&#1052;&#1086;&#1081;%20&#1092;&#1080;&#1083;&#1100;&#1084;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BAeWZbrnz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" y="-24326"/>
            <a:ext cx="9138512" cy="688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7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03591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</a:rPr>
              <a:t> Рудольф Франц Фердинанд </a:t>
            </a:r>
            <a:r>
              <a:rPr lang="ru-RU" sz="2800" b="1" dirty="0" err="1">
                <a:solidFill>
                  <a:srgbClr val="003399"/>
                </a:solidFill>
              </a:rPr>
              <a:t>Хёсс</a:t>
            </a:r>
            <a:r>
              <a:rPr lang="ru-RU" sz="2800" b="1" dirty="0">
                <a:solidFill>
                  <a:srgbClr val="003399"/>
                </a:solidFill>
              </a:rPr>
              <a:t> </a:t>
            </a:r>
            <a:r>
              <a:rPr lang="ru-RU" sz="2800" b="1" dirty="0" smtClean="0">
                <a:solidFill>
                  <a:srgbClr val="003399"/>
                </a:solidFill>
              </a:rPr>
              <a:t>  </a:t>
            </a:r>
          </a:p>
          <a:p>
            <a:pPr lvl="0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</a:rPr>
              <a:t>          комендант концлагеря </a:t>
            </a:r>
          </a:p>
          <a:p>
            <a:pPr lvl="0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</a:rPr>
              <a:t>                 «Освенцим»</a:t>
            </a:r>
            <a:endParaRPr lang="ru-RU" sz="2800" b="1" dirty="0">
              <a:solidFill>
                <a:srgbClr val="003399"/>
              </a:solidFill>
            </a:endParaRPr>
          </a:p>
        </p:txBody>
      </p:sp>
      <p:pic>
        <p:nvPicPr>
          <p:cNvPr id="5" name="Google Shape;140;p15" descr="C:\Users\Пользователь\Desktop\Преступник\hess.jpg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620688"/>
            <a:ext cx="3352800" cy="534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44;p15" descr="C:\Users\Пользователь\Desktop\0290129353.jpg"/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79512" y="1844824"/>
            <a:ext cx="5040560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43;p15"/>
          <p:cNvSpPr txBox="1"/>
          <p:nvPr/>
        </p:nvSpPr>
        <p:spPr>
          <a:xfrm>
            <a:off x="179512" y="5024927"/>
            <a:ext cx="5146675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Libre Franklin"/>
              <a:buNone/>
            </a:pPr>
            <a:r>
              <a:rPr lang="en-US" sz="3200" b="1" i="0" u="none" strike="noStrike" cap="none" dirty="0" smtClean="0">
                <a:solidFill>
                  <a:srgbClr val="00339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1,5 миллион</a:t>
            </a:r>
            <a:r>
              <a:rPr lang="ru-RU" sz="3200" b="1" i="0" u="none" strike="noStrike" cap="none" dirty="0" smtClean="0">
                <a:solidFill>
                  <a:srgbClr val="00339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а</a:t>
            </a:r>
            <a:r>
              <a:rPr lang="en-US" sz="3200" b="1" i="0" u="none" strike="noStrike" cap="none" dirty="0" smtClean="0">
                <a:solidFill>
                  <a:srgbClr val="00339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lang="en-US" sz="3200" b="1" i="0" u="none" strike="noStrike" cap="none" dirty="0">
                <a:solidFill>
                  <a:srgbClr val="00339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смертей </a:t>
            </a:r>
            <a:endParaRPr dirty="0">
              <a:solidFill>
                <a:srgbClr val="003399"/>
              </a:solidFill>
            </a:endParaRPr>
          </a:p>
        </p:txBody>
      </p:sp>
      <p:sp>
        <p:nvSpPr>
          <p:cNvPr id="8" name="Google Shape;145;p15"/>
          <p:cNvSpPr txBox="1"/>
          <p:nvPr/>
        </p:nvSpPr>
        <p:spPr>
          <a:xfrm>
            <a:off x="-58737" y="6172200"/>
            <a:ext cx="920273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None/>
            </a:pP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А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теперь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мы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можем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утверждать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этот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человек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1" u="none" strike="noStrike" cap="none" dirty="0" err="1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здоров</a:t>
            </a:r>
            <a:r>
              <a:rPr lang="en-US" sz="2400" b="0" i="1" u="none" strike="noStrike" cap="none" dirty="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97068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FF66"/>
                </a:solidFill>
              </a:rPr>
              <a:t>Социальное здоровье</a:t>
            </a:r>
          </a:p>
        </p:txBody>
      </p:sp>
      <p:sp>
        <p:nvSpPr>
          <p:cNvPr id="6147" name="AutoShape 24"/>
          <p:cNvSpPr>
            <a:spLocks noChangeArrowheads="1"/>
          </p:cNvSpPr>
          <p:nvPr/>
        </p:nvSpPr>
        <p:spPr bwMode="auto">
          <a:xfrm>
            <a:off x="4114800" y="2362200"/>
            <a:ext cx="1219200" cy="1143000"/>
          </a:xfrm>
          <a:prstGeom prst="pentagon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000" b="1" i="1" dirty="0"/>
              <a:t>Условия:</a:t>
            </a:r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1066800" y="1295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Жизни</a:t>
            </a:r>
            <a:r>
              <a:rPr lang="ru-RU" sz="2400" dirty="0"/>
              <a:t> </a:t>
            </a:r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3505200" y="7620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Труда </a:t>
            </a:r>
          </a:p>
        </p:txBody>
      </p:sp>
      <p:sp>
        <p:nvSpPr>
          <p:cNvPr id="9248" name="AutoShape 32"/>
          <p:cNvSpPr>
            <a:spLocks noChangeArrowheads="1"/>
          </p:cNvSpPr>
          <p:nvPr/>
        </p:nvSpPr>
        <p:spPr bwMode="auto">
          <a:xfrm>
            <a:off x="6324600" y="1295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Жилищные</a:t>
            </a:r>
            <a:r>
              <a:rPr lang="ru-RU" sz="2400" dirty="0"/>
              <a:t> </a:t>
            </a:r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>
            <a:off x="5410200" y="28956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Питания </a:t>
            </a:r>
          </a:p>
        </p:txBody>
      </p:sp>
      <p:sp>
        <p:nvSpPr>
          <p:cNvPr id="9250" name="AutoShape 34"/>
          <p:cNvSpPr>
            <a:spLocks noChangeArrowheads="1"/>
          </p:cNvSpPr>
          <p:nvPr/>
        </p:nvSpPr>
        <p:spPr bwMode="auto">
          <a:xfrm>
            <a:off x="1447800" y="2819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Отдыха</a:t>
            </a:r>
            <a:r>
              <a:rPr lang="ru-RU" sz="2400" dirty="0"/>
              <a:t> </a:t>
            </a:r>
          </a:p>
        </p:txBody>
      </p:sp>
      <p:sp>
        <p:nvSpPr>
          <p:cNvPr id="6153" name="Rectangle 40"/>
          <p:cNvSpPr>
            <a:spLocks noChangeArrowheads="1"/>
          </p:cNvSpPr>
          <p:nvPr/>
        </p:nvSpPr>
        <p:spPr bwMode="auto">
          <a:xfrm>
            <a:off x="3276600" y="4343400"/>
            <a:ext cx="2743200" cy="53340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2000" b="1" i="1" dirty="0"/>
              <a:t>Уровень: </a:t>
            </a: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990600" y="51816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культуры</a:t>
            </a:r>
          </a:p>
        </p:txBody>
      </p:sp>
      <p:sp>
        <p:nvSpPr>
          <p:cNvPr id="9259" name="AutoShape 43"/>
          <p:cNvSpPr>
            <a:spLocks noChangeArrowheads="1"/>
          </p:cNvSpPr>
          <p:nvPr/>
        </p:nvSpPr>
        <p:spPr bwMode="auto">
          <a:xfrm>
            <a:off x="3429000" y="57150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воспитания</a:t>
            </a:r>
          </a:p>
        </p:txBody>
      </p:sp>
      <p:sp>
        <p:nvSpPr>
          <p:cNvPr id="9260" name="AutoShape 44"/>
          <p:cNvSpPr>
            <a:spLocks noChangeArrowheads="1"/>
          </p:cNvSpPr>
          <p:nvPr/>
        </p:nvSpPr>
        <p:spPr bwMode="auto">
          <a:xfrm>
            <a:off x="5943600" y="51816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4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образования</a:t>
            </a:r>
          </a:p>
        </p:txBody>
      </p:sp>
      <p:pic>
        <p:nvPicPr>
          <p:cNvPr id="6158" name="Picture 51" descr="Info_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4876800"/>
            <a:ext cx="1608720" cy="107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0" name="Line 54"/>
          <p:cNvSpPr>
            <a:spLocks noChangeShapeType="1"/>
          </p:cNvSpPr>
          <p:nvPr/>
        </p:nvSpPr>
        <p:spPr bwMode="auto">
          <a:xfrm flipH="1" flipV="1">
            <a:off x="3352800" y="23622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1" name="Line 55"/>
          <p:cNvSpPr>
            <a:spLocks noChangeShapeType="1"/>
          </p:cNvSpPr>
          <p:nvPr/>
        </p:nvSpPr>
        <p:spPr bwMode="auto">
          <a:xfrm flipV="1">
            <a:off x="5334000" y="23622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2" name="Line 56"/>
          <p:cNvSpPr>
            <a:spLocks noChangeShapeType="1"/>
          </p:cNvSpPr>
          <p:nvPr/>
        </p:nvSpPr>
        <p:spPr bwMode="auto">
          <a:xfrm flipV="1">
            <a:off x="4724400" y="182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3" name="Line 57"/>
          <p:cNvSpPr>
            <a:spLocks noChangeShapeType="1"/>
          </p:cNvSpPr>
          <p:nvPr/>
        </p:nvSpPr>
        <p:spPr bwMode="auto">
          <a:xfrm flipH="1">
            <a:off x="3581400" y="34290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4" name="Line 58"/>
          <p:cNvSpPr>
            <a:spLocks noChangeShapeType="1"/>
          </p:cNvSpPr>
          <p:nvPr/>
        </p:nvSpPr>
        <p:spPr bwMode="auto">
          <a:xfrm>
            <a:off x="5181600" y="3429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5" name="Line 59"/>
          <p:cNvSpPr>
            <a:spLocks noChangeShapeType="1"/>
          </p:cNvSpPr>
          <p:nvPr/>
        </p:nvSpPr>
        <p:spPr bwMode="auto">
          <a:xfrm flipH="1">
            <a:off x="2209800" y="487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6" name="Line 60"/>
          <p:cNvSpPr>
            <a:spLocks noChangeShapeType="1"/>
          </p:cNvSpPr>
          <p:nvPr/>
        </p:nvSpPr>
        <p:spPr bwMode="auto">
          <a:xfrm>
            <a:off x="6019800" y="4876800"/>
            <a:ext cx="1219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9685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lvl="0" indent="0" algn="ctr">
              <a:buNone/>
            </a:pPr>
            <a:r>
              <a:rPr lang="ru-RU" sz="3600" b="1" i="1" dirty="0" smtClean="0">
                <a:latin typeface="+mj-lt"/>
                <a:ea typeface="Comic Sans MS"/>
                <a:cs typeface="Comic Sans MS"/>
                <a:sym typeface="Comic Sans MS"/>
              </a:rPr>
              <a:t>«</a:t>
            </a:r>
            <a:r>
              <a:rPr lang="ru-RU" sz="3600" b="1" i="1" dirty="0">
                <a:latin typeface="+mj-lt"/>
                <a:ea typeface="Comic Sans MS"/>
                <a:cs typeface="Comic Sans MS"/>
                <a:sym typeface="Comic Sans MS"/>
              </a:rPr>
              <a:t>Здоровье — это состояние полного </a:t>
            </a:r>
            <a:endParaRPr lang="ru-RU" sz="3600" b="1" i="1" dirty="0" smtClean="0">
              <a:latin typeface="+mj-lt"/>
              <a:ea typeface="Comic Sans MS"/>
              <a:cs typeface="Comic Sans MS"/>
              <a:sym typeface="Comic Sans MS"/>
            </a:endParaRPr>
          </a:p>
          <a:p>
            <a:pPr marL="0" lvl="0" indent="0" algn="ctr">
              <a:buNone/>
            </a:pPr>
            <a:r>
              <a:rPr lang="ru-RU" sz="3600" b="1" i="1" dirty="0" smtClean="0">
                <a:latin typeface="+mj-lt"/>
                <a:ea typeface="Comic Sans MS"/>
                <a:cs typeface="Comic Sans MS"/>
                <a:sym typeface="Comic Sans MS"/>
              </a:rPr>
              <a:t>физического</a:t>
            </a:r>
            <a:r>
              <a:rPr lang="ru-RU" sz="3600" b="1" i="1" dirty="0">
                <a:latin typeface="+mj-lt"/>
                <a:ea typeface="Comic Sans MS"/>
                <a:cs typeface="Comic Sans MS"/>
                <a:sym typeface="Comic Sans MS"/>
              </a:rPr>
              <a:t>, духовного и социального </a:t>
            </a:r>
            <a:endParaRPr lang="ru-RU" sz="3600" b="1" i="1" dirty="0" smtClean="0">
              <a:latin typeface="+mj-lt"/>
              <a:ea typeface="Comic Sans MS"/>
              <a:cs typeface="Comic Sans MS"/>
              <a:sym typeface="Comic Sans MS"/>
            </a:endParaRPr>
          </a:p>
          <a:p>
            <a:pPr marL="0" lvl="0" indent="0" algn="ctr">
              <a:buNone/>
            </a:pPr>
            <a:r>
              <a:rPr lang="ru-RU" sz="3600" b="1" i="1" dirty="0" smtClean="0">
                <a:latin typeface="+mj-lt"/>
                <a:ea typeface="Comic Sans MS"/>
                <a:cs typeface="Comic Sans MS"/>
                <a:sym typeface="Comic Sans MS"/>
              </a:rPr>
              <a:t>благополучия</a:t>
            </a:r>
            <a:r>
              <a:rPr lang="ru-RU" sz="3600" b="1" i="1" dirty="0">
                <a:latin typeface="+mj-lt"/>
                <a:ea typeface="Comic Sans MS"/>
                <a:cs typeface="Comic Sans MS"/>
                <a:sym typeface="Comic Sans MS"/>
              </a:rPr>
              <a:t>, а не только </a:t>
            </a:r>
            <a:endParaRPr lang="ru-RU" sz="3600" b="1" i="1" dirty="0" smtClean="0">
              <a:latin typeface="+mj-lt"/>
              <a:ea typeface="Comic Sans MS"/>
              <a:cs typeface="Comic Sans MS"/>
              <a:sym typeface="Comic Sans MS"/>
            </a:endParaRPr>
          </a:p>
          <a:p>
            <a:pPr marL="0" lvl="0" indent="0" algn="ctr">
              <a:buNone/>
            </a:pPr>
            <a:r>
              <a:rPr lang="ru-RU" sz="3600" b="1" i="1" dirty="0" smtClean="0">
                <a:latin typeface="+mj-lt"/>
                <a:ea typeface="Comic Sans MS"/>
                <a:cs typeface="Comic Sans MS"/>
                <a:sym typeface="Comic Sans MS"/>
              </a:rPr>
              <a:t>отсутствие </a:t>
            </a:r>
            <a:r>
              <a:rPr lang="ru-RU" sz="3600" b="1" i="1" dirty="0">
                <a:latin typeface="+mj-lt"/>
                <a:ea typeface="Comic Sans MS"/>
                <a:cs typeface="Comic Sans MS"/>
                <a:sym typeface="Comic Sans MS"/>
              </a:rPr>
              <a:t>болезней </a:t>
            </a:r>
          </a:p>
          <a:p>
            <a:pPr marL="0" lvl="0" indent="0" algn="ctr">
              <a:buNone/>
            </a:pPr>
            <a:r>
              <a:rPr lang="ru-RU" sz="3600" b="1" i="1" dirty="0" smtClean="0">
                <a:latin typeface="+mj-lt"/>
                <a:ea typeface="Comic Sans MS"/>
                <a:cs typeface="Comic Sans MS"/>
                <a:sym typeface="Comic Sans MS"/>
              </a:rPr>
              <a:t>и </a:t>
            </a:r>
            <a:r>
              <a:rPr lang="ru-RU" sz="3600" b="1" i="1" dirty="0">
                <a:latin typeface="+mj-lt"/>
                <a:ea typeface="Comic Sans MS"/>
                <a:cs typeface="Comic Sans MS"/>
                <a:sym typeface="Comic Sans MS"/>
              </a:rPr>
              <a:t>физических дефектов».</a:t>
            </a:r>
            <a:endParaRPr lang="ru-RU" sz="3600" dirty="0">
              <a:latin typeface="+mj-lt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Clr>
                <a:schemeClr val="dk1"/>
              </a:buClr>
              <a:buSzPts val="2400"/>
            </a:pPr>
            <a:endParaRPr lang="ru-RU" sz="4000" b="1" i="1" dirty="0" smtClean="0">
              <a:solidFill>
                <a:srgbClr val="003399"/>
              </a:solidFill>
              <a:latin typeface="+mj-lt"/>
              <a:ea typeface="Arial"/>
              <a:cs typeface="Arial"/>
              <a:sym typeface="Arial"/>
            </a:endParaRPr>
          </a:p>
          <a:p>
            <a:pPr lvl="0">
              <a:buClr>
                <a:schemeClr val="dk1"/>
              </a:buClr>
              <a:buSzPts val="2400"/>
            </a:pPr>
            <a:r>
              <a:rPr lang="ru-RU" sz="4000" b="1" i="1" dirty="0" smtClean="0">
                <a:solidFill>
                  <a:srgbClr val="003399"/>
                </a:solidFill>
                <a:latin typeface="+mj-lt"/>
                <a:ea typeface="Arial"/>
                <a:cs typeface="Arial"/>
                <a:sym typeface="Arial"/>
              </a:rPr>
              <a:t>   Всемирная организация </a:t>
            </a:r>
          </a:p>
          <a:p>
            <a:pPr lvl="0">
              <a:buClr>
                <a:schemeClr val="dk1"/>
              </a:buClr>
              <a:buSzPts val="2400"/>
            </a:pPr>
            <a:r>
              <a:rPr lang="ru-RU" sz="4000" b="1" i="1" dirty="0" smtClean="0">
                <a:solidFill>
                  <a:srgbClr val="003399"/>
                </a:solidFill>
                <a:latin typeface="+mj-lt"/>
                <a:ea typeface="Arial"/>
                <a:cs typeface="Arial"/>
                <a:sym typeface="Arial"/>
              </a:rPr>
              <a:t>    здравоохранения </a:t>
            </a:r>
            <a:r>
              <a:rPr lang="ru-RU" sz="4000" b="1" i="1" dirty="0">
                <a:solidFill>
                  <a:srgbClr val="003399"/>
                </a:solidFill>
                <a:latin typeface="+mj-lt"/>
                <a:ea typeface="Arial"/>
                <a:cs typeface="Arial"/>
                <a:sym typeface="Arial"/>
              </a:rPr>
              <a:t>(ВОЗ)</a:t>
            </a:r>
            <a:endParaRPr lang="ru-RU" sz="4000" dirty="0">
              <a:solidFill>
                <a:srgbClr val="003399"/>
              </a:solidFill>
              <a:latin typeface="+mj-lt"/>
            </a:endParaRPr>
          </a:p>
          <a:p>
            <a:pPr algn="ctr"/>
            <a:endParaRPr lang="ru-RU" sz="4400" dirty="0"/>
          </a:p>
        </p:txBody>
      </p:sp>
      <p:pic>
        <p:nvPicPr>
          <p:cNvPr id="5" name="Google Shape;152;p16" descr="воз.gif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0800" y="152400"/>
            <a:ext cx="2560637" cy="2243137"/>
          </a:xfrm>
          <a:prstGeom prst="rect">
            <a:avLst/>
          </a:prstGeom>
          <a:noFill/>
          <a:ln>
            <a:noFill/>
          </a:ln>
          <a:effectLst>
            <a:outerShdw blurRad="63500" dist="38100">
              <a:srgbClr val="000000">
                <a:alpha val="39607"/>
              </a:srgbClr>
            </a:outerShdw>
          </a:effec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-16212" y="5301209"/>
            <a:ext cx="1881342" cy="1556791"/>
            <a:chOff x="0" y="2"/>
            <a:chExt cx="1309" cy="1139"/>
          </a:xfrm>
        </p:grpSpPr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0" y="2"/>
              <a:ext cx="1309" cy="1139"/>
            </a:xfrm>
            <a:prstGeom prst="sun">
              <a:avLst>
                <a:gd name="adj" fmla="val 25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85" y="398"/>
              <a:ext cx="567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100" b="1" dirty="0"/>
                <a:t>Запись в тетрадь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673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нижеприведенных составляющих выберите те, которые относятся к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74444"/>
              </p:ext>
            </p:extLst>
          </p:nvPr>
        </p:nvGraphicFramePr>
        <p:xfrm>
          <a:off x="179512" y="1088136"/>
          <a:ext cx="8784976" cy="5468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/>
                <a:gridCol w="5904656"/>
              </a:tblGrid>
              <a:tr h="172819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1) Физическому здоровью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уровень образования;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двигательная активность;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умение жить в согласии с родными и близкими;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рациональное питание;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условия труда и отдыха;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соблюдение правил личной гигиены;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умение жить в согласии с собой;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жилищные условия;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умение жить в сочетании с окружающими;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условия жизни;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отношение к окружающему миру и ориентация в нем; 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условия питания;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безопасное поведение в повседневной жизни;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уровень культуры;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режим труда и отдыха; 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dirty="0" smtClean="0">
                          <a:effectLst/>
                        </a:rPr>
                        <a:t>уровень воспитания;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отказ от вредных привычек;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определять свое положение в окружающей среде.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728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2) Духовному здоровью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3) Социальному здоровью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нижеприведенных составляющих выберите те, которые относятся к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683180"/>
              </p:ext>
            </p:extLst>
          </p:nvPr>
        </p:nvGraphicFramePr>
        <p:xfrm>
          <a:off x="107504" y="1052736"/>
          <a:ext cx="8784976" cy="5550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5117"/>
                <a:gridCol w="5929859"/>
              </a:tblGrid>
              <a:tr h="172819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1) Физическому здоровью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двигательная активность;</a:t>
                      </a: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рациональное питание;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режим труда и отдыха; </a:t>
                      </a: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соблюдение правил личной гигиены;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безопасное поведение в повседневной жизни;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отказ от вредных привычек.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8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</a:rPr>
                        <a:t>2) Духовному здоровью</a:t>
                      </a:r>
                      <a:endParaRPr lang="ru-RU" sz="18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отношение к окружающему миру и ориентация в нем;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умение жить в согласии с собой;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умение жить в согласии с родными и близкими;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умение жить в сочетании с окружающими;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определять свое положение в окружающей среде.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</a:rPr>
                        <a:t>3) Социальному здоровью</a:t>
                      </a:r>
                      <a:endParaRPr lang="ru-RU" sz="18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условия жизни;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жилищные условия;</a:t>
                      </a:r>
                    </a:p>
                    <a:p>
                      <a:pPr marL="0" indent="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условия питания;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условия труда и отдыха;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уровень культуры;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уровень воспитания;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уровень образования.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59833" y="1124744"/>
            <a:ext cx="5746802" cy="174746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3" y="2996952"/>
            <a:ext cx="5756319" cy="140937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3" y="4581128"/>
            <a:ext cx="5746801" cy="19442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1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ru-RU" sz="2800" b="1" dirty="0">
                <a:solidFill>
                  <a:srgbClr val="003399"/>
                </a:solidFill>
                <a:latin typeface="+mj-lt"/>
                <a:ea typeface="Comic Sans MS"/>
                <a:cs typeface="Comic Sans MS"/>
                <a:sym typeface="Comic Sans MS"/>
              </a:rPr>
              <a:t>Зачем мы так много говорим о здоровье?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>
                <a:solidFill>
                  <a:srgbClr val="003399"/>
                </a:solidFill>
                <a:latin typeface="+mj-lt"/>
                <a:ea typeface="Comic Sans MS"/>
                <a:cs typeface="Comic Sans MS"/>
                <a:sym typeface="Comic Sans MS"/>
              </a:rPr>
              <a:t>Ведь здоровье каждого человека —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>
                <a:solidFill>
                  <a:srgbClr val="003399"/>
                </a:solidFill>
                <a:latin typeface="+mj-lt"/>
                <a:ea typeface="Comic Sans MS"/>
                <a:cs typeface="Comic Sans MS"/>
                <a:sym typeface="Comic Sans MS"/>
              </a:rPr>
              <a:t>это его личное дело?!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5" name="Google Shape;159;p17"/>
          <p:cNvSpPr txBox="1">
            <a:spLocks noGrp="1"/>
          </p:cNvSpPr>
          <p:nvPr>
            <p:ph idx="1"/>
          </p:nvPr>
        </p:nvSpPr>
        <p:spPr>
          <a:xfrm>
            <a:off x="421196" y="2204864"/>
            <a:ext cx="8229600" cy="604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Comic Sans MS"/>
              <a:buNone/>
            </a:pPr>
            <a:r>
              <a:rPr lang="en-US" sz="36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Каждый</a:t>
            </a:r>
            <a:r>
              <a:rPr lang="en-US" sz="36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6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человек</a:t>
            </a:r>
            <a:r>
              <a:rPr lang="en-US" sz="36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6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должен</a:t>
            </a:r>
            <a:r>
              <a:rPr lang="en-US" sz="36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6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понимать</a:t>
            </a:r>
            <a:r>
              <a:rPr lang="en-US" sz="36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:</a:t>
            </a:r>
            <a:endParaRPr sz="3600" dirty="0">
              <a:latin typeface="+mj-lt"/>
            </a:endParaRPr>
          </a:p>
        </p:txBody>
      </p:sp>
      <p:sp>
        <p:nvSpPr>
          <p:cNvPr id="6" name="Google Shape;160;p17"/>
          <p:cNvSpPr txBox="1"/>
          <p:nvPr/>
        </p:nvSpPr>
        <p:spPr>
          <a:xfrm>
            <a:off x="503548" y="3140968"/>
            <a:ext cx="8136904" cy="2282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Comic Sans MS"/>
              <a:buNone/>
            </a:pP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Только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когда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все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составляющие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здоровья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– </a:t>
            </a:r>
            <a:endParaRPr sz="3200" dirty="0">
              <a:latin typeface="+mj-lt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Comic Sans MS"/>
              <a:buNone/>
            </a:pP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духовное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,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социальное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и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физическое</a:t>
            </a:r>
            <a:endParaRPr sz="3200" dirty="0">
              <a:latin typeface="+mj-lt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Comic Sans MS"/>
              <a:buNone/>
            </a:pP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будут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в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норме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–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человек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будет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здоров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endParaRPr sz="3200" dirty="0">
              <a:latin typeface="+mj-lt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Comic Sans MS"/>
              <a:buNone/>
            </a:pP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и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общество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будет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крепким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 и </a:t>
            </a:r>
            <a:r>
              <a:rPr lang="en-US" sz="3200" b="1" u="none" strike="noStrike" cap="none" dirty="0" err="1">
                <a:latin typeface="+mj-lt"/>
                <a:ea typeface="Comic Sans MS"/>
                <a:cs typeface="Comic Sans MS"/>
                <a:sym typeface="Comic Sans MS"/>
              </a:rPr>
              <a:t>сильным</a:t>
            </a:r>
            <a:r>
              <a:rPr lang="en-US" sz="3200" b="1" u="none" strike="noStrike" cap="none" dirty="0">
                <a:latin typeface="+mj-lt"/>
                <a:ea typeface="Comic Sans MS"/>
                <a:cs typeface="Comic Sans MS"/>
                <a:sym typeface="Comic Sans MS"/>
              </a:rPr>
              <a:t>.</a:t>
            </a:r>
            <a:endParaRPr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122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ru-RU" sz="2800" b="1" dirty="0">
                <a:solidFill>
                  <a:srgbClr val="003399"/>
                </a:solidFill>
              </a:rPr>
              <a:t>Какие критерии используют врачи </a:t>
            </a:r>
            <a:endParaRPr lang="ru-RU" sz="2800" b="1" dirty="0" smtClean="0">
              <a:solidFill>
                <a:srgbClr val="003399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3399"/>
                </a:solidFill>
              </a:rPr>
              <a:t>при </a:t>
            </a:r>
            <a:r>
              <a:rPr lang="ru-RU" sz="2800" b="1" dirty="0">
                <a:solidFill>
                  <a:srgbClr val="003399"/>
                </a:solidFill>
              </a:rPr>
              <a:t>оценке здоровья детей и подростков?</a:t>
            </a:r>
            <a:endParaRPr lang="ru-RU" sz="2800" dirty="0">
              <a:solidFill>
                <a:srgbClr val="003399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89833" y="595102"/>
            <a:ext cx="6667500" cy="5181600"/>
            <a:chOff x="1089833" y="595102"/>
            <a:chExt cx="6667500" cy="5181600"/>
          </a:xfrm>
        </p:grpSpPr>
        <p:pic>
          <p:nvPicPr>
            <p:cNvPr id="3074" name="Picture 2" descr="C:\Users\Admin\Desktop\OuEvz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833" y="595102"/>
              <a:ext cx="6667500" cy="5181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2051720" y="3900575"/>
              <a:ext cx="466486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Работа с учебником стр. </a:t>
              </a:r>
              <a:r>
                <a:rPr lang="ru-RU" sz="2400" b="1" dirty="0" smtClean="0"/>
                <a:t>134-135. </a:t>
              </a:r>
              <a:endParaRPr lang="ru-RU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291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728821"/>
              </p:ext>
            </p:extLst>
          </p:nvPr>
        </p:nvGraphicFramePr>
        <p:xfrm>
          <a:off x="107504" y="1268760"/>
          <a:ext cx="8928992" cy="507997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955628"/>
                <a:gridCol w="3973364"/>
              </a:tblGrid>
              <a:tr h="43204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Индивидуальная карточка №2 «Моё здоровье»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9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Группа здоровья (определить группу здоровья, используя характеристику групп здоровья детей и </a:t>
                      </a:r>
                      <a:r>
                        <a:rPr lang="ru-RU" sz="2000" dirty="0" smtClean="0">
                          <a:effectLst/>
                        </a:rPr>
                        <a:t>подростков, схема 17)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                    </a:t>
                      </a: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Группа - ?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26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Оценка своего здоровья по пятибалльной системе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j-lt"/>
                        </a:rPr>
                        <a:t>самочувствие-?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j-lt"/>
                          <a:ea typeface="Times New Roman"/>
                        </a:rPr>
                        <a:t>работоспособность-?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j-lt"/>
                          <a:ea typeface="Times New Roman"/>
                        </a:rPr>
                        <a:t>настроение - ?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j-lt"/>
                          <a:ea typeface="Times New Roman"/>
                        </a:rPr>
                        <a:t>Средний балл - ?</a:t>
                      </a:r>
                      <a:endParaRPr lang="ru-RU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45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Оценка здоровья по времени задержки </a:t>
                      </a:r>
                      <a:r>
                        <a:rPr lang="ru-RU" sz="2000" dirty="0" smtClean="0">
                          <a:effectLst/>
                        </a:rPr>
                        <a:t>дыхания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Более 40 с – здоров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20с до 40с – здоровье ослаблено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Менее 20с – имеются заболевания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26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Оценка здоровья по пульсу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Реже 55  - отлично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Реже 70 – хорошо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71-80 – посредственно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Чаще 80 - плохо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451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ВЫВОД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4275"/>
            <a:ext cx="9144000" cy="11967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183" y="0"/>
            <a:ext cx="656704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Практическая работа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1700808"/>
            <a:ext cx="3960440" cy="93610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2636912"/>
            <a:ext cx="3960440" cy="115212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3789040"/>
            <a:ext cx="3960440" cy="86409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615756"/>
            <a:ext cx="3960440" cy="111749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СЕКУНДОМЕР 1 МИНУТА БЕЗ ЗВУКА  STOPWATCH 1 MINUTE WITHOUT  SOUND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72396" y="214290"/>
            <a:ext cx="1214446" cy="91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9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 fullScrn="1">
              <p:cMediaNode>
                <p:cTn id="2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povishenie-temparatur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3515">
            <a:off x="227533" y="446578"/>
            <a:ext cx="3098820" cy="2066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553dc82f2756f1493cdbacfc8eda562f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9645">
            <a:off x="5663159" y="356125"/>
            <a:ext cx="3376786" cy="2247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i?id=47bd783ed27f5523641d36b1bf861d77d8f52641-8497418-images-thumbs&amp;n=1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7503" y="2386556"/>
            <a:ext cx="1765450" cy="2571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15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0216">
            <a:off x="205833" y="4409761"/>
            <a:ext cx="3265955" cy="2041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aktsiya-pomoshi-bezdomnim_b14__oeslryj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2121">
            <a:off x="5811545" y="4290167"/>
            <a:ext cx="3158822" cy="2106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\Desktop\field_image_shutterstock_665500972-1440x9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9598"/>
            <a:ext cx="2828154" cy="1881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Admin\Desktop\b303b4ba2690d64784ecdcf61808300b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442093"/>
            <a:ext cx="1776944" cy="1982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1307019-1536x76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2285" y="1921395"/>
            <a:ext cx="6048671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dmin\Desktop\1532848328_2ca6baffce982a1c4e6ba8a25173449a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625096"/>
            <a:ext cx="3121538" cy="2078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68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599491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4274"/>
            <a:ext cx="9144000" cy="140850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293" y="354581"/>
            <a:ext cx="88018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Факторы, влияющие на здоровье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818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8423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4274"/>
            <a:ext cx="9144000" cy="140850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569" y="354581"/>
            <a:ext cx="67137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Уровень здоровья класса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7740352" y="5877272"/>
            <a:ext cx="936104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51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771339"/>
              </p:ext>
            </p:extLst>
          </p:nvPr>
        </p:nvGraphicFramePr>
        <p:xfrm>
          <a:off x="467544" y="1772816"/>
          <a:ext cx="8352928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6677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Задание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.  «Что я должна делать ежедневно дома, для того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чтобы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сохранить своё здоровье?»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29732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416402"/>
              </p:ext>
            </p:extLst>
          </p:nvPr>
        </p:nvGraphicFramePr>
        <p:xfrm>
          <a:off x="467544" y="3140968"/>
          <a:ext cx="8352928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6671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Задание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.  «Что я должна делать ежедневно в школе, для того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чтобы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сохранить своё здоровье?»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29737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317740"/>
              </p:ext>
            </p:extLst>
          </p:nvPr>
        </p:nvGraphicFramePr>
        <p:xfrm>
          <a:off x="467544" y="4581128"/>
          <a:ext cx="8352928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80941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Задание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.  «Что я должна делать зимой и летом, для того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чтобы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сохранить своё здоровье?»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28315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4274"/>
            <a:ext cx="9144000" cy="140850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chemeClr val="dk1"/>
              </a:buClr>
              <a:buSzPts val="2400"/>
            </a:pPr>
            <a:r>
              <a:rPr lang="ru-RU" sz="2800" b="1" dirty="0" smtClean="0">
                <a:solidFill>
                  <a:srgbClr val="003399"/>
                </a:solidFill>
                <a:latin typeface="+mj-lt"/>
              </a:rPr>
              <a:t> </a:t>
            </a:r>
            <a:endParaRPr lang="ru-RU" sz="2800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350239"/>
            <a:ext cx="66995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сохранить здоровье?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pSp>
        <p:nvGrpSpPr>
          <p:cNvPr id="11" name="Group 6"/>
          <p:cNvGrpSpPr>
            <a:grpSpLocks/>
          </p:cNvGrpSpPr>
          <p:nvPr/>
        </p:nvGrpSpPr>
        <p:grpSpPr bwMode="auto">
          <a:xfrm>
            <a:off x="110868" y="4274"/>
            <a:ext cx="1868843" cy="1728192"/>
            <a:chOff x="0" y="2"/>
            <a:chExt cx="1309" cy="1139"/>
          </a:xfrm>
        </p:grpSpPr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0" y="2"/>
              <a:ext cx="1309" cy="1139"/>
            </a:xfrm>
            <a:prstGeom prst="sun">
              <a:avLst>
                <a:gd name="adj" fmla="val 25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85" y="398"/>
              <a:ext cx="567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100" b="1" dirty="0"/>
                <a:t>Запись в тетрадь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32373" y="5908630"/>
            <a:ext cx="8279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Составить план-действие </a:t>
            </a:r>
            <a:r>
              <a:rPr lang="ru-RU" sz="2000" b="1" dirty="0">
                <a:latin typeface="+mj-lt"/>
              </a:rPr>
              <a:t>по сохранению и улучшению нашего здоровья</a:t>
            </a: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12360" y="6308740"/>
            <a:ext cx="1224136" cy="432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6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Мой филь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9055"/>
            <a:ext cx="8798685" cy="530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1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Рефлексия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:\Users\Admin\Desktop\poleznye-sovet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5473" y="1628800"/>
            <a:ext cx="1658864" cy="165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poleznye-sovet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145473" y="4104478"/>
            <a:ext cx="1658864" cy="165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1772816"/>
            <a:ext cx="5985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Я хорошо потрудилась на уроке. </a:t>
            </a:r>
          </a:p>
          <a:p>
            <a:r>
              <a:rPr lang="ru-RU" sz="2400" dirty="0" smtClean="0">
                <a:latin typeface="Arial Black" pitchFamily="34" charset="0"/>
              </a:rPr>
              <a:t>Мне было интересно. </a:t>
            </a:r>
          </a:p>
          <a:p>
            <a:r>
              <a:rPr lang="ru-RU" sz="2400" dirty="0" smtClean="0">
                <a:latin typeface="Arial Black" pitchFamily="34" charset="0"/>
              </a:rPr>
              <a:t>Я довольна своей работой.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025" y="4149080"/>
            <a:ext cx="61221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Н</a:t>
            </a:r>
            <a:r>
              <a:rPr lang="ru-RU" sz="2400" dirty="0" smtClean="0">
                <a:latin typeface="Arial Black" pitchFamily="34" charset="0"/>
              </a:rPr>
              <a:t>а уроке мне было неинтересно. </a:t>
            </a:r>
          </a:p>
          <a:p>
            <a:r>
              <a:rPr lang="ru-RU" sz="2400" dirty="0" smtClean="0">
                <a:latin typeface="Arial Black" pitchFamily="34" charset="0"/>
              </a:rPr>
              <a:t>У меня было много ошибок. </a:t>
            </a:r>
          </a:p>
          <a:p>
            <a:r>
              <a:rPr lang="ru-RU" sz="2400" dirty="0" smtClean="0">
                <a:latin typeface="Arial Black" pitchFamily="34" charset="0"/>
              </a:rPr>
              <a:t>Я считаю, что мне еще нужно </a:t>
            </a:r>
          </a:p>
          <a:p>
            <a:r>
              <a:rPr lang="ru-RU" sz="2400" dirty="0" smtClean="0">
                <a:latin typeface="Arial Black" pitchFamily="34" charset="0"/>
              </a:rPr>
              <a:t>поработать над этой темой.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668344" y="5949280"/>
            <a:ext cx="1135993" cy="7920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1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503" y="-2305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89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4968552" cy="481080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/>
              <a:t>«</a:t>
            </a:r>
            <a:r>
              <a:rPr lang="ru-RU" dirty="0"/>
              <a:t>Человек может жить до 100 лет. Мы сами своей невоздержанностью, своей беспорядочностью, своим безобразным обращением с собственным </a:t>
            </a:r>
            <a:r>
              <a:rPr lang="ru-RU" i="1" dirty="0" smtClean="0"/>
              <a:t>..................</a:t>
            </a:r>
            <a:r>
              <a:rPr lang="ru-RU" dirty="0" smtClean="0"/>
              <a:t> </a:t>
            </a:r>
            <a:r>
              <a:rPr lang="ru-RU" dirty="0"/>
              <a:t>сводим этот нормальный срок до гораздо меньшей цифры».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3399"/>
                </a:solidFill>
              </a:rPr>
              <a:t>Павлов Иван Петрович</a:t>
            </a:r>
            <a:endParaRPr lang="ru-RU" sz="4400" dirty="0">
              <a:solidFill>
                <a:srgbClr val="003399"/>
              </a:solidFill>
            </a:endParaRPr>
          </a:p>
        </p:txBody>
      </p:sp>
      <p:pic>
        <p:nvPicPr>
          <p:cNvPr id="3074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0665" y="1412776"/>
            <a:ext cx="347565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36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564" y="1628800"/>
            <a:ext cx="7848872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Когда нет </a:t>
            </a:r>
            <a:r>
              <a:rPr lang="ru-RU" i="1" dirty="0" smtClean="0"/>
              <a:t>...................</a:t>
            </a:r>
            <a:r>
              <a:rPr lang="ru-RU" dirty="0" smtClean="0"/>
              <a:t>, </a:t>
            </a:r>
            <a:r>
              <a:rPr lang="ru-RU" dirty="0"/>
              <a:t>молчит мудрость, не может расцвести  искусство, не играют силы, бесполезно богатство </a:t>
            </a:r>
            <a:r>
              <a:rPr lang="ru-RU" dirty="0" smtClean="0"/>
              <a:t>и бессилен разум</a:t>
            </a:r>
            <a:r>
              <a:rPr lang="ru-RU" dirty="0"/>
              <a:t>». 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C:\Users\Admin\Desktop\historians-who-have-changed-the-way-we-look-at-history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3645024"/>
            <a:ext cx="3876881" cy="300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3399"/>
                </a:solidFill>
              </a:rPr>
              <a:t>Геродот</a:t>
            </a:r>
            <a:endParaRPr lang="ru-RU" sz="44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8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468052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/>
              <a:t>«</a:t>
            </a:r>
            <a:r>
              <a:rPr lang="ru-RU" dirty="0"/>
              <a:t>Счастье – как</a:t>
            </a:r>
            <a:r>
              <a:rPr lang="ru-RU" i="1" dirty="0"/>
              <a:t> </a:t>
            </a:r>
            <a:r>
              <a:rPr lang="ru-RU" i="1" dirty="0" smtClean="0"/>
              <a:t>................</a:t>
            </a:r>
            <a:r>
              <a:rPr lang="ru-RU" dirty="0" smtClean="0"/>
              <a:t>: </a:t>
            </a:r>
            <a:r>
              <a:rPr lang="ru-RU" dirty="0"/>
              <a:t>когда </a:t>
            </a:r>
            <a:r>
              <a:rPr lang="ru-RU" dirty="0" smtClean="0"/>
              <a:t>его </a:t>
            </a:r>
            <a:r>
              <a:rPr lang="ru-RU" dirty="0"/>
              <a:t>не замечаешь, значит, оно есть».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3399"/>
                </a:solidFill>
              </a:rPr>
              <a:t>Тургенев Иван Сергеевич</a:t>
            </a:r>
            <a:endParaRPr lang="ru-RU" sz="4400" dirty="0">
              <a:solidFill>
                <a:srgbClr val="003399"/>
              </a:solidFill>
            </a:endParaRPr>
          </a:p>
        </p:txBody>
      </p:sp>
      <p:pic>
        <p:nvPicPr>
          <p:cNvPr id="5122" name="Picture 2" descr="C:\Users\Admin\Desktop\EA_VIEzX4AAxDn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268760"/>
            <a:ext cx="3756383" cy="515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0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83357"/>
            <a:ext cx="41148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«................. </a:t>
            </a:r>
            <a:r>
              <a:rPr lang="ru-RU" dirty="0"/>
              <a:t>до того перевешивает все остальные блага жизни, что поистине здоровый нищий счастливее больного короля».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3399"/>
                </a:solidFill>
              </a:rPr>
              <a:t>Артур </a:t>
            </a:r>
            <a:r>
              <a:rPr lang="ru-RU" sz="4400" b="1" dirty="0">
                <a:solidFill>
                  <a:srgbClr val="003399"/>
                </a:solidFill>
              </a:rPr>
              <a:t>Шопенгауэр</a:t>
            </a:r>
            <a:endParaRPr lang="ru-RU" sz="4400" dirty="0">
              <a:solidFill>
                <a:srgbClr val="003399"/>
              </a:solidFill>
            </a:endParaRPr>
          </a:p>
        </p:txBody>
      </p:sp>
      <p:pic>
        <p:nvPicPr>
          <p:cNvPr id="6146" name="Picture 2" descr="C:\Users\Admin\Desktop\119a-ful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4527" y="1340768"/>
            <a:ext cx="355686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5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264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3399"/>
                </a:solidFill>
              </a:rPr>
              <a:t/>
            </a:r>
            <a:br>
              <a:rPr lang="ru-RU" sz="4800" dirty="0" smtClean="0">
                <a:solidFill>
                  <a:srgbClr val="003399"/>
                </a:solidFill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Тема урока: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23577" y="3284984"/>
            <a:ext cx="6853243" cy="1059606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Plain">
              <a:avLst>
                <a:gd name="adj" fmla="val 49958"/>
              </a:avLst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«Здоровье человека»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66822" y="237140"/>
            <a:ext cx="2232970" cy="2039732"/>
            <a:chOff x="0" y="2"/>
            <a:chExt cx="1309" cy="1139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0" y="2"/>
              <a:ext cx="1309" cy="1139"/>
            </a:xfrm>
            <a:prstGeom prst="sun">
              <a:avLst>
                <a:gd name="adj" fmla="val 25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85" y="398"/>
              <a:ext cx="567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1100" b="1" dirty="0"/>
                <a:t>Запись в тетрадь</a:t>
              </a:r>
            </a:p>
          </p:txBody>
        </p:sp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683568" y="1168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003399"/>
                </a:solidFill>
              </a:rPr>
              <a:t/>
            </a:r>
            <a:br>
              <a:rPr lang="ru-RU" sz="4000" dirty="0" smtClean="0">
                <a:solidFill>
                  <a:srgbClr val="003399"/>
                </a:solidFill>
              </a:rPr>
            </a:b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25.01.23.</a:t>
            </a:r>
            <a:b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864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339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88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уроке мы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3600" b="1" dirty="0"/>
              <a:t>Узнаем</a:t>
            </a:r>
            <a:r>
              <a:rPr lang="ru-RU" sz="3600" dirty="0"/>
              <a:t> о составля­ющих здоровья человека, критериях его оценки, группах здоровья детей и подростков.</a:t>
            </a:r>
          </a:p>
          <a:p>
            <a:pPr fontAlgn="base"/>
            <a:r>
              <a:rPr lang="ru-RU" sz="3600" b="1" dirty="0"/>
              <a:t>Оценим</a:t>
            </a:r>
            <a:r>
              <a:rPr lang="ru-RU" sz="3600" dirty="0"/>
              <a:t> уровень своего здоровья.</a:t>
            </a:r>
          </a:p>
          <a:p>
            <a:pPr fontAlgn="base"/>
            <a:r>
              <a:rPr lang="ru-RU" sz="3600" b="1" dirty="0"/>
              <a:t>Определим</a:t>
            </a:r>
            <a:r>
              <a:rPr lang="ru-RU" sz="3600" dirty="0"/>
              <a:t>  свои действия по сохранению здоровья.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673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1651216203_48-vsegda-pomnim-com-p-zdorovii-obraz-zhizni-frukti-foto-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2349">
            <a:off x="408755" y="408504"/>
            <a:ext cx="4144962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3b4df7c940fa85e74c578c830aadff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0283">
            <a:off x="5068297" y="381061"/>
            <a:ext cx="3739927" cy="249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заряд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890" y="1916316"/>
            <a:ext cx="4188062" cy="2795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4bd216f0f870d2cbb58eb23b17c089e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58">
            <a:off x="5558887" y="4047017"/>
            <a:ext cx="3252830" cy="255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10_2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11466">
            <a:off x="375069" y="4022593"/>
            <a:ext cx="3949396" cy="2532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58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712</Words>
  <Application>Microsoft Office PowerPoint</Application>
  <PresentationFormat>Экран (4:3)</PresentationFormat>
  <Paragraphs>144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 урока: </vt:lpstr>
      <vt:lpstr>На уроке мы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Социальное здоровье</vt:lpstr>
      <vt:lpstr>Презентация PowerPoint</vt:lpstr>
      <vt:lpstr>Из нижеприведенных составляющих выберите те, которые относятся к:</vt:lpstr>
      <vt:lpstr>Из нижеприведенных составляющих выберите те, которые относятся к: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2022-12-05T17:16:37Z</dcterms:created>
  <dcterms:modified xsi:type="dcterms:W3CDTF">2024-01-28T18:07:43Z</dcterms:modified>
</cp:coreProperties>
</file>