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58" r:id="rId4"/>
    <p:sldId id="274" r:id="rId5"/>
    <p:sldId id="279" r:id="rId6"/>
    <p:sldId id="278" r:id="rId7"/>
    <p:sldId id="260" r:id="rId8"/>
    <p:sldId id="261" r:id="rId9"/>
    <p:sldId id="273" r:id="rId10"/>
    <p:sldId id="262" r:id="rId11"/>
    <p:sldId id="263" r:id="rId12"/>
    <p:sldId id="264" r:id="rId13"/>
    <p:sldId id="266" r:id="rId14"/>
    <p:sldId id="269" r:id="rId15"/>
    <p:sldId id="271" r:id="rId16"/>
    <p:sldId id="270" r:id="rId17"/>
    <p:sldId id="272" r:id="rId18"/>
    <p:sldId id="276" r:id="rId19"/>
  </p:sldIdLst>
  <p:sldSz cx="12192000" cy="6858000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FF"/>
    <a:srgbClr val="66FF99"/>
    <a:srgbClr val="0080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744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88B8C0-6D41-42F8-805A-C4BCEE839F07}" type="datetimeFigureOut">
              <a:rPr lang="ru-RU"/>
              <a:pPr>
                <a:defRPr/>
              </a:pPr>
              <a:t>23.01.2024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7852FB-ADF3-4FD3-A248-1ADDA65582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C24A9B-1591-497D-A3B6-CDF6EAA1E8E7}" type="datetimeFigureOut">
              <a:rPr lang="ru-RU"/>
              <a:pPr>
                <a:defRPr/>
              </a:pPr>
              <a:t>23.01.2024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6A2B6C-7E45-4BF7-9CA0-9344E1A33E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A9A35E-CF45-4F52-A84B-1D32BE6BE703}" type="datetimeFigureOut">
              <a:rPr lang="ru-RU"/>
              <a:pPr>
                <a:defRPr/>
              </a:pPr>
              <a:t>23.01.2024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427FDC-A4D6-45E4-9A6F-E65DCDB7C2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DD58E2-CB08-434A-843E-097FFD84438F}" type="datetimeFigureOut">
              <a:rPr lang="ru-RU"/>
              <a:pPr>
                <a:defRPr/>
              </a:pPr>
              <a:t>23.01.2024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A554AD-B774-43E8-98D7-DDD721FC3F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C1482E-AC98-4329-BB22-BABC89548EA2}" type="datetimeFigureOut">
              <a:rPr lang="ru-RU"/>
              <a:pPr>
                <a:defRPr/>
              </a:pPr>
              <a:t>23.01.2024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60BA43-67ED-4481-AFC2-E3E1680B03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A06B64-54AF-44BA-8F06-73387A6535EB}" type="datetimeFigureOut">
              <a:rPr lang="ru-RU"/>
              <a:pPr>
                <a:defRPr/>
              </a:pPr>
              <a:t>23.01.2024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A2F336-480F-4FB5-AD9A-F548EB0362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9FDE74-BAFB-4A7E-B6C8-B318F6F02630}" type="datetimeFigureOut">
              <a:rPr lang="ru-RU"/>
              <a:pPr>
                <a:defRPr/>
              </a:pPr>
              <a:t>23.01.2024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3A9F38-01DF-4AB8-80F8-48A2F55A1F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318F4B-2EB1-4937-A9DF-75897C48DAC9}" type="datetimeFigureOut">
              <a:rPr lang="ru-RU"/>
              <a:pPr>
                <a:defRPr/>
              </a:pPr>
              <a:t>23.01.2024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EECCE4-FF50-4BCB-A81D-EBC063DBC1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B0A861-FD72-4E4B-9F12-A6912D55ABC1}" type="datetimeFigureOut">
              <a:rPr lang="ru-RU"/>
              <a:pPr>
                <a:defRPr/>
              </a:pPr>
              <a:t>23.01.2024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20187-AD59-42BE-8EAC-34675E767D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79D403-5C7C-484C-90B9-5093D3C3B4F5}" type="datetimeFigureOut">
              <a:rPr lang="ru-RU"/>
              <a:pPr>
                <a:defRPr/>
              </a:pPr>
              <a:t>23.01.2024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E5E64B-6F90-4BDA-97DC-DC6488B2DC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11FE5A-DC4A-4749-85F7-3B5C9A85870A}" type="datetimeFigureOut">
              <a:rPr lang="ru-RU"/>
              <a:pPr>
                <a:defRPr/>
              </a:pPr>
              <a:t>23.01.2024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42BB8D-AE32-4E88-8467-58448634C0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6490">
              <a:srgbClr val="CEDAEF"/>
            </a:gs>
            <a:gs pos="19000">
              <a:schemeClr val="bg1"/>
            </a:gs>
            <a:gs pos="78000">
              <a:schemeClr val="accent1">
                <a:lumMod val="45000"/>
                <a:lumOff val="55000"/>
              </a:schemeClr>
            </a:gs>
            <a:gs pos="100000">
              <a:srgbClr val="7030A0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93EEC3A-1BCC-4E72-A56B-62239B697E31}" type="datetimeFigureOut">
              <a:rPr lang="ru-RU"/>
              <a:pPr>
                <a:defRPr/>
              </a:pPr>
              <a:t>23.01.2024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4BBE9DD-1A39-4849-91B7-5F99C306F1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3" descr="1642863850_3-adonius-club-p-fon-dlya-prezentatsii-dobrota-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3813"/>
            <a:ext cx="12192000" cy="688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4" name="WordArt 4"/>
          <p:cNvSpPr>
            <a:spLocks noChangeArrowheads="1" noChangeShapeType="1" noTextEdit="1"/>
          </p:cNvSpPr>
          <p:nvPr/>
        </p:nvSpPr>
        <p:spPr bwMode="auto">
          <a:xfrm>
            <a:off x="3160713" y="2557463"/>
            <a:ext cx="5816600" cy="15652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Волонтерское движение </a:t>
            </a:r>
          </a:p>
          <a:p>
            <a:pPr algn="ctr"/>
            <a:r>
              <a:rPr lang="ru-RU" sz="3600" kern="10">
                <a:ln w="19050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"Ладошки Добра"</a:t>
            </a:r>
          </a:p>
        </p:txBody>
      </p:sp>
      <p:sp>
        <p:nvSpPr>
          <p:cNvPr id="13315" name="Text Box 5"/>
          <p:cNvSpPr txBox="1">
            <a:spLocks noChangeArrowheads="1"/>
          </p:cNvSpPr>
          <p:nvPr/>
        </p:nvSpPr>
        <p:spPr bwMode="auto">
          <a:xfrm>
            <a:off x="8469313" y="6176963"/>
            <a:ext cx="3722687" cy="523220"/>
          </a:xfrm>
          <a:prstGeom prst="rect">
            <a:avLst/>
          </a:prstGeom>
          <a:solidFill>
            <a:schemeClr val="bg2"/>
          </a:solidFill>
          <a:ln w="9525">
            <a:solidFill>
              <a:srgbClr val="008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sz="1000" dirty="0">
                <a:latin typeface="Times New Roman" pitchFamily="18" charset="0"/>
              </a:rPr>
              <a:t>Выполнили воспитатели: Бондаренко А.А</a:t>
            </a:r>
          </a:p>
          <a:p>
            <a:pPr algn="ctr"/>
            <a:r>
              <a:rPr lang="ru-RU" sz="1000" dirty="0">
                <a:latin typeface="Times New Roman" pitchFamily="18" charset="0"/>
              </a:rPr>
              <a:t>                                                                              Паршина Е.В» г.</a:t>
            </a:r>
            <a:r>
              <a:rPr lang="ru-RU" dirty="0"/>
              <a:t>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BF72668-9185-41D1-8262-A7661900DE62}"/>
              </a:ext>
            </a:extLst>
          </p:cNvPr>
          <p:cNvSpPr txBox="1"/>
          <p:nvPr/>
        </p:nvSpPr>
        <p:spPr>
          <a:xfrm>
            <a:off x="2077156" y="503238"/>
            <a:ext cx="8952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highlight>
                  <a:srgbClr val="66FFFF"/>
                </a:highlight>
                <a:latin typeface="+mj-lt"/>
              </a:rPr>
              <a:t>Муниципальное автономное дошкольное образовательное учреждение «Детский сад №6 «Светлячок» г. Лесосибирск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4" descr="167974726106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275" y="2197100"/>
            <a:ext cx="5618163" cy="42132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34" name="Picture 5" descr="167974726105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7425" y="1624013"/>
            <a:ext cx="5627688" cy="42211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8435" name="Rectangle 6"/>
          <p:cNvSpPr>
            <a:spLocks noChangeArrowheads="1"/>
          </p:cNvSpPr>
          <p:nvPr/>
        </p:nvSpPr>
        <p:spPr bwMode="auto">
          <a:xfrm>
            <a:off x="627063" y="969963"/>
            <a:ext cx="68072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2800" i="1"/>
              <a:t>Акция " Волонтеры - друзья малышей"</a:t>
            </a:r>
            <a:r>
              <a:rPr lang="ru-RU"/>
              <a:t>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4" descr="1679747339549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9200" y="1595438"/>
            <a:ext cx="6689725" cy="5016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9458" name="Rectangle 6"/>
          <p:cNvSpPr>
            <a:spLocks noChangeArrowheads="1"/>
          </p:cNvSpPr>
          <p:nvPr/>
        </p:nvSpPr>
        <p:spPr bwMode="auto">
          <a:xfrm>
            <a:off x="2647950" y="771525"/>
            <a:ext cx="60594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2800" i="1"/>
              <a:t>Акция 'Береги богатство Енисея"</a:t>
            </a:r>
            <a:r>
              <a:rPr lang="ru-RU"/>
              <a:t>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4" descr="IMG_20230214_10201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0075" y="379413"/>
            <a:ext cx="4637088" cy="6183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82" name="Picture 5" descr="IMG_20230214_10205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" y="1854200"/>
            <a:ext cx="6291263" cy="47180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483" name="Rectangle 6"/>
          <p:cNvSpPr>
            <a:spLocks noChangeArrowheads="1"/>
          </p:cNvSpPr>
          <p:nvPr/>
        </p:nvSpPr>
        <p:spPr bwMode="auto">
          <a:xfrm>
            <a:off x="880033" y="887606"/>
            <a:ext cx="587699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2800" i="1" dirty="0"/>
              <a:t>Акция «Пожарная безопасность»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167975508884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6638" y="357188"/>
            <a:ext cx="5892800" cy="4419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1" name="Picture 3" descr="167975508886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63" y="2425700"/>
            <a:ext cx="5910262" cy="4432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425450" y="771525"/>
            <a:ext cx="53435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i="1" dirty="0"/>
              <a:t>Акция «На дороге без ошибок"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33E14402-235C-4727-B482-867FA5F30C9F}"/>
              </a:ext>
            </a:extLst>
          </p:cNvPr>
          <p:cNvSpPr/>
          <p:nvPr/>
        </p:nvSpPr>
        <p:spPr>
          <a:xfrm>
            <a:off x="1573010" y="725113"/>
            <a:ext cx="41547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i="1" dirty="0"/>
              <a:t>Акция "Подари улыбку"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9A6137E-8E9A-404E-998E-3C4CFE0AB10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1595" y="158749"/>
            <a:ext cx="3530536" cy="4708875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762FB79B-0E62-4841-B73D-BE65423F1C0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398" y="1856936"/>
            <a:ext cx="6662015" cy="3986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7F9ED77F-F802-45AC-8092-E5119AF5F440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4254" y="1659493"/>
            <a:ext cx="5474682" cy="5986791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C790A53-FA25-4CF4-81D2-DF6D6CBF989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133302" y="1050403"/>
            <a:ext cx="6529103" cy="48968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7571193-80A6-42FE-AB65-F33BD1B133D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182" y="1351868"/>
            <a:ext cx="5992836" cy="53036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2F5D16F1-F59F-40A6-8558-F630A848C911}"/>
              </a:ext>
            </a:extLst>
          </p:cNvPr>
          <p:cNvSpPr/>
          <p:nvPr/>
        </p:nvSpPr>
        <p:spPr>
          <a:xfrm>
            <a:off x="173738" y="234265"/>
            <a:ext cx="6537431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i="1" dirty="0"/>
              <a:t>Акция «Лопата, метелка, совок </a:t>
            </a:r>
          </a:p>
          <a:p>
            <a:r>
              <a:rPr lang="ru-RU" sz="2800" i="1" dirty="0"/>
              <a:t>             – у малышей чистый уголок"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86A656A-7B75-488A-B746-2976C3761ED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2926" y="337234"/>
            <a:ext cx="4093991" cy="54586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F1446927-2AA4-4DE2-899F-343DE2BFFDF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083" y="1291614"/>
            <a:ext cx="7498080" cy="53694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FD9E6EED-C19F-447B-B2A3-20D31F5B901B}"/>
              </a:ext>
            </a:extLst>
          </p:cNvPr>
          <p:cNvSpPr/>
          <p:nvPr/>
        </p:nvSpPr>
        <p:spPr>
          <a:xfrm>
            <a:off x="1805353" y="643988"/>
            <a:ext cx="433753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/>
              <a:t>Акция "Засветись"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2DBE222-1591-452B-B7FD-CF24E3500166}"/>
              </a:ext>
            </a:extLst>
          </p:cNvPr>
          <p:cNvSpPr txBox="1"/>
          <p:nvPr/>
        </p:nvSpPr>
        <p:spPr>
          <a:xfrm>
            <a:off x="717452" y="689317"/>
            <a:ext cx="10396025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результате мы достигли:</a:t>
            </a:r>
          </a:p>
          <a:p>
            <a:endParaRPr lang="ru-RU" sz="4000" b="1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-Участие воспитанников, вовлеченных в волонтерское движение, старших дошкольников 100%, младших 70%</a:t>
            </a: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-Участие в реализации проекта, педагогов – 100%, родителей – 80%</a:t>
            </a: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-Созданная волонтерская деятельность позволила создать в коллективе позитивную атмосферу, стимулирующую повышение профессиональной компетенции педагогических работников, эффективность воспитания и привлечения семьи к целенаправленному педагогическому процессу дошкольного учреждения.</a:t>
            </a:r>
          </a:p>
          <a:p>
            <a:pPr marL="285750" indent="-285750">
              <a:buFontTx/>
              <a:buChar char="-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Ярко стали заметны изменения в характере и поведении детей; дети стали более внимательны к друзьям, сверстникам , к людям и  к младшим ребятам, независимо от культурной среды и этнической принадлежности</a:t>
            </a:r>
          </a:p>
          <a:p>
            <a:pPr marL="285750" indent="-285750">
              <a:buFontTx/>
              <a:buChar char="-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благотворительной и добровольческой направленности организована, через взаимосвязь поколений –дети, взрослые.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-в этом году мы заключаем соглашение с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Ресурным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центром поддержки добровольчества в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г.Лесосибирске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16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37743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F6F89E8-6564-4555-AEB0-9C389F45F3E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3772" y="172329"/>
            <a:ext cx="8684455" cy="65133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284579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2" name="Text Box 9"/>
          <p:cNvSpPr txBox="1">
            <a:spLocks noChangeArrowheads="1"/>
          </p:cNvSpPr>
          <p:nvPr/>
        </p:nvSpPr>
        <p:spPr bwMode="auto">
          <a:xfrm>
            <a:off x="0" y="1722438"/>
            <a:ext cx="3325813" cy="717550"/>
          </a:xfrm>
          <a:prstGeom prst="rect">
            <a:avLst/>
          </a:prstGeom>
          <a:noFill/>
          <a:ln w="76200">
            <a:solidFill>
              <a:srgbClr val="008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материальные ценности доминируют над духовными </a:t>
            </a:r>
          </a:p>
        </p:txBody>
      </p:sp>
      <p:sp>
        <p:nvSpPr>
          <p:cNvPr id="14343" name="Text Box 10"/>
          <p:cNvSpPr txBox="1">
            <a:spLocks noChangeArrowheads="1"/>
          </p:cNvSpPr>
          <p:nvPr/>
        </p:nvSpPr>
        <p:spPr bwMode="auto">
          <a:xfrm>
            <a:off x="3775075" y="1735138"/>
            <a:ext cx="4454525" cy="717550"/>
          </a:xfrm>
          <a:prstGeom prst="rect">
            <a:avLst/>
          </a:prstGeom>
          <a:noFill/>
          <a:ln w="76200">
            <a:solidFill>
              <a:srgbClr val="008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Искаженные представления о доброте, милосердии, справедливости </a:t>
            </a:r>
          </a:p>
        </p:txBody>
      </p:sp>
      <p:sp>
        <p:nvSpPr>
          <p:cNvPr id="14344" name="Text Box 11"/>
          <p:cNvSpPr txBox="1">
            <a:spLocks noChangeArrowheads="1"/>
          </p:cNvSpPr>
          <p:nvPr/>
        </p:nvSpPr>
        <p:spPr bwMode="auto">
          <a:xfrm>
            <a:off x="8628063" y="1749425"/>
            <a:ext cx="3563937" cy="717550"/>
          </a:xfrm>
          <a:prstGeom prst="rect">
            <a:avLst/>
          </a:prstGeom>
          <a:noFill/>
          <a:ln w="76200">
            <a:solidFill>
              <a:srgbClr val="008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кризис духовно-нравственных идеалов </a:t>
            </a:r>
          </a:p>
        </p:txBody>
      </p:sp>
      <p:sp>
        <p:nvSpPr>
          <p:cNvPr id="14345" name="Line 13"/>
          <p:cNvSpPr>
            <a:spLocks noChangeShapeType="1"/>
          </p:cNvSpPr>
          <p:nvPr/>
        </p:nvSpPr>
        <p:spPr bwMode="auto">
          <a:xfrm>
            <a:off x="3325813" y="2093913"/>
            <a:ext cx="411162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4346" name="Line 14"/>
          <p:cNvSpPr>
            <a:spLocks noChangeShapeType="1"/>
          </p:cNvSpPr>
          <p:nvPr/>
        </p:nvSpPr>
        <p:spPr bwMode="auto">
          <a:xfrm>
            <a:off x="3325813" y="2093913"/>
            <a:ext cx="411162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4347" name="Line 16"/>
          <p:cNvSpPr>
            <a:spLocks noChangeShapeType="1"/>
          </p:cNvSpPr>
          <p:nvPr/>
        </p:nvSpPr>
        <p:spPr bwMode="auto">
          <a:xfrm>
            <a:off x="8281988" y="2027238"/>
            <a:ext cx="304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48" name="Line 17"/>
          <p:cNvSpPr>
            <a:spLocks noChangeShapeType="1"/>
          </p:cNvSpPr>
          <p:nvPr/>
        </p:nvSpPr>
        <p:spPr bwMode="auto">
          <a:xfrm>
            <a:off x="8281988" y="2225675"/>
            <a:ext cx="3175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49" name="Text Box 18"/>
          <p:cNvSpPr txBox="1">
            <a:spLocks noChangeArrowheads="1"/>
          </p:cNvSpPr>
          <p:nvPr/>
        </p:nvSpPr>
        <p:spPr bwMode="auto">
          <a:xfrm>
            <a:off x="3671888" y="450850"/>
            <a:ext cx="4225925" cy="7112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 i="1" u="sng">
                <a:latin typeface="Times New Roman" pitchFamily="18" charset="0"/>
              </a:rPr>
              <a:t>Актуальность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F25F65C-2A9B-45FD-BAEB-A6717D8795D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1823" y="2688466"/>
            <a:ext cx="6246054" cy="41076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61" descr="19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631" y="622178"/>
            <a:ext cx="1195388" cy="881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Text Box 6"/>
          <p:cNvSpPr txBox="1">
            <a:spLocks noChangeArrowheads="1"/>
          </p:cNvSpPr>
          <p:nvPr/>
        </p:nvSpPr>
        <p:spPr bwMode="auto">
          <a:xfrm>
            <a:off x="2021963" y="622178"/>
            <a:ext cx="94615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 i="1" u="sng" dirty="0">
                <a:latin typeface="Times New Roman" pitchFamily="18" charset="0"/>
              </a:rPr>
              <a:t>Цель:</a:t>
            </a:r>
            <a:r>
              <a:rPr lang="ru-RU" sz="4000" b="1" i="1" dirty="0">
                <a:latin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</a:rPr>
              <a:t>внедрение волонтерской практики в деятельность детского сада, направленную на развитие духовно – нравственной личности дошкольников.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AA080B0-8FEB-401C-8320-B99DFE4409C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6413" y="2118102"/>
            <a:ext cx="5036234" cy="451372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4042A51-1551-4629-948F-F6883CB3C36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4728" y="-234734"/>
            <a:ext cx="4548010" cy="4309061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A70D393-3EC0-4849-BE13-A2EDBB8AC8D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499" y="2771057"/>
            <a:ext cx="4523624" cy="1042506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AC72F1C9-CB3B-449A-AC20-0FAAB7A030C4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8282" y="4934106"/>
            <a:ext cx="3895682" cy="768163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161076A7-D6FE-4B65-89BC-1CC0027D9602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3714" y="3319743"/>
            <a:ext cx="5468586" cy="493819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A34B9F8C-E62F-47AD-ABDF-2A1B257CBD59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6677" y="4639826"/>
            <a:ext cx="3158002" cy="768163"/>
          </a:xfrm>
          <a:prstGeom prst="rect">
            <a:avLst/>
          </a:prstGeom>
        </p:spPr>
      </p:pic>
      <p:cxnSp>
        <p:nvCxnSpPr>
          <p:cNvPr id="13" name="Прямая со стрелкой 12">
            <a:extLst>
              <a:ext uri="{FF2B5EF4-FFF2-40B4-BE49-F238E27FC236}">
                <a16:creationId xmlns:a16="http://schemas.microsoft.com/office/drawing/2014/main" id="{B660A54B-C02F-4AE4-BE49-583EC1180E68}"/>
              </a:ext>
            </a:extLst>
          </p:cNvPr>
          <p:cNvCxnSpPr>
            <a:cxnSpLocks/>
          </p:cNvCxnSpPr>
          <p:nvPr/>
        </p:nvCxnSpPr>
        <p:spPr>
          <a:xfrm flipH="1">
            <a:off x="3066757" y="2363372"/>
            <a:ext cx="1041009" cy="3102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>
            <a:extLst>
              <a:ext uri="{FF2B5EF4-FFF2-40B4-BE49-F238E27FC236}">
                <a16:creationId xmlns:a16="http://schemas.microsoft.com/office/drawing/2014/main" id="{F2D0B73C-670B-4133-A68A-9686CAEF6709}"/>
              </a:ext>
            </a:extLst>
          </p:cNvPr>
          <p:cNvCxnSpPr>
            <a:cxnSpLocks/>
          </p:cNvCxnSpPr>
          <p:nvPr/>
        </p:nvCxnSpPr>
        <p:spPr>
          <a:xfrm flipH="1">
            <a:off x="4712677" y="2587409"/>
            <a:ext cx="815926" cy="23466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>
            <a:extLst>
              <a:ext uri="{FF2B5EF4-FFF2-40B4-BE49-F238E27FC236}">
                <a16:creationId xmlns:a16="http://schemas.microsoft.com/office/drawing/2014/main" id="{5927024B-6E3C-4085-BD16-317BE0D0FB44}"/>
              </a:ext>
            </a:extLst>
          </p:cNvPr>
          <p:cNvCxnSpPr>
            <a:cxnSpLocks/>
          </p:cNvCxnSpPr>
          <p:nvPr/>
        </p:nvCxnSpPr>
        <p:spPr>
          <a:xfrm>
            <a:off x="7047914" y="2587409"/>
            <a:ext cx="1138983" cy="6742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>
            <a:extLst>
              <a:ext uri="{FF2B5EF4-FFF2-40B4-BE49-F238E27FC236}">
                <a16:creationId xmlns:a16="http://schemas.microsoft.com/office/drawing/2014/main" id="{953BECE1-29D1-4199-8FAE-8DDAF8007C7E}"/>
              </a:ext>
            </a:extLst>
          </p:cNvPr>
          <p:cNvCxnSpPr>
            <a:cxnSpLocks/>
          </p:cNvCxnSpPr>
          <p:nvPr/>
        </p:nvCxnSpPr>
        <p:spPr>
          <a:xfrm>
            <a:off x="6723414" y="2673646"/>
            <a:ext cx="1685799" cy="19661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A15EC07E-6270-4B99-AC60-E74BC14483F8}"/>
              </a:ext>
            </a:extLst>
          </p:cNvPr>
          <p:cNvSpPr txBox="1"/>
          <p:nvPr/>
        </p:nvSpPr>
        <p:spPr>
          <a:xfrm>
            <a:off x="4375032" y="425953"/>
            <a:ext cx="27291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u="sng" dirty="0"/>
              <a:t>Задачи</a:t>
            </a:r>
          </a:p>
        </p:txBody>
      </p:sp>
    </p:spTree>
    <p:extLst>
      <p:ext uri="{BB962C8B-B14F-4D97-AF65-F5344CB8AC3E}">
        <p14:creationId xmlns:p14="http://schemas.microsoft.com/office/powerpoint/2010/main" val="4521077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45C2BF1-9B26-4870-A882-243786046B7A}"/>
              </a:ext>
            </a:extLst>
          </p:cNvPr>
          <p:cNvSpPr txBox="1"/>
          <p:nvPr/>
        </p:nvSpPr>
        <p:spPr>
          <a:xfrm>
            <a:off x="2712720" y="355085"/>
            <a:ext cx="72167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Что может сделать волонтерский отряд?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79D7E2C-5CB8-4A33-B3D8-A3C04DBA098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0778" y="1263101"/>
            <a:ext cx="6441884" cy="29028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43A0DEF-21C1-45CC-9471-5DDC7958E6E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8557" y="3613496"/>
            <a:ext cx="4417313" cy="31144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44473A35-75A7-46E1-9A1B-669F35B87A55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937" y="1245602"/>
            <a:ext cx="4523399" cy="33925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8D4166-B6A5-42D7-8399-E0813CB0514C}"/>
              </a:ext>
            </a:extLst>
          </p:cNvPr>
          <p:cNvSpPr txBox="1"/>
          <p:nvPr/>
        </p:nvSpPr>
        <p:spPr>
          <a:xfrm>
            <a:off x="9929446" y="878305"/>
            <a:ext cx="11535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/>
              <a:t>???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B9FB555-7010-4A14-9882-24AA19C5C1E0}"/>
              </a:ext>
            </a:extLst>
          </p:cNvPr>
          <p:cNvSpPr txBox="1"/>
          <p:nvPr/>
        </p:nvSpPr>
        <p:spPr>
          <a:xfrm>
            <a:off x="9929446" y="899007"/>
            <a:ext cx="11535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/>
              <a:t>???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DFEEE680-A130-4264-B0C3-204E06A8BE56}"/>
              </a:ext>
            </a:extLst>
          </p:cNvPr>
          <p:cNvSpPr/>
          <p:nvPr/>
        </p:nvSpPr>
        <p:spPr>
          <a:xfrm>
            <a:off x="4667412" y="1215306"/>
            <a:ext cx="104067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/>
              <a:t>???</a:t>
            </a: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B26319EB-B62D-4DB7-97D3-8D6AE7CC4253}"/>
              </a:ext>
            </a:extLst>
          </p:cNvPr>
          <p:cNvSpPr/>
          <p:nvPr/>
        </p:nvSpPr>
        <p:spPr>
          <a:xfrm>
            <a:off x="687202" y="598159"/>
            <a:ext cx="104067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/>
              <a:t>???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30758B80-DF08-4351-8FB5-4EAFD2AE734F}"/>
              </a:ext>
            </a:extLst>
          </p:cNvPr>
          <p:cNvSpPr/>
          <p:nvPr/>
        </p:nvSpPr>
        <p:spPr>
          <a:xfrm>
            <a:off x="2827887" y="5170710"/>
            <a:ext cx="104067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/>
              <a:t>???</a:t>
            </a: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62A51C4E-DB5C-499E-985B-BEFDA9D3E368}"/>
              </a:ext>
            </a:extLst>
          </p:cNvPr>
          <p:cNvSpPr/>
          <p:nvPr/>
        </p:nvSpPr>
        <p:spPr>
          <a:xfrm>
            <a:off x="8285870" y="4165975"/>
            <a:ext cx="104067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/>
              <a:t>???</a:t>
            </a:r>
          </a:p>
        </p:txBody>
      </p:sp>
    </p:spTree>
    <p:extLst>
      <p:ext uri="{BB962C8B-B14F-4D97-AF65-F5344CB8AC3E}">
        <p14:creationId xmlns:p14="http://schemas.microsoft.com/office/powerpoint/2010/main" val="41998564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F043AFB-F6BC-498A-AF0F-C32A6C05CE9E}"/>
              </a:ext>
            </a:extLst>
          </p:cNvPr>
          <p:cNvSpPr txBox="1"/>
          <p:nvPr/>
        </p:nvSpPr>
        <p:spPr>
          <a:xfrm>
            <a:off x="520504" y="717452"/>
            <a:ext cx="1154957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/>
              <a:t>В рамках реализации проекта были проведены акции:</a:t>
            </a:r>
          </a:p>
          <a:p>
            <a:endParaRPr lang="ru-RU" sz="2800" i="1" dirty="0"/>
          </a:p>
          <a:p>
            <a:pPr marL="457200" indent="-457200">
              <a:buFontTx/>
              <a:buChar char="-"/>
            </a:pPr>
            <a:r>
              <a:rPr lang="ru-RU" sz="2800" i="1" dirty="0"/>
              <a:t>«Чистый берег Енисея»</a:t>
            </a:r>
          </a:p>
          <a:p>
            <a:pPr marL="457200" indent="-457200">
              <a:buFontTx/>
              <a:buChar char="-"/>
            </a:pPr>
            <a:r>
              <a:rPr lang="ru-RU" sz="2800" i="1" dirty="0"/>
              <a:t>«Сдай батарейка»</a:t>
            </a:r>
          </a:p>
          <a:p>
            <a:pPr marL="457200" indent="-457200">
              <a:buFontTx/>
              <a:buChar char="-"/>
            </a:pPr>
            <a:r>
              <a:rPr lang="ru-RU" sz="2800" i="1" dirty="0"/>
              <a:t>«А нам работа в радость»</a:t>
            </a:r>
          </a:p>
          <a:p>
            <a:pPr marL="457200" indent="-457200">
              <a:buFontTx/>
              <a:buChar char="-"/>
            </a:pPr>
            <a:r>
              <a:rPr lang="ru-RU" sz="2800" i="1" dirty="0"/>
              <a:t>«Учимся сортировать мусор»</a:t>
            </a:r>
          </a:p>
          <a:p>
            <a:pPr marL="457200" indent="-457200">
              <a:buFontTx/>
              <a:buChar char="-"/>
            </a:pPr>
            <a:r>
              <a:rPr lang="ru-RU" sz="2800" i="1" dirty="0"/>
              <a:t>«Подари улыбку»</a:t>
            </a:r>
          </a:p>
          <a:p>
            <a:pPr marL="457200" indent="-457200">
              <a:buFontTx/>
              <a:buChar char="-"/>
            </a:pPr>
            <a:r>
              <a:rPr lang="ru-RU" sz="2800" i="1" dirty="0"/>
              <a:t>«На дороге без ошибок»</a:t>
            </a:r>
          </a:p>
          <a:p>
            <a:pPr marL="457200" indent="-457200">
              <a:buFontTx/>
              <a:buChar char="-"/>
            </a:pPr>
            <a:r>
              <a:rPr lang="ru-RU" sz="2800" i="1" dirty="0"/>
              <a:t>«Спаси дерево»</a:t>
            </a:r>
          </a:p>
          <a:p>
            <a:pPr marL="457200" indent="-457200">
              <a:buFontTx/>
              <a:buChar char="-"/>
            </a:pPr>
            <a:r>
              <a:rPr lang="ru-RU" sz="2800" i="1" dirty="0"/>
              <a:t>«Мечты в ладошках» и пр.</a:t>
            </a:r>
          </a:p>
          <a:p>
            <a:endParaRPr lang="ru-RU" sz="2800" i="1" dirty="0"/>
          </a:p>
          <a:p>
            <a:r>
              <a:rPr lang="ru-RU" sz="2800" i="1" dirty="0"/>
              <a:t>А также различные беседы, тренинги, викторины, выставки и пр.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194A501-546E-45AC-974A-425B46A7AC2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5292" y="1505242"/>
            <a:ext cx="5507078" cy="36153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041792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AutoShape 4" descr="1679747062845.jpg"/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386" name="AutoShape 6" descr="1679747062845.jpg"/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387" name="AutoShape 8" descr="1679747062845.jpg"/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6388" name="Picture 10" descr="167974706284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25" y="2005013"/>
            <a:ext cx="6151563" cy="46132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389" name="Picture 11" descr="167974706285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7713" y="623888"/>
            <a:ext cx="6035675" cy="45275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390" name="Text Box 12"/>
          <p:cNvSpPr txBox="1">
            <a:spLocks noChangeArrowheads="1"/>
          </p:cNvSpPr>
          <p:nvPr/>
        </p:nvSpPr>
        <p:spPr bwMode="auto">
          <a:xfrm>
            <a:off x="371475" y="928688"/>
            <a:ext cx="53800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i="1">
                <a:latin typeface="Times New Roman" pitchFamily="18" charset="0"/>
              </a:rPr>
              <a:t>Акция "Сказка для малышей"</a:t>
            </a:r>
            <a:r>
              <a:rPr lang="ru-RU" sz="2800"/>
              <a:t>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4" descr="167974714765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838" y="1793875"/>
            <a:ext cx="6288722" cy="47169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7410" name="Text Box 5"/>
          <p:cNvSpPr txBox="1">
            <a:spLocks noChangeArrowheads="1"/>
          </p:cNvSpPr>
          <p:nvPr/>
        </p:nvSpPr>
        <p:spPr bwMode="auto">
          <a:xfrm>
            <a:off x="530225" y="900113"/>
            <a:ext cx="51689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i="1"/>
              <a:t>Акция "Сеем семена добра"</a:t>
            </a:r>
            <a:r>
              <a:rPr lang="ru-RU"/>
              <a:t> 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49D5C08-D9E6-43AB-8B81-CE6F8BB426C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4523" y="182879"/>
            <a:ext cx="4785067" cy="63800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391B09B-9715-444F-AC11-1AAB7205F0B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8344" y="963635"/>
            <a:ext cx="7615311" cy="5711483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8306F6DA-BF18-48E9-8C66-E72EF4DF9007}"/>
              </a:ext>
            </a:extLst>
          </p:cNvPr>
          <p:cNvSpPr/>
          <p:nvPr/>
        </p:nvSpPr>
        <p:spPr>
          <a:xfrm>
            <a:off x="4303232" y="309491"/>
            <a:ext cx="358553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i="1" dirty="0"/>
              <a:t>Акция «Мы вместе"</a:t>
            </a:r>
          </a:p>
        </p:txBody>
      </p:sp>
    </p:spTree>
    <p:extLst>
      <p:ext uri="{BB962C8B-B14F-4D97-AF65-F5344CB8AC3E}">
        <p14:creationId xmlns:p14="http://schemas.microsoft.com/office/powerpoint/2010/main" val="349188437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1004</TotalTime>
  <Words>344</Words>
  <Application>Microsoft Office PowerPoint</Application>
  <PresentationFormat>Широкоэкранный</PresentationFormat>
  <Paragraphs>53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4" baseType="lpstr">
      <vt:lpstr>Arial</vt:lpstr>
      <vt:lpstr>Calibri</vt:lpstr>
      <vt:lpstr>Calibri Light</vt:lpstr>
      <vt:lpstr>Impact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Антонина Бондаренко</cp:lastModifiedBy>
  <cp:revision>44</cp:revision>
  <cp:lastPrinted>2023-03-27T13:36:32Z</cp:lastPrinted>
  <dcterms:created xsi:type="dcterms:W3CDTF">2023-03-23T06:52:01Z</dcterms:created>
  <dcterms:modified xsi:type="dcterms:W3CDTF">2024-01-23T04:11:15Z</dcterms:modified>
</cp:coreProperties>
</file>