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9" name="Рисунок 6" descr="color1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C8C1C9"/>
              </a:clrFrom>
              <a:clrTo>
                <a:srgbClr val="C8C1C9">
                  <a:alpha val="0"/>
                </a:srgbClr>
              </a:clrTo>
            </a:clrChange>
          </a:blip>
          <a:stretch/>
        </p:blipFill>
        <p:spPr bwMode="auto">
          <a:xfrm>
            <a:off x="142844" y="71414"/>
            <a:ext cx="8786874" cy="2000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 amt="26000"/>
            <a:lum/>
          </a:blip>
          <a:srcRect t="8333" b="8331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7" descr="0_6129d_c2d0151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 bwMode="auto">
          <a:xfrm>
            <a:off x="7143768" y="5474625"/>
            <a:ext cx="1857356" cy="1181743"/>
          </a:xfrm>
          <a:prstGeom prst="rect">
            <a:avLst/>
          </a:prstGeom>
        </p:spPr>
      </p:pic>
      <p:sp>
        <p:nvSpPr>
          <p:cNvPr id="5" name="Прямоугольник 6"/>
          <p:cNvSpPr/>
          <p:nvPr userDrawn="1"/>
        </p:nvSpPr>
        <p:spPr bwMode="auto">
          <a:xfrm>
            <a:off x="71406" y="71414"/>
            <a:ext cx="9001188" cy="671517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41DAC0-2942-4506-ABB7-FEE7075E718B}" type="datetimeFigureOut">
              <a:rPr lang="ru-RU"/>
              <a:pPr>
                <a:defRPr/>
              </a:pPr>
              <a:t>29.01.2024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DA6DF33-D17A-4238-AB91-3F054EB9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2263709" y="5610818"/>
            <a:ext cx="5432227" cy="1116209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75000" lnSpcReduction="5000"/>
          </a:bodyPr>
          <a:lstStyle/>
          <a:p>
            <a:pPr>
              <a:defRPr/>
            </a:pPr>
            <a:r>
              <a:rPr lang="ru-RU">
                <a:solidFill>
                  <a:schemeClr val="tx2"/>
                </a:solidFill>
              </a:rPr>
              <a:t> </a:t>
            </a:r>
            <a:r>
              <a:rPr lang="ru-RU" smtClean="0">
                <a:solidFill>
                  <a:schemeClr val="tx2"/>
                </a:solidFill>
              </a:rPr>
              <a:t>Подготовил: </a:t>
            </a:r>
            <a:r>
              <a:rPr lang="ru-RU" dirty="0">
                <a:solidFill>
                  <a:schemeClr val="tx2"/>
                </a:solidFill>
              </a:rPr>
              <a:t>Солонина М. А.</a:t>
            </a:r>
            <a:endParaRPr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                           </a:t>
            </a:r>
            <a:endParaRPr dirty="0">
              <a:solidFill>
                <a:schemeClr val="tx2"/>
              </a:solidFill>
            </a:endParaRPr>
          </a:p>
          <a:p>
            <a:pPr>
              <a:defRPr/>
            </a:pP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3"/>
          <p:cNvSpPr/>
          <p:nvPr/>
        </p:nvSpPr>
        <p:spPr bwMode="auto">
          <a:xfrm>
            <a:off x="827583" y="2636911"/>
            <a:ext cx="7633927" cy="256035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>
                <a:gd name="adj" fmla="val 50000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5400" b="1" i="1" spc="-150">
                <a:ln w="11430"/>
                <a:solidFill>
                  <a:srgbClr val="FF0000"/>
                </a:solidFill>
              </a:rPr>
              <a:t>ЗНАКОМСТВО С НЕТРАДИЦИОННЫИ</a:t>
            </a:r>
            <a:endParaRPr/>
          </a:p>
          <a:p>
            <a:pPr algn="ctr">
              <a:defRPr/>
            </a:pPr>
            <a:r>
              <a:rPr lang="ru-RU" sz="5400" b="1" i="1" spc="-150">
                <a:ln w="11430"/>
                <a:solidFill>
                  <a:srgbClr val="FF0000"/>
                </a:solidFill>
              </a:rPr>
              <a:t>ТЕХНИКАМИ РИСОВАНИЯ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51520" y="274638"/>
            <a:ext cx="8568952" cy="106613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Тампонирование ватными палочками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283968" y="1600200"/>
            <a:ext cx="4536504" cy="4525963"/>
          </a:xfrm>
        </p:spPr>
        <p:txBody>
          <a:bodyPr>
            <a:normAutofit fontScale="70000" lnSpcReduction="20000"/>
          </a:bodyPr>
          <a:lstStyle/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Возраст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: от 2 лет.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Средства выразительности: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пятно, фактура, цвет.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Материалы: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смятая бумага.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Способ получения изображения: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ребенок ватными палочками (методом тычка) наносит краску на бумагу. 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defRPr/>
            </a:pPr>
            <a:endParaRPr lang="ru-RU"/>
          </a:p>
        </p:txBody>
      </p:sp>
      <p:pic>
        <p:nvPicPr>
          <p:cNvPr id="6" name="Объект 7" descr="Изображение выглядит как текст, внутренний, человек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9909" t="3814" r="15843" b="7087"/>
          <a:stretch/>
        </p:blipFill>
        <p:spPr bwMode="auto">
          <a:xfrm>
            <a:off x="735161" y="1600200"/>
            <a:ext cx="3044750" cy="48716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Восковые мелки (свеча) + акварель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211960" y="1600200"/>
            <a:ext cx="4680520" cy="4925144"/>
          </a:xfrm>
        </p:spPr>
        <p:txBody>
          <a:bodyPr>
            <a:noAutofit/>
          </a:bodyPr>
          <a:lstStyle/>
          <a:p>
            <a:pPr>
              <a:buFont typeface="Wingdings"/>
              <a:buChar char="v"/>
              <a:defRPr/>
            </a:pPr>
            <a:r>
              <a:rPr lang="ru-RU" sz="1700" b="1" u="sng">
                <a:solidFill>
                  <a:srgbClr val="0000FF"/>
                </a:solidFill>
                <a:latin typeface="Comic Sans MS"/>
              </a:rPr>
              <a:t>Возраст:</a:t>
            </a:r>
            <a:r>
              <a:rPr lang="ru-RU" sz="1700" b="1">
                <a:solidFill>
                  <a:srgbClr val="0000FF"/>
                </a:solidFill>
                <a:latin typeface="Comic Sans MS"/>
              </a:rPr>
              <a:t> от четырех лет.</a:t>
            </a:r>
            <a:endParaRPr lang="ru-RU" sz="1700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sz="1700" b="1" u="sng">
                <a:solidFill>
                  <a:srgbClr val="0000FF"/>
                </a:solidFill>
                <a:latin typeface="Comic Sans MS"/>
              </a:rPr>
              <a:t>Средства выразительности:</a:t>
            </a:r>
            <a:r>
              <a:rPr lang="ru-RU" sz="1700" b="1">
                <a:solidFill>
                  <a:srgbClr val="0000FF"/>
                </a:solidFill>
                <a:latin typeface="Comic Sans MS"/>
              </a:rPr>
              <a:t> цвет, линия, пятно, фактура. Материалы: восковые мелки, плотная белая бумага, акварель, кисти. </a:t>
            </a:r>
            <a:endParaRPr lang="ru-RU" sz="1700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sz="1700" b="1" u="sng">
                <a:solidFill>
                  <a:srgbClr val="0000FF"/>
                </a:solidFill>
                <a:latin typeface="Comic Sans MS"/>
              </a:rPr>
              <a:t>Способ получения изображения:</a:t>
            </a:r>
            <a:r>
              <a:rPr lang="ru-RU" sz="1700" b="1">
                <a:solidFill>
                  <a:srgbClr val="0000FF"/>
                </a:solidFill>
                <a:latin typeface="Comic Sans MS"/>
              </a:rPr>
              <a:t> ребенок рисует восковыми мелками на белой бумаге. Затем закрашивает лист акварелью в один или несколько цветов. Рисунок мелками остается незакрашенным.</a:t>
            </a:r>
            <a:endParaRPr lang="ru-RU" sz="1700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sz="1700" b="1">
                <a:solidFill>
                  <a:srgbClr val="0000FF"/>
                </a:solidFill>
                <a:latin typeface="Comic Sans MS"/>
              </a:rPr>
              <a:t> </a:t>
            </a:r>
            <a:r>
              <a:rPr lang="ru-RU" sz="1700" b="1" u="sng">
                <a:solidFill>
                  <a:srgbClr val="0000FF"/>
                </a:solidFill>
                <a:latin typeface="Comic Sans MS"/>
              </a:rPr>
              <a:t>Материалы:</a:t>
            </a:r>
            <a:r>
              <a:rPr lang="ru-RU" sz="1700" b="1">
                <a:solidFill>
                  <a:srgbClr val="0000FF"/>
                </a:solidFill>
                <a:latin typeface="Comic Sans MS"/>
              </a:rPr>
              <a:t> свеча, плотная бумага, акварель, кисти. </a:t>
            </a:r>
            <a:endParaRPr lang="ru-RU" sz="1700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sz="1700" b="1" u="sng">
                <a:solidFill>
                  <a:srgbClr val="0000FF"/>
                </a:solidFill>
                <a:latin typeface="Comic Sans MS"/>
              </a:rPr>
              <a:t>Способ получения изображения</a:t>
            </a:r>
            <a:r>
              <a:rPr lang="ru-RU" sz="1700" b="1">
                <a:solidFill>
                  <a:srgbClr val="0000FF"/>
                </a:solidFill>
                <a:latin typeface="Comic Sans MS"/>
              </a:rPr>
              <a:t>: ребенок рисует свечой" на бумаге. Затем закрашивает лист акварелью в один или несколько цветов. Рисунок свечой остается белым.</a:t>
            </a:r>
            <a:endParaRPr lang="ru-RU" sz="1700">
              <a:solidFill>
                <a:srgbClr val="0000FF"/>
              </a:solidFill>
              <a:latin typeface="Comic Sans MS"/>
            </a:endParaRPr>
          </a:p>
          <a:p>
            <a:pPr>
              <a:defRPr/>
            </a:pPr>
            <a:endParaRPr lang="ru-RU" sz="1700"/>
          </a:p>
        </p:txBody>
      </p:sp>
      <p:pic>
        <p:nvPicPr>
          <p:cNvPr id="6" name="Picture 2" descr="G:\ИЗО\доклад\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b="9043"/>
          <a:stretch/>
        </p:blipFill>
        <p:spPr bwMode="auto">
          <a:xfrm>
            <a:off x="464647" y="1772816"/>
            <a:ext cx="3487711" cy="44644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Кляксография с трубочкой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427984" y="1600200"/>
            <a:ext cx="4258816" cy="4525963"/>
          </a:xfrm>
        </p:spPr>
        <p:txBody>
          <a:bodyPr>
            <a:normAutofit fontScale="62500" lnSpcReduction="20000"/>
          </a:bodyPr>
          <a:lstStyle/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Возраст: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от пяти лет.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Средства выразительности: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пятно.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Материалы: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бумага, тушь либо жидко разведенная гуашь в мисочке, пластиковая ложечка.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Способ получения изображения: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ребенок зачерпывает гуашь пластиковой ложкой и выливает на бумагу. Затем на это пятно дует из трубочки так, что бы её конец не касался ни пятна, ни бумаги. При необходимости процедура повторяется. Недостающие детали дорисовываются.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endParaRPr lang="ru-RU"/>
          </a:p>
        </p:txBody>
      </p:sp>
      <p:pic>
        <p:nvPicPr>
          <p:cNvPr id="6" name="Picture 2" descr="G:\ИЗО\доклад\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b="8129"/>
          <a:stretch/>
        </p:blipFill>
        <p:spPr bwMode="auto">
          <a:xfrm>
            <a:off x="539552" y="1772815"/>
            <a:ext cx="3672408" cy="46304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Граттаж </a:t>
            </a:r>
            <a:br>
              <a:rPr lang="ru-RU" b="1">
                <a:solidFill>
                  <a:srgbClr val="FF0000"/>
                </a:solidFill>
                <a:latin typeface="Segoe Script"/>
              </a:rPr>
            </a:br>
            <a:r>
              <a:rPr lang="ru-RU" b="1">
                <a:solidFill>
                  <a:srgbClr val="FF0000"/>
                </a:solidFill>
                <a:latin typeface="Segoe Script"/>
              </a:rPr>
              <a:t>(грунтованный лист)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139952" y="1600200"/>
            <a:ext cx="4546848" cy="452596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Возраст: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от 5 лет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Средства выразительности: 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линия, штрих, контраст. 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Материалы: 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полукартон, либо плотная бумага белого цвета, свеча, широкая кисть, чёрная тушь, жидкое мыло (примерно одна капля на столовую ложку туши) или зубной порошок, мисочки для туши, палочка с заточенными концами. </a:t>
            </a: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Способ получения изображения: 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ребёнок натирает свечой лист так, чтобы он весь был покрыт слоем воска. Затем на него наносится тушь с жидким мылом, либо зубной порошок, в этом случае он заливается тушью без добавок. После высыхания палочкой процарапывается рисунок</a:t>
            </a:r>
            <a:r>
              <a:rPr lang="ru-RU" b="1" i="1">
                <a:solidFill>
                  <a:srgbClr val="0000FF"/>
                </a:solidFill>
              </a:rPr>
              <a:t>.</a:t>
            </a:r>
            <a:endParaRPr lang="ru-RU">
              <a:solidFill>
                <a:srgbClr val="0000FF"/>
              </a:solidFill>
            </a:endParaRPr>
          </a:p>
          <a:p>
            <a:pPr>
              <a:defRPr/>
            </a:pPr>
            <a:endParaRPr lang="ru-RU"/>
          </a:p>
        </p:txBody>
      </p:sp>
      <p:pic>
        <p:nvPicPr>
          <p:cNvPr id="6" name="Объект 7" descr="Изображение выглядит как текст, внутренний, человек, стена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323528" y="1664626"/>
            <a:ext cx="3600400" cy="48005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Рисование с помощью пакета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/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chemeClr val="tx2"/>
                </a:solidFill>
                <a:latin typeface="Comic Sans MS"/>
              </a:rPr>
              <a:t>Возраст:</a:t>
            </a:r>
            <a:r>
              <a:rPr lang="ru-RU" b="1" i="1">
                <a:solidFill>
                  <a:schemeClr val="tx2"/>
                </a:solidFill>
                <a:latin typeface="Comic Sans MS"/>
              </a:rPr>
              <a:t> от пяти лет.</a:t>
            </a:r>
            <a:endParaRPr lang="ru-RU" b="1">
              <a:solidFill>
                <a:schemeClr val="tx2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chemeClr val="tx2"/>
                </a:solidFill>
                <a:latin typeface="Comic Sans MS"/>
              </a:rPr>
              <a:t>Средства выразительности:</a:t>
            </a:r>
            <a:r>
              <a:rPr lang="ru-RU" b="1">
                <a:solidFill>
                  <a:schemeClr val="tx2"/>
                </a:solidFill>
                <a:latin typeface="Comic Sans MS"/>
              </a:rPr>
              <a:t> </a:t>
            </a:r>
            <a:r>
              <a:rPr lang="ru-RU" b="1" i="1">
                <a:solidFill>
                  <a:schemeClr val="tx2"/>
                </a:solidFill>
                <a:latin typeface="Comic Sans MS"/>
              </a:rPr>
              <a:t>точка, фактура.</a:t>
            </a:r>
            <a:endParaRPr lang="ru-RU" b="1">
              <a:solidFill>
                <a:schemeClr val="tx2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chemeClr val="tx2"/>
                </a:solidFill>
                <a:latin typeface="Comic Sans MS"/>
              </a:rPr>
              <a:t>Материалы:</a:t>
            </a:r>
            <a:r>
              <a:rPr lang="ru-RU" b="1">
                <a:solidFill>
                  <a:schemeClr val="tx2"/>
                </a:solidFill>
                <a:latin typeface="Comic Sans MS"/>
              </a:rPr>
              <a:t> </a:t>
            </a:r>
            <a:r>
              <a:rPr lang="ru-RU" b="1" i="1">
                <a:solidFill>
                  <a:schemeClr val="tx2"/>
                </a:solidFill>
                <a:latin typeface="Comic Sans MS"/>
              </a:rPr>
              <a:t>бумага, гуашь, жесткая кисть, пакет</a:t>
            </a:r>
            <a:endParaRPr lang="ru-RU" b="1">
              <a:solidFill>
                <a:schemeClr val="tx2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 u="sng">
                <a:solidFill>
                  <a:schemeClr val="tx2"/>
                </a:solidFill>
                <a:latin typeface="Comic Sans MS"/>
              </a:rPr>
              <a:t>Способ получения изображения:</a:t>
            </a:r>
            <a:r>
              <a:rPr lang="ru-RU" b="1">
                <a:solidFill>
                  <a:schemeClr val="tx2"/>
                </a:solidFill>
                <a:latin typeface="Comic Sans MS"/>
              </a:rPr>
              <a:t> </a:t>
            </a:r>
            <a:endParaRPr b="1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b="1">
                <a:solidFill>
                  <a:schemeClr val="tx2"/>
                </a:solidFill>
                <a:latin typeface="Comic Sans MS"/>
              </a:rPr>
              <a:t>1. рисование на определенную тему: с помощью кисти нанести акварель на лист, а затем целлофановым кульком создать на нем узор. Кистью нужно работать быстро, чтобы краски на бумаге не успевали подсыхать. </a:t>
            </a:r>
            <a:br>
              <a:rPr lang="ru-RU" b="1">
                <a:solidFill>
                  <a:schemeClr val="tx2"/>
                </a:solidFill>
                <a:latin typeface="Comic Sans MS"/>
              </a:rPr>
            </a:br>
            <a:r>
              <a:rPr lang="ru-RU" b="1">
                <a:solidFill>
                  <a:schemeClr val="tx2"/>
                </a:solidFill>
                <a:latin typeface="Comic Sans MS"/>
              </a:rPr>
              <a:t>2.На центр рисунка накладываем разрезанный кулек, пальцы смачиваем водой и различными вращающими движениями, с помощью морщинок, формируем узоры. Кулек должен прилипнуть к бумаге с рисунком, а в морщинках должна собраться акварель с водой. В этих местах узор стает светлее. </a:t>
            </a:r>
            <a:endParaRPr/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endParaRPr lang="ru-RU"/>
          </a:p>
        </p:txBody>
      </p:sp>
      <p:pic>
        <p:nvPicPr>
          <p:cNvPr id="6" name="Объект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1203573" y="1600200"/>
            <a:ext cx="2545854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Рисование с помощью пакета</a:t>
            </a:r>
            <a:endParaRPr lang="ru-RU"/>
          </a:p>
        </p:txBody>
      </p:sp>
      <p:pic>
        <p:nvPicPr>
          <p:cNvPr id="5" name="Объект 5" descr="Изображение выглядит как стол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1203573" y="1600200"/>
            <a:ext cx="2545854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7" descr="Изображение выглядит как стол, сидит, человек, внутренний&#10;&#10;Автоматически созданное описание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/>
        </p:blipFill>
        <p:spPr bwMode="auto">
          <a:xfrm>
            <a:off x="5394573" y="1600200"/>
            <a:ext cx="2545854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ru-RU" sz="4400" b="1" i="0" u="none" strike="noStrike" cap="none" spc="0">
                <a:solidFill>
                  <a:srgbClr val="FF0000"/>
                </a:solidFill>
                <a:latin typeface="Segoe Script"/>
                <a:ea typeface="Segoe Script"/>
                <a:cs typeface="Segoe Script"/>
              </a:rPr>
              <a:t>Оттиск смятой бумагой</a:t>
            </a:r>
            <a:endParaRPr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1203572" y="1600200"/>
            <a:ext cx="2545854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199" y="1600200"/>
            <a:ext cx="4038598" cy="4525962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sz="1400" b="1" i="0" u="sng" strike="noStrike" cap="none" spc="0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Возраст:</a:t>
            </a:r>
            <a:r>
              <a:rPr lang="ru-RU" sz="1400" b="1" i="0" u="none" strike="noStrike" cap="none" spc="0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 от 5 лет</a:t>
            </a:r>
            <a:endParaRPr sz="1400" b="1">
              <a:solidFill>
                <a:srgbClr val="002060"/>
              </a:solidFill>
              <a:latin typeface="Comic Sans MS"/>
            </a:endParaRPr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sz="1400" b="1" i="0" u="sng" strike="noStrike" cap="none" spc="0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Средства выразительности: </a:t>
            </a:r>
            <a:r>
              <a:rPr sz="1400" b="1" i="0" u="none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пятно, фактура, цвет</a:t>
            </a:r>
            <a:endParaRPr/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sz="1400" b="1" i="0" u="sng" strike="noStrike" cap="none" spc="0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Материалы: </a:t>
            </a:r>
            <a:r>
              <a:rPr sz="1400" b="1" i="0" u="none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блюдце либо пластиковая коробочка, в которую вложена штемпельная подушка из тонкого поролона, пропитанная гуашью, плотная бумага любого цвета и размера, смятая бумага</a:t>
            </a:r>
            <a:r>
              <a:rPr sz="1400" b="1" i="0" u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/>
          </a:p>
          <a:p>
            <a:pPr>
              <a:lnSpc>
                <a:spcPct val="120000"/>
              </a:lnSpc>
              <a:buFont typeface="Wingdings"/>
              <a:buChar char="v"/>
              <a:defRPr/>
            </a:pPr>
            <a:r>
              <a:rPr lang="ru-RU" sz="1400" b="1" i="0" u="sng" strike="noStrike" cap="none" spc="0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Способ получения изображения: </a:t>
            </a:r>
            <a:r>
              <a:rPr sz="1600" b="1" i="0" u="none">
                <a:solidFill>
                  <a:srgbClr val="002060"/>
                </a:solidFill>
                <a:latin typeface="Comic Sans MS"/>
                <a:ea typeface="Comic Sans MS"/>
                <a:cs typeface="Comic Sans MS"/>
              </a:rPr>
              <a:t>ребенок прижимает смятую бумагу к штемпельной подушке с краской и наносит оттиск на бумагу. Чтобы получить другой цвет, меняются и блюдце, и смятая бумага.</a:t>
            </a:r>
            <a:endParaRPr sz="1400" b="1">
              <a:solidFill>
                <a:srgbClr val="002060"/>
              </a:solidFill>
              <a:latin typeface="Comic Sans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>
              <a:defRPr/>
            </a:pPr>
            <a:r>
              <a:rPr lang="ru-RU" sz="4400" b="1" i="0" u="none" strike="noStrike" cap="none" spc="0">
                <a:solidFill>
                  <a:srgbClr val="FF0000"/>
                </a:solidFill>
                <a:latin typeface="Segoe Script"/>
                <a:ea typeface="Segoe Script"/>
                <a:cs typeface="Segoe Script"/>
              </a:rPr>
              <a:t>Оттиск смятой бумагой</a:t>
            </a:r>
            <a:endParaRPr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548728" y="1540668"/>
            <a:ext cx="2545854" cy="4525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/>
        </p:blipFill>
        <p:spPr bwMode="auto">
          <a:xfrm>
            <a:off x="3355627" y="1600200"/>
            <a:ext cx="2545854" cy="4525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177446" y="1540668"/>
            <a:ext cx="2509353" cy="4461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79512" y="188640"/>
            <a:ext cx="8784976" cy="151216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800" b="1">
                <a:solidFill>
                  <a:srgbClr val="FF0000"/>
                </a:solidFill>
                <a:latin typeface="Segoe Script"/>
              </a:rPr>
              <a:t>Различные техники прекрасно </a:t>
            </a:r>
            <a:br>
              <a:rPr lang="ru-RU" sz="3800" b="1">
                <a:solidFill>
                  <a:srgbClr val="FF0000"/>
                </a:solidFill>
                <a:latin typeface="Segoe Script"/>
              </a:rPr>
            </a:br>
            <a:r>
              <a:rPr lang="ru-RU" sz="3800" b="1">
                <a:solidFill>
                  <a:srgbClr val="FF0000"/>
                </a:solidFill>
                <a:latin typeface="Segoe Script"/>
              </a:rPr>
              <a:t>сочетаются между собой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/>
        <p:txBody>
          <a:bodyPr/>
          <a:lstStyle/>
          <a:p>
            <a:pPr>
              <a:buFont typeface="Wingdings"/>
              <a:buChar char="v"/>
              <a:defRPr/>
            </a:pPr>
            <a:endParaRPr lang="ru-RU">
              <a:solidFill>
                <a:srgbClr val="0000FF"/>
              </a:solidFill>
              <a:latin typeface="Comic Sans MS"/>
            </a:endParaRPr>
          </a:p>
          <a:p>
            <a:pPr>
              <a:buFont typeface="Wingdings"/>
              <a:buChar char="v"/>
              <a:defRPr/>
            </a:pPr>
            <a:endParaRPr lang="ru-RU">
              <a:solidFill>
                <a:srgbClr val="0000FF"/>
              </a:solidFill>
              <a:latin typeface="Comic Sans MS"/>
            </a:endParaRPr>
          </a:p>
          <a:p>
            <a:pPr algn="ctr">
              <a:buFont typeface="Wingdings"/>
              <a:buChar char="v"/>
              <a:defRPr/>
            </a:pPr>
            <a:r>
              <a:rPr lang="ru-RU" b="1">
                <a:solidFill>
                  <a:srgbClr val="0000FF"/>
                </a:solidFill>
                <a:latin typeface="Comic Sans MS"/>
              </a:rPr>
              <a:t>Рисование с помощью соли и целофана</a:t>
            </a:r>
            <a:endParaRPr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1203572" y="1600200"/>
            <a:ext cx="2545854" cy="45259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251520" y="2060848"/>
            <a:ext cx="8568952" cy="223224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/>
              <a:t/>
            </a:r>
            <a:br>
              <a:rPr lang="ru-RU"/>
            </a:br>
            <a:r>
              <a:rPr lang="en-US"/>
              <a:t> </a:t>
            </a: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187624" y="2780928"/>
            <a:ext cx="6400800" cy="206308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6000" b="1">
                <a:solidFill>
                  <a:srgbClr val="FF0000"/>
                </a:solidFill>
                <a:latin typeface="Segoe Script"/>
              </a:rPr>
              <a:t>Спасибо</a:t>
            </a:r>
            <a:endParaRPr/>
          </a:p>
          <a:p>
            <a:pPr>
              <a:defRPr/>
            </a:pPr>
            <a:r>
              <a:rPr lang="ru-RU" sz="6000" b="1">
                <a:solidFill>
                  <a:srgbClr val="FF0000"/>
                </a:solidFill>
                <a:latin typeface="Segoe Script"/>
              </a:rPr>
              <a:t>за внимание!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88640"/>
            <a:ext cx="8507288" cy="3240360"/>
          </a:xfrm>
        </p:spPr>
        <p:txBody>
          <a:bodyPr>
            <a:normAutofit/>
          </a:bodyPr>
          <a:lstStyle/>
          <a:p>
            <a:pPr algn="r">
              <a:buNone/>
              <a:defRPr/>
            </a:pPr>
            <a:r>
              <a:rPr lang="ru-RU" b="1">
                <a:solidFill>
                  <a:srgbClr val="0000FF"/>
                </a:solidFill>
                <a:latin typeface="Segoe Script"/>
              </a:rPr>
              <a:t>«И в десять лет, и в семь, и в пять </a:t>
            </a:r>
            <a:br>
              <a:rPr lang="ru-RU" b="1">
                <a:solidFill>
                  <a:srgbClr val="0000FF"/>
                </a:solidFill>
                <a:latin typeface="Segoe Script"/>
              </a:rPr>
            </a:br>
            <a:r>
              <a:rPr lang="ru-RU" b="1">
                <a:solidFill>
                  <a:srgbClr val="0000FF"/>
                </a:solidFill>
                <a:latin typeface="Segoe Script"/>
              </a:rPr>
              <a:t>Все дети любят рисовать. </a:t>
            </a:r>
            <a:br>
              <a:rPr lang="ru-RU" b="1">
                <a:solidFill>
                  <a:srgbClr val="0000FF"/>
                </a:solidFill>
                <a:latin typeface="Segoe Script"/>
              </a:rPr>
            </a:br>
            <a:r>
              <a:rPr lang="ru-RU" b="1">
                <a:solidFill>
                  <a:srgbClr val="0000FF"/>
                </a:solidFill>
                <a:latin typeface="Segoe Script"/>
              </a:rPr>
              <a:t>И каждый смело нарисует </a:t>
            </a:r>
            <a:br>
              <a:rPr lang="ru-RU" b="1">
                <a:solidFill>
                  <a:srgbClr val="0000FF"/>
                </a:solidFill>
                <a:latin typeface="Segoe Script"/>
              </a:rPr>
            </a:br>
            <a:r>
              <a:rPr lang="ru-RU" b="1">
                <a:solidFill>
                  <a:srgbClr val="0000FF"/>
                </a:solidFill>
                <a:latin typeface="Segoe Script"/>
              </a:rPr>
              <a:t>Всё, что его интересует….»</a:t>
            </a:r>
            <a:endParaRPr/>
          </a:p>
          <a:p>
            <a:pPr algn="r">
              <a:buNone/>
              <a:defRPr/>
            </a:pPr>
            <a:r>
              <a:rPr lang="ru-RU" b="1">
                <a:solidFill>
                  <a:srgbClr val="0000FF"/>
                </a:solidFill>
                <a:latin typeface="Segoe Script"/>
              </a:rPr>
              <a:t>Валентин Берестов</a:t>
            </a:r>
            <a:endParaRPr/>
          </a:p>
          <a:p>
            <a:pPr>
              <a:buNone/>
              <a:defRPr/>
            </a:pP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 l="1736" t="11501" r="-1736" b="25150"/>
          <a:stretch/>
        </p:blipFill>
        <p:spPr bwMode="auto">
          <a:xfrm>
            <a:off x="2714624" y="3348632"/>
            <a:ext cx="3717878" cy="31402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/>
          <p:nvPr/>
        </p:nvSpPr>
        <p:spPr bwMode="auto">
          <a:xfrm>
            <a:off x="611558" y="1268759"/>
            <a:ext cx="7992923" cy="45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>
              <a:solidFill>
                <a:srgbClr val="0000FF"/>
              </a:solidFill>
              <a:latin typeface="Comic Sans MS"/>
            </a:endParaRPr>
          </a:p>
        </p:txBody>
      </p:sp>
      <p:sp>
        <p:nvSpPr>
          <p:cNvPr id="5" name="Прямоугольник 2"/>
          <p:cNvSpPr/>
          <p:nvPr/>
        </p:nvSpPr>
        <p:spPr bwMode="auto">
          <a:xfrm>
            <a:off x="611558" y="2544960"/>
            <a:ext cx="7920879" cy="356169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latin typeface="Comic Sans MS"/>
              </a:rPr>
              <a:t>важнейшее дело эстетического воспитания, это способы создания нового, оригинального произведения искусства, в котором гармонирует всё: и цвет, и линия, и сюжет. Это огромная возможность для детей думать, пробовать, искать, экспериментировать. А самое главное самовыражаться. </a:t>
            </a:r>
            <a:endParaRPr/>
          </a:p>
        </p:txBody>
      </p:sp>
      <p:sp>
        <p:nvSpPr>
          <p:cNvPr id="6" name="Прямоугольник 4"/>
          <p:cNvSpPr/>
          <p:nvPr/>
        </p:nvSpPr>
        <p:spPr bwMode="auto">
          <a:xfrm>
            <a:off x="1907703" y="404663"/>
            <a:ext cx="5472859" cy="822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spc="300">
                <a:solidFill>
                  <a:srgbClr val="FF0000"/>
                </a:solidFill>
                <a:latin typeface="Segoe Script"/>
              </a:rPr>
              <a:t> </a:t>
            </a:r>
            <a:endParaRPr lang="ru-RU" sz="4800" b="1">
              <a:solidFill>
                <a:srgbClr val="FF0000"/>
              </a:solidFill>
            </a:endParaRPr>
          </a:p>
        </p:txBody>
      </p:sp>
      <p:sp>
        <p:nvSpPr>
          <p:cNvPr id="7" name="Прямоугольник 5"/>
          <p:cNvSpPr/>
          <p:nvPr/>
        </p:nvSpPr>
        <p:spPr bwMode="auto">
          <a:xfrm>
            <a:off x="480020" y="550019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>
                <a:solidFill>
                  <a:srgbClr val="FF0000"/>
                </a:solidFill>
                <a:latin typeface="Segoe Script"/>
              </a:rPr>
              <a:t>Нетрадиционные техники рисования 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/>
          <p:nvPr/>
        </p:nvSpPr>
        <p:spPr bwMode="auto">
          <a:xfrm>
            <a:off x="323528" y="47667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FF0000"/>
                </a:solidFill>
                <a:latin typeface="Segoe Script"/>
              </a:rPr>
              <a:t>Применение нетрадиционных техник в изодеятельности</a:t>
            </a:r>
            <a:endParaRPr lang="ru-RU" sz="3600"/>
          </a:p>
        </p:txBody>
      </p:sp>
      <p:sp>
        <p:nvSpPr>
          <p:cNvPr id="5" name="Прямоугольник 7"/>
          <p:cNvSpPr/>
          <p:nvPr/>
        </p:nvSpPr>
        <p:spPr bwMode="auto">
          <a:xfrm>
            <a:off x="251520" y="1628800"/>
            <a:ext cx="86409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v"/>
              <a:defRPr/>
            </a:pPr>
            <a:r>
              <a:rPr lang="ru-RU" sz="2300" b="1">
                <a:solidFill>
                  <a:srgbClr val="0000FF"/>
                </a:solidFill>
                <a:latin typeface="Comic Sans MS"/>
              </a:rPr>
              <a:t>способствует обогащению знаний и представлений детей о предметах и их использовании, материалах, их свойствах, способах применения;</a:t>
            </a:r>
            <a:endParaRPr/>
          </a:p>
        </p:txBody>
      </p:sp>
      <p:sp>
        <p:nvSpPr>
          <p:cNvPr id="6" name="Прямоугольник 8"/>
          <p:cNvSpPr/>
          <p:nvPr/>
        </p:nvSpPr>
        <p:spPr bwMode="auto">
          <a:xfrm>
            <a:off x="251520" y="2636912"/>
            <a:ext cx="86409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v"/>
              <a:defRPr/>
            </a:pPr>
            <a:r>
              <a:rPr lang="ru-RU" sz="2300" b="1">
                <a:solidFill>
                  <a:srgbClr val="0000FF"/>
                </a:solidFill>
                <a:latin typeface="Comic Sans MS"/>
              </a:rPr>
              <a:t>стимулирует положительную мотивацию у ребенка, вызывает радостное настроение, снимает страх перед процессом рисования;</a:t>
            </a:r>
            <a:endParaRPr/>
          </a:p>
        </p:txBody>
      </p:sp>
      <p:sp>
        <p:nvSpPr>
          <p:cNvPr id="7" name="Прямоугольник 9"/>
          <p:cNvSpPr/>
          <p:nvPr/>
        </p:nvSpPr>
        <p:spPr bwMode="auto">
          <a:xfrm>
            <a:off x="251520" y="3645024"/>
            <a:ext cx="640143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v"/>
              <a:defRPr/>
            </a:pPr>
            <a:r>
              <a:rPr lang="ru-RU" sz="2300" b="1">
                <a:solidFill>
                  <a:srgbClr val="0000FF"/>
                </a:solidFill>
                <a:latin typeface="Comic Sans MS"/>
              </a:rPr>
              <a:t>дает возможность экспериментировать;</a:t>
            </a:r>
            <a:endParaRPr/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251520" y="4005064"/>
            <a:ext cx="85689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v"/>
              <a:defRPr/>
            </a:pPr>
            <a:r>
              <a:rPr lang="ru-RU" sz="2300">
                <a:solidFill>
                  <a:srgbClr val="0000FF"/>
                </a:solidFill>
                <a:latin typeface="Comic Sans MS"/>
              </a:rPr>
              <a:t>развивает тактильную чувствительность, цветоразличие;</a:t>
            </a:r>
            <a:endParaRPr/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251520" y="4365104"/>
            <a:ext cx="856895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v"/>
              <a:defRPr/>
            </a:pPr>
            <a:r>
              <a:rPr lang="ru-RU" sz="2300" b="1">
                <a:solidFill>
                  <a:srgbClr val="0000FF"/>
                </a:solidFill>
                <a:latin typeface="Comic Sans MS"/>
              </a:rPr>
              <a:t>способствует развитию зрительно-моторной координации;</a:t>
            </a:r>
            <a:endParaRPr/>
          </a:p>
        </p:txBody>
      </p:sp>
      <p:sp>
        <p:nvSpPr>
          <p:cNvPr id="10" name="Прямоугольник 12"/>
          <p:cNvSpPr/>
          <p:nvPr/>
        </p:nvSpPr>
        <p:spPr bwMode="auto">
          <a:xfrm>
            <a:off x="251520" y="5085184"/>
            <a:ext cx="813690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v"/>
              <a:defRPr/>
            </a:pPr>
            <a:r>
              <a:rPr lang="ru-RU" sz="2300" b="1">
                <a:solidFill>
                  <a:srgbClr val="0000FF"/>
                </a:solidFill>
                <a:latin typeface="Comic Sans MS"/>
              </a:rPr>
              <a:t>не утомляет дошкольников, повышает работоспособность;</a:t>
            </a:r>
            <a:endParaRPr/>
          </a:p>
        </p:txBody>
      </p:sp>
      <p:sp>
        <p:nvSpPr>
          <p:cNvPr id="11" name="Прямоугольник 13"/>
          <p:cNvSpPr/>
          <p:nvPr/>
        </p:nvSpPr>
        <p:spPr bwMode="auto">
          <a:xfrm>
            <a:off x="251520" y="5805264"/>
            <a:ext cx="86409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v"/>
              <a:defRPr/>
            </a:pPr>
            <a:r>
              <a:rPr lang="ru-RU" sz="2300" b="1">
                <a:solidFill>
                  <a:srgbClr val="0000FF"/>
                </a:solidFill>
                <a:latin typeface="Comic Sans MS"/>
              </a:rPr>
              <a:t>развивает нестандартность мышления, раскрепощенность, индивидуальность.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0"/>
                            </p:stCondLst>
                            <p:childTnLst>
                              <p:par>
                                <p:cTn id="34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Рисунок своими руками (пальцами, ладошкой)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283968" y="1484784"/>
            <a:ext cx="4680520" cy="4896544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25000" lnSpcReduction="20000"/>
          </a:bodyPr>
          <a:lstStyle/>
          <a:p>
            <a:pPr>
              <a:buFont typeface="Wingdings"/>
              <a:buChar char="v"/>
              <a:defRPr/>
            </a:pPr>
            <a:r>
              <a:rPr lang="ru-RU" sz="8000" b="1" u="sng">
                <a:solidFill>
                  <a:srgbClr val="0000FF"/>
                </a:solidFill>
                <a:latin typeface="Comic Sans MS"/>
              </a:rPr>
              <a:t>Средства выразительности: </a:t>
            </a:r>
            <a:r>
              <a:rPr lang="ru-RU" sz="8000" b="1">
                <a:solidFill>
                  <a:srgbClr val="0000FF"/>
                </a:solidFill>
                <a:latin typeface="Comic Sans MS"/>
              </a:rPr>
              <a:t>пятно, цвет, фантастический силуэт.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sz="8000" b="1" u="sng">
                <a:solidFill>
                  <a:srgbClr val="0000FF"/>
                </a:solidFill>
                <a:latin typeface="Comic Sans MS"/>
              </a:rPr>
              <a:t>Материалы: </a:t>
            </a:r>
            <a:r>
              <a:rPr lang="ru-RU" sz="8000" b="1">
                <a:solidFill>
                  <a:srgbClr val="0000FF"/>
                </a:solidFill>
                <a:latin typeface="Comic Sans MS"/>
              </a:rPr>
              <a:t>широкие блюдечки с гуашью, кисть, плотная бумага любого цвета, листы большого формата, салфетки.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sz="8000" b="1" u="sng">
                <a:solidFill>
                  <a:srgbClr val="0000FF"/>
                </a:solidFill>
                <a:latin typeface="Comic Sans MS"/>
              </a:rPr>
              <a:t>Способ получения изображения</a:t>
            </a:r>
            <a:r>
              <a:rPr lang="ru-RU" sz="8000" b="1">
                <a:solidFill>
                  <a:srgbClr val="0000FF"/>
                </a:solidFill>
                <a:latin typeface="Comic Sans MS"/>
              </a:rPr>
              <a:t>: ребенок опускает в гуашь ладошку (палец)или окрашивает с помощью кисточки (с пяти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</a:t>
            </a:r>
            <a:endParaRPr/>
          </a:p>
          <a:p>
            <a:pPr>
              <a:buNone/>
              <a:defRPr/>
            </a:pPr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1203572" y="1600200"/>
            <a:ext cx="2545854" cy="4525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Рисунок своими руками (пальцами, ладошкой)</a:t>
            </a:r>
            <a:endParaRPr lang="ru-RU" b="1"/>
          </a:p>
        </p:txBody>
      </p:sp>
      <p:pic>
        <p:nvPicPr>
          <p:cNvPr id="5" name="Объект 11" descr="Изображение выглядит как текст, скалка&#10;&#10;Автоматически созданное описание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/>
        </p:blipFill>
        <p:spPr bwMode="auto">
          <a:xfrm>
            <a:off x="3299073" y="1602889"/>
            <a:ext cx="2545854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9" descr="Изображение выглядит как стол, сидит, человек, мальчик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/>
        </p:blipFill>
        <p:spPr bwMode="auto">
          <a:xfrm>
            <a:off x="457200" y="1602890"/>
            <a:ext cx="2545854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13" descr="Изображение выглядит как текст, внутренний, человек, мальчик&#10;&#10;Автоматически созданное описание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140946" y="1602888"/>
            <a:ext cx="2545855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Рисунок своими руками (пальцами, ладошкой)</a:t>
            </a:r>
            <a:endParaRPr lang="ru-RU"/>
          </a:p>
        </p:txBody>
      </p:sp>
      <p:pic>
        <p:nvPicPr>
          <p:cNvPr id="5" name="Объект 5" descr="Изображение выглядит как мальчик, ребенок, человек, молодой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565143" y="1556838"/>
            <a:ext cx="3312368" cy="18632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7" descr="Изображение выглядит как текст&#10;&#10;Автоматически созданное описание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/>
        </p:blipFill>
        <p:spPr bwMode="auto">
          <a:xfrm>
            <a:off x="1457282" y="3914183"/>
            <a:ext cx="1327326" cy="23596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9" descr="Изображение выглядит как текст, человек, внутренний, мальчик&#10;&#10;Автоматически созданное описание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209108" y="1611114"/>
            <a:ext cx="2651670" cy="47140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b="1">
                <a:solidFill>
                  <a:srgbClr val="FF0000"/>
                </a:solidFill>
                <a:latin typeface="Segoe Script"/>
              </a:rPr>
              <a:t>Оттиск поролоном 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211960" y="1600200"/>
            <a:ext cx="4474840" cy="4525963"/>
          </a:xfrm>
        </p:spPr>
        <p:txBody>
          <a:bodyPr>
            <a:normAutofit fontScale="62500" lnSpcReduction="20000"/>
          </a:bodyPr>
          <a:lstStyle/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Возраст: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от четырех лет.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Средства выразительности: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пятно, фактура, цвет.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Материалы: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мисочка или пластиковая коробочка, в которую вложена штемпельная подушка из тонкого поролона, пропитанного гуашью, плотная бумага любого цвета и размера, кусочки пенопласта.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Способ   получения   изображения: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  ребенок  прижимает  пенопласт , поролон  к штемпельной подушке с краской и наносит оттиск на бумагу. Чтобы получить другой цвет, меняются и мисочка и поролон.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6" name="Объект 7" descr="Изображение выглядит как текст, человек, стол, рабочий стол&#10;&#10;Автоматически созданное описание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611560" y="1582014"/>
            <a:ext cx="3394472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4800" b="1">
                <a:solidFill>
                  <a:srgbClr val="FF0000"/>
                </a:solidFill>
                <a:latin typeface="Segoe Script"/>
              </a:rPr>
              <a:t>Отпечатки листьев</a:t>
            </a:r>
            <a:endParaRPr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355976" y="1600200"/>
            <a:ext cx="4330824" cy="4525963"/>
          </a:xfrm>
        </p:spPr>
        <p:txBody>
          <a:bodyPr>
            <a:normAutofit fontScale="70000" lnSpcReduction="20000"/>
          </a:bodyPr>
          <a:lstStyle/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Возраст: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 от пяти лет.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Средства выразительности: 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фактура, цвет.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Материалы: 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бумага, листья разных деревьев (желательно опавшие), гуашь, кисти.</a:t>
            </a:r>
            <a:endParaRPr/>
          </a:p>
          <a:p>
            <a:pPr>
              <a:buFont typeface="Wingdings"/>
              <a:buChar char="v"/>
              <a:defRPr/>
            </a:pPr>
            <a:r>
              <a:rPr lang="ru-RU" b="1" u="sng">
                <a:solidFill>
                  <a:srgbClr val="0000FF"/>
                </a:solidFill>
                <a:latin typeface="Comic Sans MS"/>
              </a:rPr>
              <a:t>Способ  получения  изображения:  </a:t>
            </a:r>
            <a:r>
              <a:rPr lang="ru-RU" b="1">
                <a:solidFill>
                  <a:srgbClr val="0000FF"/>
                </a:solidFill>
                <a:latin typeface="Comic Sans MS"/>
              </a:rPr>
              <a:t>ребенок  покрывает листок дерева красками  разных  цветов,  затем  прикладывает  его  к  бумаге  окрашенной стороной  для  получения  отпечатка.   Каждый  раз  берется  новый  листок. Черешки у листьев можно дорисовать кистью.</a:t>
            </a:r>
            <a:endParaRPr lang="ru-RU">
              <a:solidFill>
                <a:srgbClr val="0000FF"/>
              </a:solidFill>
              <a:latin typeface="Comic Sans MS"/>
            </a:endParaRPr>
          </a:p>
        </p:txBody>
      </p:sp>
      <p:pic>
        <p:nvPicPr>
          <p:cNvPr id="6" name="Picture 2" descr="C:\Users\User\Downloads\изо\Новая папка (4)\IMG_43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539552" y="1628800"/>
            <a:ext cx="3475729" cy="4752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781</Words>
  <Application>Microsoft Office PowerPoint</Application>
  <DocSecurity>0</DocSecurity>
  <PresentationFormat>Экран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Рисунок своими руками (пальцами, ладошкой)</vt:lpstr>
      <vt:lpstr>Рисунок своими руками (пальцами, ладошкой)</vt:lpstr>
      <vt:lpstr>Рисунок своими руками (пальцами, ладошкой)</vt:lpstr>
      <vt:lpstr>Оттиск поролоном </vt:lpstr>
      <vt:lpstr>Отпечатки листьев</vt:lpstr>
      <vt:lpstr>Тампонирование ватными палочками</vt:lpstr>
      <vt:lpstr>Восковые мелки (свеча) + акварель</vt:lpstr>
      <vt:lpstr>Кляксография с трубочкой</vt:lpstr>
      <vt:lpstr>Граттаж  (грунтованный лист)</vt:lpstr>
      <vt:lpstr>Рисование с помощью пакета</vt:lpstr>
      <vt:lpstr>Рисование с помощью пакета</vt:lpstr>
      <vt:lpstr>Оттиск смятой бумагой</vt:lpstr>
      <vt:lpstr>Оттиск смятой бумагой</vt:lpstr>
      <vt:lpstr>Различные техники прекрасно  сочетаются между собой</vt:lpstr>
      <vt:lpstr>  </vt:lpstr>
    </vt:vector>
  </TitlesOfParts>
  <Manager/>
  <Company>Microsoft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cp:keywords/>
  <dc:description/>
  <cp:lastModifiedBy>User</cp:lastModifiedBy>
  <cp:revision>21</cp:revision>
  <dcterms:created xsi:type="dcterms:W3CDTF">2013-03-16T18:01:09Z</dcterms:created>
  <dcterms:modified xsi:type="dcterms:W3CDTF">2024-01-29T16:35:04Z</dcterms:modified>
  <cp:category/>
  <dc:identifier/>
  <cp:contentStatus/>
  <dc:language/>
  <cp:version/>
</cp:coreProperties>
</file>