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83" r:id="rId7"/>
    <p:sldId id="261" r:id="rId8"/>
    <p:sldId id="285" r:id="rId9"/>
    <p:sldId id="284" r:id="rId10"/>
    <p:sldId id="262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618" autoAdjust="0"/>
  </p:normalViewPr>
  <p:slideViewPr>
    <p:cSldViewPr>
      <p:cViewPr varScale="1">
        <p:scale>
          <a:sx n="58" d="100"/>
          <a:sy n="58" d="100"/>
        </p:scale>
        <p:origin x="-7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32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5576" y="2571744"/>
            <a:ext cx="7704856" cy="2081219"/>
          </a:xfrm>
          <a:prstGeom prst="foldedCorner">
            <a:avLst>
              <a:gd name="adj" fmla="val 25328"/>
            </a:avLst>
          </a:prstGeom>
          <a:solidFill>
            <a:srgbClr val="FFCC66">
              <a:alpha val="73000"/>
            </a:srgbClr>
          </a:solidFill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5400" b="1" dirty="0">
              <a:solidFill>
                <a:srgbClr val="3A1D00"/>
              </a:solidFill>
              <a:latin typeface="Segoe Print" pitchFamily="2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3482" y="3642332"/>
            <a:ext cx="288000" cy="28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028384" y="3537875"/>
            <a:ext cx="288000" cy="28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2" descr="G:\Program Files\Microsoft Office\CLIPART\PUB60COR\J0295069.WMF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5229200"/>
            <a:ext cx="2387136" cy="148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2088232"/>
          </a:xfrm>
        </p:spPr>
        <p:txBody>
          <a:bodyPr>
            <a:normAutofit/>
          </a:bodyPr>
          <a:lstStyle/>
          <a:p>
            <a:r>
              <a:rPr lang="ru-RU" b="1" dirty="0" smtClean="0"/>
              <a:t>Русская книга в зарубежном пространстве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72074"/>
            <a:ext cx="6715172" cy="10565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  <a:r>
              <a:rPr lang="ru-RU" dirty="0" err="1" smtClean="0">
                <a:solidFill>
                  <a:schemeClr val="tx1"/>
                </a:solidFill>
              </a:rPr>
              <a:t>Бобрышева</a:t>
            </a:r>
            <a:r>
              <a:rPr lang="ru-RU" dirty="0" smtClean="0">
                <a:solidFill>
                  <a:schemeClr val="tx1"/>
                </a:solidFill>
              </a:rPr>
              <a:t> Н.И., п</a:t>
            </a:r>
            <a:r>
              <a:rPr lang="ru-RU" dirty="0" smtClean="0">
                <a:solidFill>
                  <a:schemeClr val="tx1"/>
                </a:solidFill>
              </a:rPr>
              <a:t>редседатель </a:t>
            </a:r>
            <a:r>
              <a:rPr lang="ru-RU" dirty="0" smtClean="0">
                <a:solidFill>
                  <a:schemeClr val="tx1"/>
                </a:solidFill>
              </a:rPr>
              <a:t>ПЦК общеобразовательных дисциплин, преподаватель русского языка и литературы ВКК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Алексей\Desktop\site_8277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1400175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ексей\Pictures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997449" cy="3143272"/>
          </a:xfrm>
          <a:prstGeom prst="rect">
            <a:avLst/>
          </a:prstGeom>
          <a:noFill/>
        </p:spPr>
      </p:pic>
      <p:pic>
        <p:nvPicPr>
          <p:cNvPr id="8195" name="Picture 3" descr="C:\Users\Алексей\Pictures\Без назван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571612"/>
            <a:ext cx="3092653" cy="3162307"/>
          </a:xfrm>
          <a:prstGeom prst="rect">
            <a:avLst/>
          </a:prstGeom>
          <a:noFill/>
        </p:spPr>
      </p:pic>
      <p:pic>
        <p:nvPicPr>
          <p:cNvPr id="8196" name="Picture 4" descr="C:\Users\Алексей\Pictures\Без назван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5286388"/>
            <a:ext cx="3429000" cy="1333500"/>
          </a:xfrm>
          <a:prstGeom prst="rect">
            <a:avLst/>
          </a:prstGeom>
          <a:noFill/>
        </p:spPr>
      </p:pic>
      <p:pic>
        <p:nvPicPr>
          <p:cNvPr id="8198" name="Picture 6" descr="C:\Users\Алексей\Pictures\Без названия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500570"/>
            <a:ext cx="2143125" cy="2143125"/>
          </a:xfrm>
          <a:prstGeom prst="rect">
            <a:avLst/>
          </a:prstGeom>
          <a:noFill/>
        </p:spPr>
      </p:pic>
      <p:pic>
        <p:nvPicPr>
          <p:cNvPr id="8199" name="Picture 7" descr="C:\Users\Алексей\Pictures\Без названия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3429000"/>
            <a:ext cx="2867025" cy="15906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Turgenev by Rep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000108"/>
            <a:ext cx="3624976" cy="47246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5929330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Иван Сергеевич </a:t>
            </a:r>
            <a:r>
              <a:rPr lang="ru-RU" sz="2800" b="1" dirty="0" smtClean="0"/>
              <a:t>Тургенев</a:t>
            </a:r>
            <a:endParaRPr lang="ru-RU" sz="2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71538" y="1071546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Переводчики И.С.Тургенева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Алексей\Pictures\2021-12-16 соглашение Гнездиловой\Проспер_Мерим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1982384" cy="2643178"/>
          </a:xfrm>
          <a:prstGeom prst="rect">
            <a:avLst/>
          </a:prstGeom>
          <a:noFill/>
        </p:spPr>
      </p:pic>
      <p:pic>
        <p:nvPicPr>
          <p:cNvPr id="2051" name="Picture 3" descr="C:\Users\Алексей\Pictures\2021-12-16 соглашение Гнездиловой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071678"/>
            <a:ext cx="1564666" cy="2566053"/>
          </a:xfrm>
          <a:prstGeom prst="rect">
            <a:avLst/>
          </a:prstGeom>
          <a:noFill/>
        </p:spPr>
      </p:pic>
      <p:pic>
        <p:nvPicPr>
          <p:cNvPr id="2052" name="Picture 4" descr="C:\Users\Алексей\Pictures\2021-12-16 соглашение Гнездиловой\800px-Henry_Gréville_Alice_Durand_BNF_Gallica.jpg"/>
          <p:cNvPicPr>
            <a:picLocks noChangeAspect="1" noChangeArrowheads="1"/>
          </p:cNvPicPr>
          <p:nvPr/>
        </p:nvPicPr>
        <p:blipFill>
          <a:blip r:embed="rId4"/>
          <a:srcRect l="14721" t="11458" r="11653" b="21875"/>
          <a:stretch>
            <a:fillRect/>
          </a:stretch>
        </p:blipFill>
        <p:spPr bwMode="auto">
          <a:xfrm>
            <a:off x="2857488" y="2071678"/>
            <a:ext cx="1857388" cy="2476518"/>
          </a:xfrm>
          <a:prstGeom prst="rect">
            <a:avLst/>
          </a:prstGeom>
          <a:noFill/>
        </p:spPr>
      </p:pic>
      <p:pic>
        <p:nvPicPr>
          <p:cNvPr id="2053" name="Picture 5" descr="C:\Users\Алексей\Pictures\Без названия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2143116"/>
            <a:ext cx="1714500" cy="23907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endParaRPr lang="ru-RU" i="1" dirty="0"/>
          </a:p>
        </p:txBody>
      </p:sp>
      <p:pic>
        <p:nvPicPr>
          <p:cNvPr id="4098" name="Picture 2" descr="C:\Users\Алексей\Pictures\02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31794">
            <a:off x="500034" y="1857364"/>
            <a:ext cx="1923989" cy="3000372"/>
          </a:xfrm>
          <a:prstGeom prst="rect">
            <a:avLst/>
          </a:prstGeom>
          <a:noFill/>
        </p:spPr>
      </p:pic>
      <p:pic>
        <p:nvPicPr>
          <p:cNvPr id="4099" name="Picture 3" descr="C:\Users\Алексей\Desktop\KMO_085979_07686_1_t218_1636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5725">
            <a:off x="2285984" y="1571612"/>
            <a:ext cx="6605881" cy="3712396"/>
          </a:xfrm>
          <a:prstGeom prst="rect">
            <a:avLst/>
          </a:prstGeom>
          <a:noFill/>
        </p:spPr>
      </p:pic>
      <p:pic>
        <p:nvPicPr>
          <p:cNvPr id="4100" name="Picture 4" descr="C:\Users\Алексей\Pictures\Без названия (4).jpg"/>
          <p:cNvPicPr>
            <a:picLocks noChangeAspect="1" noChangeArrowheads="1"/>
          </p:cNvPicPr>
          <p:nvPr/>
        </p:nvPicPr>
        <p:blipFill>
          <a:blip r:embed="rId4"/>
          <a:srcRect l="16667" r="13333"/>
          <a:stretch>
            <a:fillRect/>
          </a:stretch>
        </p:blipFill>
        <p:spPr bwMode="auto">
          <a:xfrm>
            <a:off x="1214414" y="4143380"/>
            <a:ext cx="1500198" cy="2143125"/>
          </a:xfrm>
          <a:prstGeom prst="rect">
            <a:avLst/>
          </a:prstGeom>
          <a:noFill/>
        </p:spPr>
      </p:pic>
      <p:pic>
        <p:nvPicPr>
          <p:cNvPr id="4101" name="Picture 5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6875" y="4357694"/>
            <a:ext cx="1318395" cy="19811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928670"/>
            <a:ext cx="5929354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Переводы Тургенева</a:t>
            </a:r>
            <a:endParaRPr lang="ru-RU" sz="3600" b="1" dirty="0"/>
          </a:p>
        </p:txBody>
      </p:sp>
      <p:pic>
        <p:nvPicPr>
          <p:cNvPr id="3074" name="Picture 2" descr="C:\Users\Алексей\Pictures\img8.jpg"/>
          <p:cNvPicPr>
            <a:picLocks noChangeAspect="1" noChangeArrowheads="1"/>
          </p:cNvPicPr>
          <p:nvPr/>
        </p:nvPicPr>
        <p:blipFill>
          <a:blip r:embed="rId2"/>
          <a:srcRect t="9375"/>
          <a:stretch>
            <a:fillRect/>
          </a:stretch>
        </p:blipFill>
        <p:spPr bwMode="auto">
          <a:xfrm>
            <a:off x="1571604" y="2000240"/>
            <a:ext cx="6096000" cy="41433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785794"/>
            <a:ext cx="8929718" cy="5143536"/>
          </a:xfrm>
        </p:spPr>
        <p:txBody>
          <a:bodyPr>
            <a:normAutofit fontScale="40000" lnSpcReduction="20000"/>
          </a:bodyPr>
          <a:lstStyle/>
          <a:p>
            <a:r>
              <a:rPr lang="ru-RU" sz="7000" i="1" dirty="0" smtClean="0">
                <a:solidFill>
                  <a:schemeClr val="tx1"/>
                </a:solidFill>
              </a:rPr>
              <a:t>Франция с гордостью усыновила бы Вас, если бы Вы того пожелали, но Вы всегда оставались верными России… (Эдмон Абу, французский писатель и публицист)</a:t>
            </a:r>
          </a:p>
          <a:p>
            <a:endParaRPr lang="ru-RU" sz="7000" i="1" dirty="0" smtClean="0">
              <a:solidFill>
                <a:schemeClr val="tx1"/>
              </a:solidFill>
            </a:endParaRPr>
          </a:p>
          <a:p>
            <a:r>
              <a:rPr lang="ru-RU" sz="7000" i="1" dirty="0" smtClean="0">
                <a:solidFill>
                  <a:schemeClr val="tx1"/>
                </a:solidFill>
              </a:rPr>
              <a:t>Если теперь английский роман обладает какими-то манерами, то этим, прежде всего, он обязан Тургеневу (Джон Голсуорси)</a:t>
            </a:r>
          </a:p>
          <a:p>
            <a:endParaRPr lang="ru-RU" sz="7000" i="1" dirty="0" smtClean="0">
              <a:solidFill>
                <a:schemeClr val="tx1"/>
              </a:solidFill>
            </a:endParaRPr>
          </a:p>
          <a:p>
            <a:r>
              <a:rPr lang="ru-RU" sz="7000" i="1" dirty="0" smtClean="0">
                <a:solidFill>
                  <a:schemeClr val="tx1"/>
                </a:solidFill>
              </a:rPr>
              <a:t>Люди, подобные ему, делают для своего отечества больше, чем люди вроде Бисмарка: они стяжают любовь всех благородных умов мира. (</a:t>
            </a:r>
            <a:r>
              <a:rPr lang="ru-RU" sz="7000" i="1" dirty="0" err="1" smtClean="0">
                <a:solidFill>
                  <a:schemeClr val="tx1"/>
                </a:solidFill>
              </a:rPr>
              <a:t>Ги</a:t>
            </a:r>
            <a:r>
              <a:rPr lang="ru-RU" sz="7000" i="1" dirty="0" smtClean="0">
                <a:solidFill>
                  <a:schemeClr val="tx1"/>
                </a:solidFill>
              </a:rPr>
              <a:t> де Мопассан)</a:t>
            </a:r>
          </a:p>
          <a:p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Литература русских эмигрантов </a:t>
            </a:r>
            <a:r>
              <a:rPr lang="en-US" sz="3200" dirty="0" smtClean="0"/>
              <a:t>XX</a:t>
            </a:r>
            <a:r>
              <a:rPr lang="ru-RU" sz="3200" dirty="0" smtClean="0"/>
              <a:t>век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лексей\Pictures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1876425" cy="2438400"/>
          </a:xfrm>
          <a:prstGeom prst="rect">
            <a:avLst/>
          </a:prstGeom>
          <a:noFill/>
        </p:spPr>
      </p:pic>
      <p:pic>
        <p:nvPicPr>
          <p:cNvPr id="6147" name="Picture 3" descr="C:\Users\Алексей\Pictures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643314"/>
            <a:ext cx="1077533" cy="1619243"/>
          </a:xfrm>
          <a:prstGeom prst="rect">
            <a:avLst/>
          </a:prstGeom>
          <a:noFill/>
        </p:spPr>
      </p:pic>
      <p:pic>
        <p:nvPicPr>
          <p:cNvPr id="6148" name="Picture 4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643446"/>
            <a:ext cx="1285884" cy="1932339"/>
          </a:xfrm>
          <a:prstGeom prst="rect">
            <a:avLst/>
          </a:prstGeom>
          <a:noFill/>
        </p:spPr>
      </p:pic>
      <p:pic>
        <p:nvPicPr>
          <p:cNvPr id="6149" name="Picture 5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1785926"/>
            <a:ext cx="1571636" cy="2200290"/>
          </a:xfrm>
          <a:prstGeom prst="rect">
            <a:avLst/>
          </a:prstGeom>
          <a:noFill/>
        </p:spPr>
      </p:pic>
      <p:pic>
        <p:nvPicPr>
          <p:cNvPr id="6150" name="Picture 6" descr="C:\Users\Алексей\Pictures\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4429132"/>
            <a:ext cx="1357322" cy="2226008"/>
          </a:xfrm>
          <a:prstGeom prst="rect">
            <a:avLst/>
          </a:prstGeom>
          <a:noFill/>
        </p:spPr>
      </p:pic>
      <p:pic>
        <p:nvPicPr>
          <p:cNvPr id="6151" name="Picture 7" descr="C:\Users\Алексей\Pictures\O1CN01M1WqPL1m9k3pJSBoi_!!0-item_pic.jpg"/>
          <p:cNvPicPr>
            <a:picLocks noChangeAspect="1" noChangeArrowheads="1"/>
          </p:cNvPicPr>
          <p:nvPr/>
        </p:nvPicPr>
        <p:blipFill>
          <a:blip r:embed="rId7"/>
          <a:srcRect l="21875" r="15624" b="3124"/>
          <a:stretch>
            <a:fillRect/>
          </a:stretch>
        </p:blipFill>
        <p:spPr bwMode="auto">
          <a:xfrm>
            <a:off x="6000760" y="3286124"/>
            <a:ext cx="1428760" cy="2214578"/>
          </a:xfrm>
          <a:prstGeom prst="rect">
            <a:avLst/>
          </a:prstGeom>
          <a:noFill/>
        </p:spPr>
      </p:pic>
      <p:pic>
        <p:nvPicPr>
          <p:cNvPr id="6152" name="Picture 8" descr="C:\Users\Алексей\Pictures\Без названия (2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48" y="4357694"/>
            <a:ext cx="1071564" cy="1666877"/>
          </a:xfrm>
          <a:prstGeom prst="rect">
            <a:avLst/>
          </a:prstGeom>
          <a:noFill/>
        </p:spPr>
      </p:pic>
      <p:pic>
        <p:nvPicPr>
          <p:cNvPr id="6153" name="Picture 9" descr="C:\Users\Алексей\Pictures\make_nimag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71802" y="4429132"/>
            <a:ext cx="1252533" cy="1940971"/>
          </a:xfrm>
          <a:prstGeom prst="rect">
            <a:avLst/>
          </a:prstGeom>
          <a:noFill/>
        </p:spPr>
      </p:pic>
      <p:pic>
        <p:nvPicPr>
          <p:cNvPr id="6154" name="Picture 10" descr="C:\Users\Алексей\Pictures\Без названия (1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68" y="1500174"/>
            <a:ext cx="1876425" cy="2438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143512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издательство </a:t>
            </a:r>
            <a:r>
              <a:rPr lang="ru-RU" sz="2800" dirty="0" smtClean="0"/>
              <a:t>“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Hogarth</a:t>
            </a:r>
            <a:r>
              <a:rPr lang="ru-RU" sz="2800" dirty="0" smtClean="0"/>
              <a:t> </a:t>
            </a:r>
            <a:r>
              <a:rPr lang="ru-RU" sz="2800" dirty="0" err="1" smtClean="0"/>
              <a:t>Press</a:t>
            </a:r>
            <a:endParaRPr lang="ru-RU" sz="2800" dirty="0"/>
          </a:p>
        </p:txBody>
      </p:sp>
      <p:pic>
        <p:nvPicPr>
          <p:cNvPr id="7170" name="Picture 2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4"/>
            <a:ext cx="5060191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92919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/>
              <a:t>Гальперин-Каминский</a:t>
            </a:r>
            <a:r>
              <a:rPr lang="ru-RU" sz="2000" dirty="0" smtClean="0"/>
              <a:t> (Илья Данилович) — писатель и </a:t>
            </a:r>
            <a:r>
              <a:rPr lang="ru-RU" sz="2000" dirty="0" err="1" smtClean="0"/>
              <a:t>переводчик.</a:t>
            </a:r>
            <a:r>
              <a:rPr lang="ru-RU" sz="2000" dirty="0" err="1" smtClean="0"/>
              <a:t>переводя</a:t>
            </a:r>
            <a:r>
              <a:rPr lang="ru-RU" sz="2000" dirty="0" smtClean="0"/>
              <a:t> </a:t>
            </a:r>
            <a:r>
              <a:rPr lang="ru-RU" sz="2000" dirty="0" smtClean="0"/>
              <a:t>на французский язык Толстого, Достоевского, Гоголя, Гончарова, Пушкина, Некрасова, Гаршина, Салтыкова и др. Всего им издано более 50 томов переводов русских </a:t>
            </a:r>
            <a:r>
              <a:rPr lang="ru-RU" sz="2000" dirty="0" smtClean="0"/>
              <a:t>писателей</a:t>
            </a:r>
            <a:r>
              <a:rPr lang="ru-RU" sz="2000" dirty="0" smtClean="0"/>
              <a:t> перевел на русский язык множество пьес Сарду, Марселя Прево, </a:t>
            </a:r>
            <a:r>
              <a:rPr lang="ru-RU" sz="2000" dirty="0" err="1" smtClean="0"/>
              <a:t>Додэ</a:t>
            </a:r>
            <a:r>
              <a:rPr lang="ru-RU" sz="2000" dirty="0" smtClean="0"/>
              <a:t> и др. </a:t>
            </a:r>
            <a:endParaRPr lang="ru-RU" sz="2000" dirty="0"/>
          </a:p>
        </p:txBody>
      </p:sp>
      <p:pic>
        <p:nvPicPr>
          <p:cNvPr id="5124" name="Picture 4" descr="C:\Users\Алексей\Pictures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142984"/>
            <a:ext cx="2557474" cy="35032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карандаш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карандаш</Template>
  <TotalTime>606</TotalTime>
  <Words>121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карандаш</vt:lpstr>
      <vt:lpstr>Русская книга в зарубежном пространстве</vt:lpstr>
      <vt:lpstr>Слайд 2</vt:lpstr>
      <vt:lpstr>Слайд 3</vt:lpstr>
      <vt:lpstr>Слайд 4</vt:lpstr>
      <vt:lpstr>Слайд 5</vt:lpstr>
      <vt:lpstr>Слайд 6</vt:lpstr>
      <vt:lpstr>Литература русских эмигрантов XXвек</vt:lpstr>
      <vt:lpstr>издательство “The Hogarth Press</vt:lpstr>
      <vt:lpstr>Гальперин-Каминский (Илья Данилович) — писатель и переводчик.переводя на французский язык Толстого, Достоевского, Гоголя, Гончарова, Пушкина, Некрасова, Гаршина, Салтыкова и др. Всего им издано более 50 томов переводов русских писателей перевел на русский язык множество пьес Сарду, Марселя Прево, Додэ и др. 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литературно-критическая и философская мысль второй половины 19 века</dc:title>
  <dc:creator>Инна</dc:creator>
  <cp:lastModifiedBy>Наталья</cp:lastModifiedBy>
  <cp:revision>60</cp:revision>
  <dcterms:created xsi:type="dcterms:W3CDTF">2012-08-13T15:12:53Z</dcterms:created>
  <dcterms:modified xsi:type="dcterms:W3CDTF">2022-04-12T17:30:43Z</dcterms:modified>
</cp:coreProperties>
</file>