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1" r:id="rId14"/>
    <p:sldId id="269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660033"/>
    <a:srgbClr val="990000"/>
    <a:srgbClr val="FF6600"/>
    <a:srgbClr val="FFFF99"/>
    <a:srgbClr val="FFFF66"/>
    <a:srgbClr val="B2F3FC"/>
    <a:srgbClr val="CCFF66"/>
    <a:srgbClr val="FFFFFF"/>
    <a:srgbClr val="46E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1" d="100"/>
          <a:sy n="41" d="100"/>
        </p:scale>
        <p:origin x="-2190" y="-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72858-7D01-4319-A909-157CF7D7918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0F433-9112-4145-ABE0-E2C717343F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72858-7D01-4319-A909-157CF7D7918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0F433-9112-4145-ABE0-E2C717343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72858-7D01-4319-A909-157CF7D7918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0F433-9112-4145-ABE0-E2C717343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72858-7D01-4319-A909-157CF7D7918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0F433-9112-4145-ABE0-E2C717343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72858-7D01-4319-A909-157CF7D7918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1A0F433-9112-4145-ABE0-E2C717343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72858-7D01-4319-A909-157CF7D7918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0F433-9112-4145-ABE0-E2C717343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72858-7D01-4319-A909-157CF7D7918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0F433-9112-4145-ABE0-E2C717343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72858-7D01-4319-A909-157CF7D7918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0F433-9112-4145-ABE0-E2C717343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72858-7D01-4319-A909-157CF7D7918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0F433-9112-4145-ABE0-E2C717343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72858-7D01-4319-A909-157CF7D7918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0F433-9112-4145-ABE0-E2C717343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72858-7D01-4319-A909-157CF7D7918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0F433-9112-4145-ABE0-E2C717343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6D72858-7D01-4319-A909-157CF7D7918B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1A0F433-9112-4145-ABE0-E2C717343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96559" y="0"/>
            <a:ext cx="8647441" cy="3155636"/>
          </a:xfrm>
          <a:prstGeom prst="rect">
            <a:avLst/>
          </a:prstGeom>
          <a:solidFill>
            <a:srgbClr val="B2F3FC"/>
          </a:solidFill>
          <a:ln>
            <a:solidFill>
              <a:srgbClr val="B2F3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8" name="Picture 4" descr="http://clipart.coolclips.com/480/vectors/tf05122/CoolClips_ente020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0071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71600"/>
            <a:ext cx="9144000" cy="1828800"/>
          </a:xfrm>
        </p:spPr>
        <p:txBody>
          <a:bodyPr>
            <a:normAutofit fontScale="90000"/>
          </a:bodyPr>
          <a:lstStyle/>
          <a:p>
            <a:r>
              <a:rPr lang="ru-RU" sz="6000" i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C33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                  </a:t>
            </a:r>
            <a:r>
              <a:rPr lang="ru-RU" sz="6000" i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Рисуем</a:t>
            </a:r>
            <a:r>
              <a:rPr lang="ru-RU" sz="7200" i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sz="7200" i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itchFamily="18" charset="0"/>
              </a:rPr>
            </a:br>
            <a:r>
              <a:rPr lang="ru-RU" sz="7200" i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C33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mbria" pitchFamily="18" charset="0"/>
              </a:rPr>
              <a:t>ПОРТРЕТ МАМЫ</a:t>
            </a:r>
            <a:endParaRPr lang="ru-RU" sz="7200" i="1" cap="none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C33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419872" y="4869160"/>
            <a:ext cx="5724128" cy="914400"/>
          </a:xfrm>
          <a:prstGeom prst="rect">
            <a:avLst/>
          </a:prstGeom>
          <a:solidFill>
            <a:srgbClr val="B2F3FC"/>
          </a:solidFill>
          <a:ln>
            <a:solidFill>
              <a:srgbClr val="B2F3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5943600"/>
            <a:ext cx="7524328" cy="581744"/>
          </a:xfrm>
          <a:prstGeom prst="rect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941168"/>
            <a:ext cx="9144000" cy="1916832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sz="5800" b="1" dirty="0" smtClean="0">
                <a:solidFill>
                  <a:srgbClr val="660033"/>
                </a:solidFill>
                <a:latin typeface="Cambria" pitchFamily="18" charset="0"/>
              </a:rPr>
              <a:t>выполнила:  педагог дополнительного образования </a:t>
            </a:r>
            <a:r>
              <a:rPr lang="ru-RU" sz="5800" b="1" dirty="0" err="1" smtClean="0">
                <a:solidFill>
                  <a:srgbClr val="660033"/>
                </a:solidFill>
                <a:latin typeface="Cambria" pitchFamily="18" charset="0"/>
              </a:rPr>
              <a:t>Валова</a:t>
            </a:r>
            <a:r>
              <a:rPr lang="ru-RU" sz="5800" b="1" dirty="0" smtClean="0">
                <a:solidFill>
                  <a:srgbClr val="660033"/>
                </a:solidFill>
                <a:latin typeface="Cambria" pitchFamily="18" charset="0"/>
              </a:rPr>
              <a:t> В. В.</a:t>
            </a:r>
            <a:endParaRPr lang="ru-RU" sz="5800" b="1" dirty="0" smtClean="0">
              <a:solidFill>
                <a:srgbClr val="660033"/>
              </a:solidFill>
              <a:latin typeface="Cambria" pitchFamily="18" charset="0"/>
            </a:endParaRPr>
          </a:p>
          <a:p>
            <a:r>
              <a:rPr lang="ru-RU" sz="5800" b="1" dirty="0" smtClean="0">
                <a:solidFill>
                  <a:srgbClr val="660033"/>
                </a:solidFill>
                <a:latin typeface="Cambria" pitchFamily="18" charset="0"/>
              </a:rPr>
              <a:t>МБУДО </a:t>
            </a:r>
            <a:r>
              <a:rPr lang="ru-RU" sz="5800" b="1" dirty="0" err="1" smtClean="0">
                <a:solidFill>
                  <a:srgbClr val="660033"/>
                </a:solidFill>
                <a:latin typeface="Cambria" pitchFamily="18" charset="0"/>
              </a:rPr>
              <a:t>ЦРТДиЮ</a:t>
            </a:r>
            <a:r>
              <a:rPr lang="ru-RU" sz="5800" b="1" dirty="0" smtClean="0">
                <a:solidFill>
                  <a:srgbClr val="660033"/>
                </a:solidFill>
                <a:latin typeface="Cambria" pitchFamily="18" charset="0"/>
              </a:rPr>
              <a:t> г. Покров</a:t>
            </a:r>
            <a:r>
              <a:rPr lang="ru-RU" sz="5800" b="1" dirty="0" smtClean="0">
                <a:solidFill>
                  <a:srgbClr val="660033"/>
                </a:solidFill>
                <a:latin typeface="Cambria" pitchFamily="18" charset="0"/>
              </a:rPr>
              <a:t> </a:t>
            </a:r>
            <a:endParaRPr lang="ru-RU" sz="5800" b="1" dirty="0" smtClean="0">
              <a:solidFill>
                <a:srgbClr val="660033"/>
              </a:solidFill>
              <a:latin typeface="Cambria" pitchFamily="18" charset="0"/>
            </a:endParaRPr>
          </a:p>
          <a:p>
            <a:r>
              <a:rPr lang="ru-RU" sz="3800" b="1" dirty="0" smtClean="0">
                <a:solidFill>
                  <a:srgbClr val="660033"/>
                </a:solidFill>
                <a:latin typeface="Cambria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im0-tub-ru.yandex.net/i?id=df622361c596a25ae7a897a353eb290b&amp;n=33&amp;h=215&amp;w=15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8404"/>
            <a:ext cx="3923928" cy="5407980"/>
          </a:xfrm>
          <a:prstGeom prst="rect">
            <a:avLst/>
          </a:prstGeom>
          <a:noFill/>
        </p:spPr>
      </p:pic>
      <p:pic>
        <p:nvPicPr>
          <p:cNvPr id="7170" name="Picture 2" descr="http://www.vsisumy.com/sites/default/files/imagecache/800x600/photo/contest_person/78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24970">
            <a:off x="5541642" y="2350454"/>
            <a:ext cx="2900142" cy="409702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4664"/>
            <a:ext cx="8147248" cy="590469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CC3300"/>
                </a:solidFill>
                <a:latin typeface="Cambria" pitchFamily="18" charset="0"/>
              </a:rPr>
              <a:t>№5 </a:t>
            </a:r>
            <a:r>
              <a:rPr lang="ru-RU" sz="2400" b="1" i="1" dirty="0" smtClean="0">
                <a:latin typeface="Cambria" pitchFamily="18" charset="0"/>
              </a:rPr>
              <a:t>Между двумя вспомогательными горизонтальными линиями рисуем нос.</a:t>
            </a:r>
            <a:endParaRPr lang="ru-RU" sz="2400" b="1" i="1" dirty="0"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1628800"/>
            <a:ext cx="4176464" cy="4824536"/>
          </a:xfrm>
          <a:prstGeom prst="rect">
            <a:avLst/>
          </a:prstGeom>
          <a:solidFill>
            <a:srgbClr val="B2F3FC"/>
          </a:solidFill>
          <a:ln>
            <a:solidFill>
              <a:srgbClr val="B2F3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admin-pc\Desktop\портрет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132856"/>
            <a:ext cx="3230563" cy="39528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vsisumy.com/sites/default/files/imagecache/800x600/photo/contest_person/78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42468">
            <a:off x="5570932" y="2257429"/>
            <a:ext cx="3007345" cy="424847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291264" cy="5832688"/>
          </a:xfrm>
        </p:spPr>
        <p:txBody>
          <a:bodyPr/>
          <a:lstStyle/>
          <a:p>
            <a:pPr>
              <a:buNone/>
            </a:pPr>
            <a:r>
              <a:rPr lang="ru-RU" sz="2400" b="1" i="1" dirty="0" smtClean="0">
                <a:solidFill>
                  <a:srgbClr val="CC3300"/>
                </a:solidFill>
                <a:latin typeface="Cambria" pitchFamily="18" charset="0"/>
              </a:rPr>
              <a:t>№6 </a:t>
            </a:r>
            <a:r>
              <a:rPr lang="ru-RU" sz="2400" b="1" i="1" dirty="0" smtClean="0">
                <a:latin typeface="Cambria" pitchFamily="18" charset="0"/>
              </a:rPr>
              <a:t> Посередине нижней части лица рисуем рот.</a:t>
            </a:r>
          </a:p>
          <a:p>
            <a:pPr>
              <a:buNone/>
            </a:pP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1628800"/>
            <a:ext cx="4176464" cy="4824536"/>
          </a:xfrm>
          <a:prstGeom prst="rect">
            <a:avLst/>
          </a:prstGeom>
          <a:solidFill>
            <a:srgbClr val="B2F3FC"/>
          </a:solidFill>
          <a:ln>
            <a:solidFill>
              <a:srgbClr val="B2F3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C:\Users\admin-pc\Desktop\портрет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060848"/>
            <a:ext cx="3270250" cy="39893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im0-tub-ru.yandex.net/i?id=df622361c596a25ae7a897a353eb290b&amp;n=33&amp;h=215&amp;w=15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8404"/>
            <a:ext cx="3923928" cy="5407980"/>
          </a:xfrm>
          <a:prstGeom prst="rect">
            <a:avLst/>
          </a:prstGeom>
          <a:noFill/>
        </p:spPr>
      </p:pic>
      <p:pic>
        <p:nvPicPr>
          <p:cNvPr id="5122" name="Picture 2" descr="http://www.vsisumy.com/sites/default/files/imagecache/800x600/photo/contest_person/78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68917">
            <a:off x="5592289" y="2221460"/>
            <a:ext cx="3059832" cy="432262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363272" cy="5904696"/>
          </a:xfrm>
        </p:spPr>
        <p:txBody>
          <a:bodyPr/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CC3300"/>
                </a:solidFill>
                <a:latin typeface="Cambria" pitchFamily="18" charset="0"/>
              </a:rPr>
              <a:t>№7  </a:t>
            </a:r>
            <a:r>
              <a:rPr lang="ru-RU" sz="2400" b="1" i="1" dirty="0" smtClean="0">
                <a:latin typeface="Cambria" pitchFamily="18" charset="0"/>
              </a:rPr>
              <a:t>Рисуем шею и плечи (обратите внимание плечи шире головы).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1628800"/>
            <a:ext cx="4176464" cy="4824536"/>
          </a:xfrm>
          <a:prstGeom prst="rect">
            <a:avLst/>
          </a:prstGeom>
          <a:solidFill>
            <a:srgbClr val="B2F3FC"/>
          </a:solidFill>
          <a:ln>
            <a:solidFill>
              <a:srgbClr val="B2F3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C:\Users\admin-pc\Desktop\портрет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988840"/>
            <a:ext cx="3346450" cy="40671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im0-tub-ru.yandex.net/i?id=df622361c596a25ae7a897a353eb290b&amp;n=33&amp;h=215&amp;w=15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8404"/>
            <a:ext cx="3923928" cy="5407980"/>
          </a:xfrm>
          <a:prstGeom prst="rect">
            <a:avLst/>
          </a:prstGeom>
          <a:noFill/>
        </p:spPr>
      </p:pic>
      <p:pic>
        <p:nvPicPr>
          <p:cNvPr id="3074" name="Picture 2" descr="http://www.vsisumy.com/sites/default/files/imagecache/800x600/photo/contest_person/78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70848">
            <a:off x="5590121" y="2219355"/>
            <a:ext cx="3060873" cy="432409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11760" y="1628800"/>
            <a:ext cx="4176464" cy="4824536"/>
          </a:xfrm>
          <a:prstGeom prst="rect">
            <a:avLst/>
          </a:prstGeom>
          <a:solidFill>
            <a:srgbClr val="B2F3FC"/>
          </a:solidFill>
          <a:ln>
            <a:solidFill>
              <a:srgbClr val="B2F3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19256" cy="590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CC3300"/>
                </a:solidFill>
                <a:latin typeface="Cambria" pitchFamily="18" charset="0"/>
              </a:rPr>
              <a:t>№8  </a:t>
            </a:r>
            <a:r>
              <a:rPr lang="ru-RU" sz="2400" b="1" i="1" dirty="0" smtClean="0">
                <a:latin typeface="Cambria" pitchFamily="18" charset="0"/>
              </a:rPr>
              <a:t>Удаляем ластиком все вспомогательные линии.</a:t>
            </a:r>
            <a:endParaRPr lang="ru-RU" sz="2400" b="1" i="1" dirty="0">
              <a:latin typeface="Cambria" pitchFamily="18" charset="0"/>
            </a:endParaRPr>
          </a:p>
        </p:txBody>
      </p:sp>
      <p:pic>
        <p:nvPicPr>
          <p:cNvPr id="8194" name="Picture 2" descr="C:\Users\admin-pc\Desktop\портрет8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060848"/>
            <a:ext cx="3346450" cy="39131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s://im0-tub-ru.yandex.net/i?id=df622361c596a25ae7a897a353eb290b&amp;n=33&amp;h=215&amp;w=15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8404"/>
            <a:ext cx="3923928" cy="5407980"/>
          </a:xfrm>
          <a:prstGeom prst="rect">
            <a:avLst/>
          </a:prstGeom>
          <a:noFill/>
        </p:spPr>
      </p:pic>
      <p:pic>
        <p:nvPicPr>
          <p:cNvPr id="4098" name="Picture 2" descr="http://www.vsisumy.com/sites/default/files/imagecache/800x600/photo/contest_person/78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47430">
            <a:off x="5408903" y="2158050"/>
            <a:ext cx="3031974" cy="428326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709160"/>
          </a:xfrm>
        </p:spPr>
        <p:txBody>
          <a:bodyPr/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CC3300"/>
                </a:solidFill>
                <a:latin typeface="Cambria" pitchFamily="18" charset="0"/>
              </a:rPr>
              <a:t>№9 </a:t>
            </a:r>
            <a:r>
              <a:rPr lang="ru-RU" sz="2400" b="1" i="1" dirty="0" smtClean="0">
                <a:latin typeface="Cambria" pitchFamily="18" charset="0"/>
              </a:rPr>
              <a:t>Рисуем волосы (вспомните, какая прическа у мамы, волосы гладкие или волнистые, кудрявые).</a:t>
            </a:r>
          </a:p>
          <a:p>
            <a:pPr algn="just">
              <a:buNone/>
            </a:pPr>
            <a:endParaRPr lang="ru-RU" b="1" i="1" dirty="0" smtClean="0">
              <a:latin typeface="Cambria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1628800"/>
            <a:ext cx="4176464" cy="4824536"/>
          </a:xfrm>
          <a:prstGeom prst="rect">
            <a:avLst/>
          </a:prstGeom>
          <a:solidFill>
            <a:srgbClr val="B2F3FC"/>
          </a:solidFill>
          <a:ln>
            <a:solidFill>
              <a:srgbClr val="B2F3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C:\Users\admin-pc\Desktop\портрет 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060848"/>
            <a:ext cx="3190875" cy="39528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s://im0-tub-ru.yandex.net/i?id=df622361c596a25ae7a897a353eb290b&amp;n=33&amp;h=215&amp;w=15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8404"/>
            <a:ext cx="3923928" cy="5407980"/>
          </a:xfrm>
          <a:prstGeom prst="rect">
            <a:avLst/>
          </a:prstGeom>
          <a:noFill/>
        </p:spPr>
      </p:pic>
      <p:pic>
        <p:nvPicPr>
          <p:cNvPr id="2050" name="Picture 2" descr="http://www.vsisumy.com/sites/default/files/imagecache/800x600/photo/contest_person/78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20425">
            <a:off x="5581095" y="2262615"/>
            <a:ext cx="3007346" cy="424847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8147248" cy="5760680"/>
          </a:xfrm>
        </p:spPr>
        <p:txBody>
          <a:bodyPr/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Cambria" pitchFamily="18" charset="0"/>
              </a:rPr>
              <a:t>№10  </a:t>
            </a:r>
            <a:r>
              <a:rPr lang="ru-RU" sz="2400" b="1" i="1" dirty="0" smtClean="0">
                <a:latin typeface="Cambria" pitchFamily="18" charset="0"/>
              </a:rPr>
              <a:t>Рисуем платье мамы.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1628800"/>
            <a:ext cx="4176464" cy="4824536"/>
          </a:xfrm>
          <a:prstGeom prst="rect">
            <a:avLst/>
          </a:prstGeom>
          <a:solidFill>
            <a:srgbClr val="B2F3FC"/>
          </a:solidFill>
          <a:ln>
            <a:solidFill>
              <a:srgbClr val="B2F3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C:\Users\admin-pc\Desktop\портрет1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916832"/>
            <a:ext cx="3382963" cy="42211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s://im0-tub-ru.yandex.net/i?id=df622361c596a25ae7a897a353eb290b&amp;n=33&amp;h=215&amp;w=15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8404"/>
            <a:ext cx="3923928" cy="5407980"/>
          </a:xfrm>
          <a:prstGeom prst="rect">
            <a:avLst/>
          </a:prstGeom>
          <a:noFill/>
        </p:spPr>
      </p:pic>
      <p:pic>
        <p:nvPicPr>
          <p:cNvPr id="1026" name="Picture 2" descr="http://www.vsisumy.com/sites/default/files/imagecache/800x600/photo/contest_person/78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35837">
            <a:off x="5697984" y="2452829"/>
            <a:ext cx="2866635" cy="404969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8373616" cy="557325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Cambria" pitchFamily="18" charset="0"/>
              </a:rPr>
              <a:t>№ 11 </a:t>
            </a:r>
            <a:r>
              <a:rPr lang="ru-RU" sz="2400" b="1" i="1" dirty="0" smtClean="0">
                <a:latin typeface="Cambria" pitchFamily="18" charset="0"/>
              </a:rPr>
              <a:t>Выполняем портрет мамы в цвете (учитывайте индивидуальные внешние черты)</a:t>
            </a:r>
            <a:endParaRPr lang="ru-RU" sz="2400" b="1" i="1" dirty="0"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1628800"/>
            <a:ext cx="4176464" cy="4824536"/>
          </a:xfrm>
          <a:prstGeom prst="rect">
            <a:avLst/>
          </a:prstGeom>
          <a:solidFill>
            <a:srgbClr val="B2F3FC"/>
          </a:solidFill>
          <a:ln>
            <a:solidFill>
              <a:srgbClr val="B2F3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http://surwiki.admsurgut.ru/wiki/images/0/05/%D0%A9%D0%B5%D0%BB%D0%B3%D0%B0%D1%87%D0%B5%D0%B2%D0%B0_%D0%9D%D0%B0%D1%81%D1%82%D1%8F%2C_2_%D0%BA%D0%BB%D0%B0%D1%81%D1%8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988840"/>
            <a:ext cx="2952328" cy="400315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CC3300"/>
                </a:solidFill>
                <a:latin typeface="Cambria" pitchFamily="18" charset="0"/>
              </a:rPr>
              <a:t>Цель :</a:t>
            </a:r>
            <a:endParaRPr lang="ru-RU" sz="4000" i="1" dirty="0">
              <a:solidFill>
                <a:srgbClr val="CC3300"/>
              </a:solidFill>
              <a:latin typeface="Cambria" pitchFamily="18" charset="0"/>
            </a:endParaRPr>
          </a:p>
        </p:txBody>
      </p:sp>
      <p:pic>
        <p:nvPicPr>
          <p:cNvPr id="1026" name="Picture 2" descr="http://ped-kopilka.ru/upload/blogs2/2016/3/5713_b751b4162f64ebdbb01b52c87c19055a.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" y="-43487975"/>
            <a:ext cx="5991225" cy="4352925"/>
          </a:xfrm>
          <a:prstGeom prst="rect">
            <a:avLst/>
          </a:prstGeom>
          <a:noFill/>
        </p:spPr>
      </p:pic>
      <p:pic>
        <p:nvPicPr>
          <p:cNvPr id="1027" name="Picture 3" descr="http://ped-kopilka.ru/upload/blogs2/2016/3/5713_c93ebf78a642c9a493282b32974ec59b.jp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" y="-34632900"/>
            <a:ext cx="5991225" cy="4352925"/>
          </a:xfrm>
          <a:prstGeom prst="rect">
            <a:avLst/>
          </a:prstGeom>
          <a:noFill/>
        </p:spPr>
      </p:pic>
      <p:pic>
        <p:nvPicPr>
          <p:cNvPr id="1028" name="Picture 4" descr="http://ped-kopilka.ru/upload/blogs2/2016/3/5713_90065c99e3158979f16850d35b267bc5.jp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" y="-25777825"/>
            <a:ext cx="5991225" cy="4352925"/>
          </a:xfrm>
          <a:prstGeom prst="rect">
            <a:avLst/>
          </a:prstGeom>
          <a:noFill/>
        </p:spPr>
      </p:pic>
      <p:pic>
        <p:nvPicPr>
          <p:cNvPr id="1029" name="Picture 5" descr="http://ped-kopilka.ru/upload/blogs2/2016/3/5713_50abf960c4bbbfbeede2cc30ead0a36e.jp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" y="-16922750"/>
            <a:ext cx="5991225" cy="4352925"/>
          </a:xfrm>
          <a:prstGeom prst="rect">
            <a:avLst/>
          </a:prstGeom>
          <a:noFill/>
        </p:spPr>
      </p:pic>
      <p:pic>
        <p:nvPicPr>
          <p:cNvPr id="15368" name="Picture 8" descr="http://crazymama.ru/images/article/815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3" y="2924944"/>
            <a:ext cx="5460177" cy="3933056"/>
          </a:xfrm>
          <a:prstGeom prst="rect">
            <a:avLst/>
          </a:prstGeom>
          <a:noFill/>
        </p:spPr>
      </p:pic>
      <p:pic>
        <p:nvPicPr>
          <p:cNvPr id="15366" name="Picture 6" descr="http://paralleli.if.ua/images/news/13/02/18/1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6632" y="2924944"/>
            <a:ext cx="5927367" cy="393305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8686800" cy="5184616"/>
          </a:xfrm>
        </p:spPr>
        <p:txBody>
          <a:bodyPr/>
          <a:lstStyle/>
          <a:p>
            <a:pPr algn="just">
              <a:buNone/>
            </a:pPr>
            <a:r>
              <a:rPr lang="ru-RU" b="1" i="1" dirty="0" smtClean="0"/>
              <a:t>  - </a:t>
            </a:r>
            <a:r>
              <a:rPr lang="ru-RU" b="1" i="1" dirty="0" smtClean="0">
                <a:solidFill>
                  <a:srgbClr val="660033"/>
                </a:solidFill>
                <a:latin typeface="Cambria" pitchFamily="18" charset="0"/>
              </a:rPr>
              <a:t>развить интерес детей к жанру портрета;</a:t>
            </a:r>
          </a:p>
          <a:p>
            <a:pPr algn="just">
              <a:buNone/>
            </a:pPr>
            <a:r>
              <a:rPr lang="ru-RU" b="1" i="1" dirty="0" smtClean="0">
                <a:solidFill>
                  <a:srgbClr val="660033"/>
                </a:solidFill>
                <a:latin typeface="Cambria" pitchFamily="18" charset="0"/>
              </a:rPr>
              <a:t>  -  научить  рисовать портрет анфас с учетом пропорций, стараясь передать особенности внешнего вида. 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ya.clan.su/_ph/1/470548511.jpg?148407480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861048"/>
            <a:ext cx="3456384" cy="2691370"/>
          </a:xfrm>
          <a:prstGeom prst="rect">
            <a:avLst/>
          </a:prstGeom>
          <a:noFill/>
        </p:spPr>
      </p:pic>
      <p:pic>
        <p:nvPicPr>
          <p:cNvPr id="1028" name="Picture 4" descr="http://artgruppa.ru/uploads/posts/2012-10/thumbs/09545bc2c8d11674eedacb48074e95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04664"/>
            <a:ext cx="3074536" cy="3789040"/>
          </a:xfrm>
          <a:prstGeom prst="rect">
            <a:avLst/>
          </a:prstGeom>
          <a:noFill/>
        </p:spPr>
      </p:pic>
      <p:pic>
        <p:nvPicPr>
          <p:cNvPr id="1032" name="Picture 8" descr="http://cs43.babysfera.ru/2/2/7/3/189572632.430919052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34400">
            <a:off x="6233917" y="3440842"/>
            <a:ext cx="2358178" cy="283476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6768752" cy="6912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i="1" dirty="0" smtClean="0">
                <a:solidFill>
                  <a:srgbClr val="660033"/>
                </a:solidFill>
                <a:latin typeface="Cambria" pitchFamily="18" charset="0"/>
                <a:ea typeface="Batang" pitchFamily="18" charset="-127"/>
              </a:rPr>
              <a:t>     Если видишь, что с картины</a:t>
            </a:r>
            <a:br>
              <a:rPr lang="ru-RU" sz="3000" b="1" i="1" dirty="0" smtClean="0">
                <a:solidFill>
                  <a:srgbClr val="660033"/>
                </a:solidFill>
                <a:latin typeface="Cambria" pitchFamily="18" charset="0"/>
                <a:ea typeface="Batang" pitchFamily="18" charset="-127"/>
              </a:rPr>
            </a:br>
            <a:r>
              <a:rPr lang="ru-RU" sz="3000" b="1" i="1" dirty="0" smtClean="0">
                <a:solidFill>
                  <a:srgbClr val="660033"/>
                </a:solidFill>
                <a:latin typeface="Cambria" pitchFamily="18" charset="0"/>
                <a:ea typeface="Batang" pitchFamily="18" charset="-127"/>
              </a:rPr>
              <a:t>Смотрит кто-нибудь из нас, -</a:t>
            </a:r>
            <a:br>
              <a:rPr lang="ru-RU" sz="3000" b="1" i="1" dirty="0" smtClean="0">
                <a:solidFill>
                  <a:srgbClr val="660033"/>
                </a:solidFill>
                <a:latin typeface="Cambria" pitchFamily="18" charset="0"/>
                <a:ea typeface="Batang" pitchFamily="18" charset="-127"/>
              </a:rPr>
            </a:br>
            <a:r>
              <a:rPr lang="ru-RU" sz="3000" b="1" i="1" dirty="0" smtClean="0">
                <a:solidFill>
                  <a:srgbClr val="660033"/>
                </a:solidFill>
                <a:latin typeface="Cambria" pitchFamily="18" charset="0"/>
                <a:ea typeface="Batang" pitchFamily="18" charset="-127"/>
              </a:rPr>
              <a:t>Или принц в плаще старинном,</a:t>
            </a:r>
            <a:br>
              <a:rPr lang="ru-RU" sz="3000" b="1" i="1" dirty="0" smtClean="0">
                <a:solidFill>
                  <a:srgbClr val="660033"/>
                </a:solidFill>
                <a:latin typeface="Cambria" pitchFamily="18" charset="0"/>
                <a:ea typeface="Batang" pitchFamily="18" charset="-127"/>
              </a:rPr>
            </a:br>
            <a:r>
              <a:rPr lang="ru-RU" sz="3000" b="1" i="1" dirty="0" smtClean="0">
                <a:solidFill>
                  <a:srgbClr val="660033"/>
                </a:solidFill>
                <a:latin typeface="Cambria" pitchFamily="18" charset="0"/>
                <a:ea typeface="Batang" pitchFamily="18" charset="-127"/>
              </a:rPr>
              <a:t>Или в робе верхолаз,</a:t>
            </a:r>
            <a:br>
              <a:rPr lang="ru-RU" sz="3000" b="1" i="1" dirty="0" smtClean="0">
                <a:solidFill>
                  <a:srgbClr val="660033"/>
                </a:solidFill>
                <a:latin typeface="Cambria" pitchFamily="18" charset="0"/>
                <a:ea typeface="Batang" pitchFamily="18" charset="-127"/>
              </a:rPr>
            </a:br>
            <a:r>
              <a:rPr lang="ru-RU" sz="3000" b="1" i="1" dirty="0" smtClean="0">
                <a:solidFill>
                  <a:srgbClr val="660033"/>
                </a:solidFill>
                <a:latin typeface="Cambria" pitchFamily="18" charset="0"/>
                <a:ea typeface="Batang" pitchFamily="18" charset="-127"/>
              </a:rPr>
              <a:t>Летчик или балерина,</a:t>
            </a:r>
            <a:br>
              <a:rPr lang="ru-RU" sz="3000" b="1" i="1" dirty="0" smtClean="0">
                <a:solidFill>
                  <a:srgbClr val="660033"/>
                </a:solidFill>
                <a:latin typeface="Cambria" pitchFamily="18" charset="0"/>
                <a:ea typeface="Batang" pitchFamily="18" charset="-127"/>
              </a:rPr>
            </a:br>
            <a:r>
              <a:rPr lang="ru-RU" sz="3000" b="1" i="1" dirty="0" smtClean="0">
                <a:solidFill>
                  <a:srgbClr val="660033"/>
                </a:solidFill>
                <a:latin typeface="Cambria" pitchFamily="18" charset="0"/>
                <a:ea typeface="Batang" pitchFamily="18" charset="-127"/>
              </a:rPr>
              <a:t>Или Колька, твой сосед, -</a:t>
            </a:r>
            <a:br>
              <a:rPr lang="ru-RU" sz="3000" b="1" i="1" dirty="0" smtClean="0">
                <a:solidFill>
                  <a:srgbClr val="660033"/>
                </a:solidFill>
                <a:latin typeface="Cambria" pitchFamily="18" charset="0"/>
                <a:ea typeface="Batang" pitchFamily="18" charset="-127"/>
              </a:rPr>
            </a:br>
            <a:r>
              <a:rPr lang="ru-RU" sz="3000" b="1" i="1" dirty="0" smtClean="0">
                <a:solidFill>
                  <a:srgbClr val="660033"/>
                </a:solidFill>
                <a:latin typeface="Cambria" pitchFamily="18" charset="0"/>
                <a:ea typeface="Batang" pitchFamily="18" charset="-127"/>
              </a:rPr>
              <a:t>Обязательно картина</a:t>
            </a:r>
            <a:br>
              <a:rPr lang="ru-RU" sz="3000" b="1" i="1" dirty="0" smtClean="0">
                <a:solidFill>
                  <a:srgbClr val="660033"/>
                </a:solidFill>
                <a:latin typeface="Cambria" pitchFamily="18" charset="0"/>
                <a:ea typeface="Batang" pitchFamily="18" charset="-127"/>
              </a:rPr>
            </a:br>
            <a:r>
              <a:rPr lang="ru-RU" sz="3000" b="1" i="1" dirty="0" smtClean="0">
                <a:solidFill>
                  <a:srgbClr val="660033"/>
                </a:solidFill>
                <a:latin typeface="Cambria" pitchFamily="18" charset="0"/>
                <a:ea typeface="Batang" pitchFamily="18" charset="-127"/>
              </a:rPr>
              <a:t>Называется </a:t>
            </a:r>
            <a:r>
              <a:rPr lang="ru-RU" sz="3000" b="1" i="1" dirty="0" smtClean="0">
                <a:solidFill>
                  <a:srgbClr val="CC3300"/>
                </a:solidFill>
                <a:latin typeface="Cambria" pitchFamily="18" charset="0"/>
                <a:ea typeface="Batang" pitchFamily="18" charset="-127"/>
              </a:rPr>
              <a:t>ПОРТРЕТ. </a:t>
            </a:r>
          </a:p>
          <a:p>
            <a:endParaRPr lang="ru-RU" sz="2000" i="1" dirty="0" smtClean="0">
              <a:solidFill>
                <a:srgbClr val="660033"/>
              </a:solidFill>
              <a:latin typeface="Cambria" pitchFamily="18" charset="0"/>
            </a:endParaRPr>
          </a:p>
          <a:p>
            <a:pPr>
              <a:buNone/>
            </a:pPr>
            <a:r>
              <a:rPr lang="ru-RU" sz="2400" i="1" dirty="0" smtClean="0">
                <a:solidFill>
                  <a:srgbClr val="660033"/>
                </a:solidFill>
                <a:latin typeface="Cambria" pitchFamily="18" charset="0"/>
              </a:rPr>
              <a:t>      Александр Кушнер</a:t>
            </a:r>
            <a:r>
              <a:rPr lang="ru-RU" sz="3000" b="1" i="1" dirty="0" smtClean="0">
                <a:solidFill>
                  <a:srgbClr val="660033"/>
                </a:solidFill>
                <a:latin typeface="Cambria" pitchFamily="18" charset="0"/>
                <a:ea typeface="Batang" pitchFamily="18" charset="-127"/>
              </a:rPr>
              <a:t/>
            </a:r>
            <a:br>
              <a:rPr lang="ru-RU" sz="3000" b="1" i="1" dirty="0" smtClean="0">
                <a:solidFill>
                  <a:srgbClr val="660033"/>
                </a:solidFill>
                <a:latin typeface="Cambria" pitchFamily="18" charset="0"/>
                <a:ea typeface="Batang" pitchFamily="18" charset="-127"/>
              </a:rPr>
            </a:br>
            <a:endParaRPr lang="ru-RU" sz="3000" b="1" i="1" dirty="0">
              <a:solidFill>
                <a:srgbClr val="660033"/>
              </a:solidFill>
              <a:latin typeface="Cambria" pitchFamily="18" charset="0"/>
              <a:ea typeface="Batang" pitchFamily="18" charset="-127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lenaleninaknigi.wordpress-backnwe.ru/wp-content/uploads/2015/11/28-11-2015-07-59-13-RepinBatashyovaportret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1149"/>
            <a:ext cx="4211960" cy="5276851"/>
          </a:xfrm>
          <a:prstGeom prst="rect">
            <a:avLst/>
          </a:prstGeom>
          <a:noFill/>
        </p:spPr>
      </p:pic>
      <p:pic>
        <p:nvPicPr>
          <p:cNvPr id="1030" name="Picture 6" descr="https://s-media-cache-ak0.pinimg.com/736x/03/9d/96/039d962b3656b515ffee18edba4c53a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12914">
            <a:off x="5517419" y="1783615"/>
            <a:ext cx="3283809" cy="4857301"/>
          </a:xfrm>
          <a:prstGeom prst="rect">
            <a:avLst/>
          </a:prstGeom>
          <a:noFill/>
        </p:spPr>
      </p:pic>
      <p:pic>
        <p:nvPicPr>
          <p:cNvPr id="1026" name="Picture 2" descr="http://www.femmina.ru/images/image002zinaid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14719">
            <a:off x="3380863" y="2875722"/>
            <a:ext cx="2936181" cy="363378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363272" cy="5832688"/>
          </a:xfrm>
          <a:ln>
            <a:noFill/>
          </a:ln>
        </p:spPr>
        <p:txBody>
          <a:bodyPr/>
          <a:lstStyle/>
          <a:p>
            <a:pPr algn="just"/>
            <a:r>
              <a:rPr lang="ru-RU" sz="3000" b="1" i="1" dirty="0" smtClean="0">
                <a:solidFill>
                  <a:srgbClr val="CC3300"/>
                </a:solidFill>
                <a:latin typeface="Cambria" pitchFamily="18" charset="0"/>
              </a:rPr>
              <a:t>Портрет</a:t>
            </a:r>
            <a:r>
              <a:rPr lang="ru-RU" sz="2400" b="1" i="1" dirty="0" smtClean="0">
                <a:solidFill>
                  <a:srgbClr val="660033"/>
                </a:solidFill>
                <a:latin typeface="Cambria" pitchFamily="18" charset="0"/>
              </a:rPr>
              <a:t> - это жанр изобразительного искусства, посвященный изображению определенного человека или группы людей. Кроме внешнего индивидуального сходства художник стремится в портрете передать характер человека и его духовный мир.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CC3300"/>
                </a:solidFill>
                <a:latin typeface="Cambria" pitchFamily="18" charset="0"/>
              </a:rPr>
              <a:t>Виды портрета</a:t>
            </a:r>
            <a:endParaRPr lang="ru-RU" sz="4000" i="1" dirty="0">
              <a:solidFill>
                <a:srgbClr val="CC3300"/>
              </a:solidFill>
              <a:latin typeface="Cambria" pitchFamily="18" charset="0"/>
            </a:endParaRPr>
          </a:p>
        </p:txBody>
      </p:sp>
      <p:pic>
        <p:nvPicPr>
          <p:cNvPr id="18434" name="Picture 2" descr="C:\Users\admin-pc\Pictures\виды порт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124744"/>
            <a:ext cx="7200800" cy="54060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 descr="https://im0-tub-ru.yandex.net/i?id=df622361c596a25ae7a897a353eb290b&amp;n=33&amp;h=215&amp;w=15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8404"/>
            <a:ext cx="3923928" cy="5407980"/>
          </a:xfrm>
          <a:prstGeom prst="rect">
            <a:avLst/>
          </a:prstGeom>
          <a:noFill/>
        </p:spPr>
      </p:pic>
      <p:pic>
        <p:nvPicPr>
          <p:cNvPr id="11266" name="Picture 2" descr="http://www.vsisumy.com/sites/default/files/imagecache/800x600/photo/contest_person/78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21952">
            <a:off x="5573738" y="2179372"/>
            <a:ext cx="3096344" cy="43742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i="1" dirty="0" smtClean="0">
                <a:solidFill>
                  <a:srgbClr val="CC3300"/>
                </a:solidFill>
                <a:latin typeface="Cambria" pitchFamily="18" charset="0"/>
              </a:rPr>
              <a:t>Поэтапное выполнение портрета мамы</a:t>
            </a:r>
            <a:endParaRPr lang="ru-RU" sz="4000" i="1" dirty="0">
              <a:solidFill>
                <a:srgbClr val="CC3300"/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17567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CC3300"/>
                </a:solidFill>
                <a:latin typeface="Cambria" pitchFamily="18" charset="0"/>
              </a:rPr>
              <a:t>№1 </a:t>
            </a:r>
            <a:r>
              <a:rPr lang="ru-RU" sz="2400" b="1" dirty="0" smtClean="0">
                <a:latin typeface="Cambria" pitchFamily="18" charset="0"/>
              </a:rPr>
              <a:t> </a:t>
            </a:r>
            <a:r>
              <a:rPr lang="ru-RU" sz="2400" b="1" i="1" dirty="0" smtClean="0">
                <a:latin typeface="Cambria" pitchFamily="18" charset="0"/>
              </a:rPr>
              <a:t>Рисуем контур лица в виде овала</a:t>
            </a:r>
            <a:r>
              <a:rPr lang="ru-RU" sz="2400" b="1" dirty="0" smtClean="0">
                <a:latin typeface="Cambria" pitchFamily="18" charset="0"/>
              </a:rPr>
              <a:t>. </a:t>
            </a:r>
            <a:endParaRPr lang="ru-RU" sz="2400" b="1" dirty="0"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2033464"/>
            <a:ext cx="4104456" cy="4563888"/>
          </a:xfrm>
          <a:prstGeom prst="rect">
            <a:avLst/>
          </a:prstGeom>
          <a:solidFill>
            <a:srgbClr val="B2F3FC"/>
          </a:solidFill>
          <a:ln>
            <a:solidFill>
              <a:srgbClr val="B2F3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admin-pc\Desktop\портрет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348880"/>
            <a:ext cx="3312368" cy="39131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im0-tub-ru.yandex.net/i?id=df622361c596a25ae7a897a353eb290b&amp;n=33&amp;h=215&amp;w=15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8404"/>
            <a:ext cx="3923928" cy="5407980"/>
          </a:xfrm>
          <a:prstGeom prst="rect">
            <a:avLst/>
          </a:prstGeom>
          <a:noFill/>
        </p:spPr>
      </p:pic>
      <p:pic>
        <p:nvPicPr>
          <p:cNvPr id="10242" name="Picture 2" descr="http://www.vsisumy.com/sites/default/files/imagecache/800x600/photo/contest_person/78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75316">
            <a:off x="5639887" y="2357697"/>
            <a:ext cx="2936989" cy="414908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83768" y="1772816"/>
            <a:ext cx="4176464" cy="4824536"/>
          </a:xfrm>
          <a:prstGeom prst="rect">
            <a:avLst/>
          </a:prstGeom>
          <a:solidFill>
            <a:srgbClr val="B2F3FC"/>
          </a:solidFill>
          <a:ln>
            <a:solidFill>
              <a:srgbClr val="B2F3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301608" cy="2232248"/>
          </a:xfrm>
        </p:spPr>
        <p:txBody>
          <a:bodyPr/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CC3300"/>
                </a:solidFill>
                <a:latin typeface="Cambria" pitchFamily="18" charset="0"/>
              </a:rPr>
              <a:t>№ 2  </a:t>
            </a:r>
            <a:r>
              <a:rPr lang="ru-RU" sz="2400" b="1" i="1" dirty="0" smtClean="0">
                <a:latin typeface="Cambria" pitchFamily="18" charset="0"/>
              </a:rPr>
              <a:t>Сверху вниз проводим среднюю линию. которая делит овал лица на две равные части по вертикали. Это вспомогательная линия, при помощи нее мы сможем симметрично расположить на лице глаза, рот, нос. </a:t>
            </a:r>
          </a:p>
          <a:p>
            <a:pPr>
              <a:buNone/>
            </a:pPr>
            <a:endParaRPr lang="ru-RU" sz="3200" b="1" i="1" dirty="0" smtClean="0">
              <a:latin typeface="Cambria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admin-pc\Desktop\портрет 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348880"/>
            <a:ext cx="3190875" cy="38750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im0-tub-ru.yandex.net/i?id=df622361c596a25ae7a897a353eb290b&amp;n=33&amp;h=215&amp;w=15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8404"/>
            <a:ext cx="3923928" cy="5407980"/>
          </a:xfrm>
          <a:prstGeom prst="rect">
            <a:avLst/>
          </a:prstGeom>
          <a:noFill/>
        </p:spPr>
      </p:pic>
      <p:pic>
        <p:nvPicPr>
          <p:cNvPr id="9218" name="Picture 2" descr="http://www.vsisumy.com/sites/default/files/imagecache/800x600/photo/contest_person/78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73331">
            <a:off x="5888876" y="2369265"/>
            <a:ext cx="2764622" cy="390557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11760" y="1772816"/>
            <a:ext cx="4176464" cy="4824536"/>
          </a:xfrm>
          <a:prstGeom prst="rect">
            <a:avLst/>
          </a:prstGeom>
          <a:solidFill>
            <a:srgbClr val="B2F3FC"/>
          </a:solidFill>
          <a:ln>
            <a:solidFill>
              <a:srgbClr val="B2F3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373616" cy="2232248"/>
          </a:xfrm>
        </p:spPr>
        <p:txBody>
          <a:bodyPr/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CC3300"/>
                </a:solidFill>
                <a:latin typeface="Cambria" pitchFamily="18" charset="0"/>
              </a:rPr>
              <a:t>№3  </a:t>
            </a:r>
            <a:r>
              <a:rPr lang="ru-RU" sz="2400" b="1" i="1" dirty="0" smtClean="0">
                <a:latin typeface="Cambria" pitchFamily="18" charset="0"/>
              </a:rPr>
              <a:t>По горизонтали проводим две линии так, чтобы разделить овал на три равные части. Это вспомогательные линии, показывающие уровень расположения глаз, носа, рта.</a:t>
            </a:r>
          </a:p>
          <a:p>
            <a:endParaRPr lang="ru-RU" dirty="0"/>
          </a:p>
        </p:txBody>
      </p:sp>
      <p:pic>
        <p:nvPicPr>
          <p:cNvPr id="3074" name="Picture 2" descr="C:\Users\admin-pc\Desktop\портрет 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204864"/>
            <a:ext cx="3230563" cy="39893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im0-tub-ru.yandex.net/i?id=df622361c596a25ae7a897a353eb290b&amp;n=33&amp;h=215&amp;w=15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8404"/>
            <a:ext cx="3923928" cy="5407980"/>
          </a:xfrm>
          <a:prstGeom prst="rect">
            <a:avLst/>
          </a:prstGeom>
          <a:noFill/>
        </p:spPr>
      </p:pic>
      <p:pic>
        <p:nvPicPr>
          <p:cNvPr id="8194" name="Picture 2" descr="http://www.vsisumy.com/sites/default/files/imagecache/800x600/photo/contest_person/78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12619">
            <a:off x="5515970" y="2281123"/>
            <a:ext cx="2956373" cy="417646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363272" cy="5832688"/>
          </a:xfrm>
        </p:spPr>
        <p:txBody>
          <a:bodyPr/>
          <a:lstStyle/>
          <a:p>
            <a:pPr>
              <a:buNone/>
            </a:pPr>
            <a:r>
              <a:rPr lang="ru-RU" sz="2400" b="1" i="1" dirty="0" smtClean="0">
                <a:solidFill>
                  <a:srgbClr val="CC3300"/>
                </a:solidFill>
                <a:latin typeface="Cambria" pitchFamily="18" charset="0"/>
              </a:rPr>
              <a:t>№4</a:t>
            </a:r>
            <a:r>
              <a:rPr lang="ru-RU" sz="2400" b="1" i="1" dirty="0" smtClean="0">
                <a:latin typeface="Cambria" pitchFamily="18" charset="0"/>
              </a:rPr>
              <a:t>  На верхней вспомогательной линии рисуем глаза.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1628800"/>
            <a:ext cx="4176464" cy="4824536"/>
          </a:xfrm>
          <a:prstGeom prst="rect">
            <a:avLst/>
          </a:prstGeom>
          <a:solidFill>
            <a:srgbClr val="B2F3FC"/>
          </a:solidFill>
          <a:ln>
            <a:solidFill>
              <a:srgbClr val="B2F3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admin-pc\Desktop\портрет 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988840"/>
            <a:ext cx="3230563" cy="40671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1680</TotalTime>
  <Words>224</Words>
  <Application>Microsoft Office PowerPoint</Application>
  <PresentationFormat>Экран (4:3)</PresentationFormat>
  <Paragraphs>24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                  Рисуем ПОРТРЕТ МАМЫ</vt:lpstr>
      <vt:lpstr>Цель :</vt:lpstr>
      <vt:lpstr>Презентация PowerPoint</vt:lpstr>
      <vt:lpstr>Презентация PowerPoint</vt:lpstr>
      <vt:lpstr>Виды портрета</vt:lpstr>
      <vt:lpstr>Поэтапное выполнение портрета мамы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admin-pc</dc:creator>
  <cp:lastModifiedBy>валя</cp:lastModifiedBy>
  <cp:revision>45</cp:revision>
  <dcterms:created xsi:type="dcterms:W3CDTF">2017-01-31T11:10:03Z</dcterms:created>
  <dcterms:modified xsi:type="dcterms:W3CDTF">2024-01-30T10:59:32Z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704090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