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jpeg" ContentType="image/jpeg"/>
  <Override PartName="/ppt/media/image3.png" ContentType="image/png"/>
  <Override PartName="/ppt/media/image2.png" ContentType="image/pn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E51F3355-2252-45BA-A050-0E15518311C1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31.1.24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F6F638D2-5C53-4BBE-A39F-7DFCDC2C70E4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2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2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2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slideLayout" Target="../slideLayouts/slideLayout2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jpeg"/><Relationship Id="rId3" Type="http://schemas.openxmlformats.org/officeDocument/2006/relationships/image" Target="../media/image12.jpeg"/><Relationship Id="rId4" Type="http://schemas.openxmlformats.org/officeDocument/2006/relationships/slideLayout" Target="../slideLayouts/slideLayout2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2" name="CustomShape 2"/>
          <p:cNvSpPr/>
          <p:nvPr/>
        </p:nvSpPr>
        <p:spPr>
          <a:xfrm>
            <a:off x="683640" y="1412640"/>
            <a:ext cx="7704360" cy="3747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000000"/>
                </a:solidFill>
                <a:latin typeface="Constantia"/>
              </a:rPr>
              <a:t>«Формирование предпосылок функциональной грамотности у дошкольников через STEАM - технологии </a:t>
            </a:r>
            <a:r>
              <a:rPr b="1" lang="en-US" sz="4000" spc="-1" strike="noStrike">
                <a:solidFill>
                  <a:srgbClr val="000000"/>
                </a:solidFill>
                <a:latin typeface="Constantia"/>
              </a:rPr>
              <a:t>Yohocube</a:t>
            </a:r>
            <a:r>
              <a:rPr b="1" lang="ru-RU" sz="4000" spc="-1" strike="noStrike">
                <a:solidFill>
                  <a:srgbClr val="000000"/>
                </a:solidFill>
                <a:latin typeface="Constantia"/>
              </a:rPr>
              <a:t>» </a:t>
            </a:r>
            <a:endParaRPr b="0" lang="ru-RU" sz="4000" spc="-1" strike="noStrike">
              <a:latin typeface="Arial"/>
            </a:endParaRPr>
          </a:p>
        </p:txBody>
      </p:sp>
      <p:sp>
        <p:nvSpPr>
          <p:cNvPr id="43" name="TextShape 3"/>
          <p:cNvSpPr txBox="1"/>
          <p:nvPr/>
        </p:nvSpPr>
        <p:spPr>
          <a:xfrm>
            <a:off x="3420000" y="5760000"/>
            <a:ext cx="5266440" cy="602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>
            <a:noAutofit/>
          </a:bodyPr>
          <a:p>
            <a:r>
              <a:rPr b="0" lang="ru-RU" sz="1800" spc="-1" strike="noStrike">
                <a:latin typeface="Arial"/>
              </a:rPr>
              <a:t>МБДОУ «Детский сад «Солнышко»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Воспитатель: Васильева Любовь Михайловна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827640" y="620640"/>
            <a:ext cx="7416360" cy="2376000"/>
          </a:xfrm>
          <a:prstGeom prst="roundRect">
            <a:avLst>
              <a:gd name="adj" fmla="val 16667"/>
            </a:avLst>
          </a:prstGeom>
          <a:noFill/>
          <a:ln>
            <a:solidFill>
              <a:schemeClr val="tx2">
                <a:lumMod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just">
              <a:lnSpc>
                <a:spcPct val="100000"/>
              </a:lnSpc>
            </a:pPr>
            <a:r>
              <a:rPr b="0" lang="ru-RU" sz="2000" spc="-1" strike="noStrike">
                <a:solidFill>
                  <a:srgbClr val="10243e"/>
                </a:solidFill>
                <a:latin typeface="Constantia"/>
              </a:rPr>
              <a:t>Функционально грамотный человек — это человек, который способен использовать все постоянно приобретаемые в течение жизни знания, умения и навыки для решения максимально широкого диапазона жизненных задач в различных сферах человеческой деятельности, общения и социальных отношений.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45" name="Picture 2" descr="https://flomaster.club/uploads/posts/2023-01/thumbs/1673373099_flomaster-club-p-risunok-strelka-vniz-oboi-90.jpg"/>
          <p:cNvPicPr/>
          <p:nvPr/>
        </p:nvPicPr>
        <p:blipFill>
          <a:blip r:embed="rId1"/>
          <a:stretch/>
        </p:blipFill>
        <p:spPr>
          <a:xfrm>
            <a:off x="4068000" y="3141000"/>
            <a:ext cx="935640" cy="1007640"/>
          </a:xfrm>
          <a:prstGeom prst="rect">
            <a:avLst/>
          </a:prstGeom>
          <a:ln w="0">
            <a:noFill/>
          </a:ln>
        </p:spPr>
      </p:pic>
      <p:pic>
        <p:nvPicPr>
          <p:cNvPr id="46" name="Picture 4" descr="https://images.squarespace-cdn.com/content/5caf7124809d8e52b0d5e013/1566512670277-NS1QQJWOX2S1UCZAYBWP/STEAM+Club.png?content-type=image%2Fpng"/>
          <p:cNvPicPr/>
          <p:nvPr/>
        </p:nvPicPr>
        <p:blipFill>
          <a:blip r:embed="rId2"/>
          <a:stretch/>
        </p:blipFill>
        <p:spPr>
          <a:xfrm>
            <a:off x="2411640" y="4149000"/>
            <a:ext cx="4520520" cy="2052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755640" y="2781000"/>
            <a:ext cx="7704360" cy="297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50000"/>
              </a:lnSpc>
            </a:pPr>
            <a:r>
              <a:rPr b="1" lang="ru-RU" sz="1800" spc="-1" strike="noStrike">
                <a:solidFill>
                  <a:srgbClr val="10243e"/>
                </a:solidFill>
                <a:latin typeface="Constantia"/>
              </a:rPr>
              <a:t>STEM-образование</a:t>
            </a:r>
            <a:r>
              <a:rPr b="0" lang="ru-RU" sz="1800" spc="-1" strike="noStrike">
                <a:solidFill>
                  <a:srgbClr val="10243e"/>
                </a:solidFill>
                <a:latin typeface="Constantia"/>
              </a:rPr>
              <a:t> – модульное направление образования, целью которого является развитие интеллектуальных способностей ребенка с возможностью вовлечения его в научно-техническое творчество.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ct val="150000"/>
              </a:lnSpc>
            </a:pPr>
            <a:endParaRPr b="0" lang="ru-RU" sz="1800" spc="-1" strike="noStrike">
              <a:latin typeface="Arial"/>
            </a:endParaRPr>
          </a:p>
          <a:p>
            <a:pPr algn="just">
              <a:lnSpc>
                <a:spcPct val="150000"/>
              </a:lnSpc>
            </a:pPr>
            <a:r>
              <a:rPr b="1" lang="ru-RU" sz="1800" spc="-1" strike="noStrike">
                <a:solidFill>
                  <a:srgbClr val="10243e"/>
                </a:solidFill>
                <a:latin typeface="Constantia"/>
              </a:rPr>
              <a:t>STEM-образование</a:t>
            </a:r>
            <a:r>
              <a:rPr b="0" lang="ru-RU" sz="1800" spc="-1" strike="noStrike">
                <a:solidFill>
                  <a:srgbClr val="10243e"/>
                </a:solidFill>
                <a:latin typeface="Constantia"/>
              </a:rPr>
              <a:t> детей дошкольного возраста ориентируется на ФГОС. Это позволяет сформировать познавательные интересы у детей к разным видам работы.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48" name="CustomShape 2"/>
          <p:cNvSpPr/>
          <p:nvPr/>
        </p:nvSpPr>
        <p:spPr>
          <a:xfrm>
            <a:off x="827640" y="620640"/>
            <a:ext cx="7416360" cy="1944000"/>
          </a:xfrm>
          <a:prstGeom prst="roundRect">
            <a:avLst>
              <a:gd name="adj" fmla="val 16667"/>
            </a:avLst>
          </a:prstGeom>
          <a:noFill/>
          <a:ln>
            <a:solidFill>
              <a:schemeClr val="tx2">
                <a:lumMod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i="1" lang="en-US" sz="2400" spc="-1" strike="noStrike">
                <a:solidFill>
                  <a:srgbClr val="10243e"/>
                </a:solidFill>
                <a:latin typeface="Constantia"/>
              </a:rPr>
              <a:t>«science»</a:t>
            </a:r>
            <a:r>
              <a:rPr b="0" lang="en-US" sz="2400" spc="-1" strike="noStrike">
                <a:solidFill>
                  <a:srgbClr val="10243e"/>
                </a:solidFill>
                <a:latin typeface="Constantia"/>
              </a:rPr>
              <a:t> — </a:t>
            </a:r>
            <a:r>
              <a:rPr b="0" lang="ru-RU" sz="2400" spc="-1" strike="noStrike">
                <a:solidFill>
                  <a:srgbClr val="10243e"/>
                </a:solidFill>
                <a:latin typeface="Constantia"/>
              </a:rPr>
              <a:t>наука</a:t>
            </a:r>
            <a:r>
              <a:rPr b="0" lang="en-US" sz="2400" spc="-1" strike="noStrike">
                <a:solidFill>
                  <a:srgbClr val="10243e"/>
                </a:solidFill>
                <a:latin typeface="Constantia"/>
              </a:rPr>
              <a:t>,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en-US" sz="2400" spc="-1" strike="noStrike">
                <a:solidFill>
                  <a:srgbClr val="10243e"/>
                </a:solidFill>
                <a:latin typeface="Constantia"/>
              </a:rPr>
              <a:t>«technology»</a:t>
            </a:r>
            <a:r>
              <a:rPr b="0" lang="en-US" sz="2400" spc="-1" strike="noStrike">
                <a:solidFill>
                  <a:srgbClr val="10243e"/>
                </a:solidFill>
                <a:latin typeface="Constantia"/>
              </a:rPr>
              <a:t> -</a:t>
            </a:r>
            <a:r>
              <a:rPr b="0" lang="ru-RU" sz="2400" spc="-1" strike="noStrike">
                <a:solidFill>
                  <a:srgbClr val="10243e"/>
                </a:solidFill>
                <a:latin typeface="Constantia"/>
              </a:rPr>
              <a:t>технология</a:t>
            </a:r>
            <a:r>
              <a:rPr b="0" lang="en-US" sz="2400" spc="-1" strike="noStrike">
                <a:solidFill>
                  <a:srgbClr val="10243e"/>
                </a:solidFill>
                <a:latin typeface="Constantia"/>
              </a:rPr>
              <a:t>,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en-US" sz="2400" spc="-1" strike="noStrike">
                <a:solidFill>
                  <a:srgbClr val="10243e"/>
                </a:solidFill>
                <a:latin typeface="Constantia"/>
              </a:rPr>
              <a:t>«engineering»</a:t>
            </a:r>
            <a:r>
              <a:rPr b="0" lang="en-US" sz="2400" spc="-1" strike="noStrike">
                <a:solidFill>
                  <a:srgbClr val="10243e"/>
                </a:solidFill>
                <a:latin typeface="Constantia"/>
              </a:rPr>
              <a:t> — </a:t>
            </a:r>
            <a:r>
              <a:rPr b="0" lang="ru-RU" sz="2400" spc="-1" strike="noStrike">
                <a:solidFill>
                  <a:srgbClr val="10243e"/>
                </a:solidFill>
                <a:latin typeface="Constantia"/>
              </a:rPr>
              <a:t>инженерия</a:t>
            </a:r>
            <a:r>
              <a:rPr b="0" lang="en-US" sz="2400" spc="-1" strike="noStrike">
                <a:solidFill>
                  <a:srgbClr val="10243e"/>
                </a:solidFill>
                <a:latin typeface="Constantia"/>
              </a:rPr>
              <a:t>,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ru-RU" sz="2400" spc="-1" strike="noStrike">
                <a:solidFill>
                  <a:srgbClr val="10243e"/>
                </a:solidFill>
                <a:latin typeface="Constantia"/>
              </a:rPr>
              <a:t>«art»</a:t>
            </a:r>
            <a:r>
              <a:rPr b="0" lang="ru-RU" sz="2400" spc="-1" strike="noStrike">
                <a:solidFill>
                  <a:srgbClr val="10243e"/>
                </a:solidFill>
                <a:latin typeface="Constantia"/>
              </a:rPr>
              <a:t> — искусство,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ru-RU" sz="2400" spc="-1" strike="noStrike">
                <a:solidFill>
                  <a:srgbClr val="10243e"/>
                </a:solidFill>
                <a:latin typeface="Constantia"/>
              </a:rPr>
              <a:t>«math»</a:t>
            </a:r>
            <a:r>
              <a:rPr b="0" lang="ru-RU" sz="2400" spc="-1" strike="noStrike">
                <a:solidFill>
                  <a:srgbClr val="10243e"/>
                </a:solidFill>
                <a:latin typeface="Constantia"/>
              </a:rPr>
              <a:t>— математика.</a:t>
            </a:r>
            <a:endParaRPr b="0" lang="ru-RU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ustomShape 1"/>
          <p:cNvSpPr/>
          <p:nvPr/>
        </p:nvSpPr>
        <p:spPr>
          <a:xfrm>
            <a:off x="827640" y="548640"/>
            <a:ext cx="7416360" cy="1872000"/>
          </a:xfrm>
          <a:prstGeom prst="roundRect">
            <a:avLst>
              <a:gd name="adj" fmla="val 16667"/>
            </a:avLst>
          </a:prstGeom>
          <a:noFill/>
          <a:ln>
            <a:solidFill>
              <a:schemeClr val="tx2">
                <a:lumMod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just">
              <a:lnSpc>
                <a:spcPct val="100000"/>
              </a:lnSpc>
            </a:pPr>
            <a:r>
              <a:rPr b="0" lang="ru-RU" sz="2000" spc="-1" strike="noStrike">
                <a:solidFill>
                  <a:srgbClr val="10243e"/>
                </a:solidFill>
                <a:latin typeface="Constantia"/>
              </a:rPr>
              <a:t>Йохокуб – это развивающий, вдохновляющий на изобретение и творчество эко конструктор, состоящий из кубиков и призм, которые собираются в 3D формате из плоских форм и соединяются между собой скобками в любом направлении.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50" name="Picture 2" descr="https://avatars.mds.yandex.net/get-mpic/5236108/img_id7010054375000531637.jpeg/orig"/>
          <p:cNvPicPr/>
          <p:nvPr/>
        </p:nvPicPr>
        <p:blipFill>
          <a:blip r:embed="rId1"/>
          <a:stretch/>
        </p:blipFill>
        <p:spPr>
          <a:xfrm>
            <a:off x="1907640" y="2637000"/>
            <a:ext cx="5350680" cy="3598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2" descr="https://s0.rbk.ru/v6_top_pics/resized/945xH/media/img/5/35/755277434340355.jpg"/>
          <p:cNvPicPr/>
          <p:nvPr/>
        </p:nvPicPr>
        <p:blipFill>
          <a:blip r:embed="rId1"/>
          <a:stretch/>
        </p:blipFill>
        <p:spPr>
          <a:xfrm>
            <a:off x="683640" y="620640"/>
            <a:ext cx="4320000" cy="2880000"/>
          </a:xfrm>
          <a:prstGeom prst="rect">
            <a:avLst/>
          </a:prstGeom>
          <a:ln w="0">
            <a:noFill/>
          </a:ln>
        </p:spPr>
      </p:pic>
      <p:sp>
        <p:nvSpPr>
          <p:cNvPr id="52" name="CustomShape 1"/>
          <p:cNvSpPr/>
          <p:nvPr/>
        </p:nvSpPr>
        <p:spPr>
          <a:xfrm>
            <a:off x="5111640" y="620640"/>
            <a:ext cx="3492360" cy="1736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0" lang="ru-RU" sz="1800" spc="-1" strike="noStrike">
                <a:solidFill>
                  <a:srgbClr val="10243e"/>
                </a:solidFill>
                <a:latin typeface="Constantia"/>
              </a:rPr>
              <a:t>Картон — это идеальный материал для игрушки. Он дешевый и экологичный, его можно раскрасить в любые цвета, а когда игрушка надоела, не жалко выбросить.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53" name="CustomShape 2"/>
          <p:cNvSpPr/>
          <p:nvPr/>
        </p:nvSpPr>
        <p:spPr>
          <a:xfrm>
            <a:off x="611640" y="3717000"/>
            <a:ext cx="7920360" cy="2010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ru-RU" sz="1800" spc="-1" strike="noStrike">
                <a:solidFill>
                  <a:srgbClr val="10243e"/>
                </a:solidFill>
                <a:latin typeface="Constantia"/>
              </a:rPr>
              <a:t>При</a:t>
            </a:r>
            <a:r>
              <a:rPr b="0" lang="ru-RU" sz="1800" spc="-1" strike="noStrike">
                <a:solidFill>
                  <a:srgbClr val="10243e"/>
                </a:solidFill>
                <a:latin typeface="Constantia"/>
              </a:rPr>
              <a:t>	</a:t>
            </a:r>
            <a:r>
              <a:rPr b="0" lang="ru-RU" sz="1800" spc="-1" strike="noStrike">
                <a:solidFill>
                  <a:srgbClr val="10243e"/>
                </a:solidFill>
                <a:latin typeface="Constantia"/>
              </a:rPr>
              <a:t>помощи конструктора дети учатся мыслить критически, устанавливать причинно-следственные связи между различными предметами и</a:t>
            </a:r>
            <a:r>
              <a:rPr b="0" lang="ru-RU" sz="1800" spc="-1" strike="noStrike">
                <a:solidFill>
                  <a:srgbClr val="10243e"/>
                </a:solidFill>
                <a:latin typeface="Constantia"/>
              </a:rPr>
              <a:t>	</a:t>
            </a:r>
            <a:r>
              <a:rPr b="0" lang="ru-RU" sz="1800" spc="-1" strike="noStrike">
                <a:solidFill>
                  <a:srgbClr val="10243e"/>
                </a:solidFill>
                <a:latin typeface="Constantia"/>
              </a:rPr>
              <a:t>явлениями.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800" spc="-1" strike="noStrike">
                <a:solidFill>
                  <a:srgbClr val="10243e"/>
                </a:solidFill>
                <a:latin typeface="Constantia"/>
              </a:rPr>
              <a:t>	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800" spc="-1" strike="noStrike">
                <a:solidFill>
                  <a:srgbClr val="10243e"/>
                </a:solidFill>
                <a:latin typeface="Constantia"/>
              </a:rPr>
              <a:t>Полученные первичные представления</a:t>
            </a:r>
            <a:r>
              <a:rPr b="0" lang="ru-RU" sz="1800" spc="-1" strike="noStrike">
                <a:solidFill>
                  <a:srgbClr val="10243e"/>
                </a:solidFill>
                <a:latin typeface="Constantia"/>
              </a:rPr>
              <a:t>	</a:t>
            </a:r>
            <a:r>
              <a:rPr b="0" lang="ru-RU" sz="1800" spc="-1" strike="noStrike">
                <a:solidFill>
                  <a:srgbClr val="10243e"/>
                </a:solidFill>
                <a:latin typeface="Constantia"/>
              </a:rPr>
              <a:t>об объектах окружающего мира, их свойствах и отношениях, дошкольники могут активно использовать в реальной жизни. 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54" name="CustomShape 3"/>
          <p:cNvSpPr/>
          <p:nvPr/>
        </p:nvSpPr>
        <p:spPr>
          <a:xfrm>
            <a:off x="5148000" y="2565000"/>
            <a:ext cx="331200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i="1" lang="ru-RU" sz="1800" spc="-1" strike="noStrike">
                <a:solidFill>
                  <a:srgbClr val="953735"/>
                </a:solidFill>
                <a:latin typeface="Constantia"/>
              </a:rPr>
              <a:t>Девиз: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ru-RU" sz="1800" spc="-1" strike="noStrike">
                <a:solidFill>
                  <a:srgbClr val="953735"/>
                </a:solidFill>
                <a:latin typeface="Constantia"/>
              </a:rPr>
              <a:t>Собери, раскрась, играй!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ustomShape 1"/>
          <p:cNvSpPr/>
          <p:nvPr/>
        </p:nvSpPr>
        <p:spPr>
          <a:xfrm>
            <a:off x="827640" y="548640"/>
            <a:ext cx="7416360" cy="503640"/>
          </a:xfrm>
          <a:prstGeom prst="roundRect">
            <a:avLst>
              <a:gd name="adj" fmla="val 16667"/>
            </a:avLst>
          </a:prstGeom>
          <a:noFill/>
          <a:ln>
            <a:solidFill>
              <a:schemeClr val="tx2">
                <a:lumMod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2000" spc="-1" strike="noStrike">
                <a:solidFill>
                  <a:srgbClr val="10243e"/>
                </a:solidFill>
                <a:latin typeface="Constantia"/>
              </a:rPr>
              <a:t>Йохокуб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56" name="Picture 2" descr="https://yohocube.ru/wp-content/uploads/K-39_Lorry_3.jpg"/>
          <p:cNvPicPr/>
          <p:nvPr/>
        </p:nvPicPr>
        <p:blipFill>
          <a:blip r:embed="rId1"/>
          <a:stretch/>
        </p:blipFill>
        <p:spPr>
          <a:xfrm>
            <a:off x="611640" y="2349000"/>
            <a:ext cx="4012920" cy="2304000"/>
          </a:xfrm>
          <a:prstGeom prst="rect">
            <a:avLst/>
          </a:prstGeom>
          <a:ln w="0">
            <a:noFill/>
          </a:ln>
        </p:spPr>
      </p:pic>
      <p:pic>
        <p:nvPicPr>
          <p:cNvPr id="57" name="Picture 6" descr="https://forkidsandmum.ru/pictures/toys/1013974764.jpg"/>
          <p:cNvPicPr/>
          <p:nvPr/>
        </p:nvPicPr>
        <p:blipFill>
          <a:blip r:embed="rId2"/>
          <a:stretch/>
        </p:blipFill>
        <p:spPr>
          <a:xfrm>
            <a:off x="5076000" y="1700640"/>
            <a:ext cx="3252600" cy="3179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ustomShape 1"/>
          <p:cNvSpPr/>
          <p:nvPr/>
        </p:nvSpPr>
        <p:spPr>
          <a:xfrm>
            <a:off x="827640" y="548640"/>
            <a:ext cx="7416360" cy="503640"/>
          </a:xfrm>
          <a:prstGeom prst="roundRect">
            <a:avLst>
              <a:gd name="adj" fmla="val 16667"/>
            </a:avLst>
          </a:prstGeom>
          <a:noFill/>
          <a:ln>
            <a:solidFill>
              <a:schemeClr val="tx2">
                <a:lumMod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2000" spc="-1" strike="noStrike">
                <a:solidFill>
                  <a:srgbClr val="10243e"/>
                </a:solidFill>
                <a:latin typeface="Constantia"/>
              </a:rPr>
              <a:t>Йохокуб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59" name="Picture 2" descr="https://i.ytimg.com/vi/yzsIbV5VWGQ/maxresdefault.jpg"/>
          <p:cNvPicPr/>
          <p:nvPr/>
        </p:nvPicPr>
        <p:blipFill>
          <a:blip r:embed="rId1"/>
          <a:stretch/>
        </p:blipFill>
        <p:spPr>
          <a:xfrm>
            <a:off x="3996000" y="3717000"/>
            <a:ext cx="4543560" cy="2555640"/>
          </a:xfrm>
          <a:prstGeom prst="rect">
            <a:avLst/>
          </a:prstGeom>
          <a:ln w="0">
            <a:noFill/>
          </a:ln>
        </p:spPr>
      </p:pic>
      <p:pic>
        <p:nvPicPr>
          <p:cNvPr id="60" name="Picture 4" descr="https://i.ytimg.com/vi/3EK6v9r7WLc/maxresdefault.jpg"/>
          <p:cNvPicPr/>
          <p:nvPr/>
        </p:nvPicPr>
        <p:blipFill>
          <a:blip r:embed="rId2"/>
          <a:stretch/>
        </p:blipFill>
        <p:spPr>
          <a:xfrm>
            <a:off x="611640" y="1268640"/>
            <a:ext cx="4543560" cy="2555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2" descr="https://yohocube.ru/wp-content/uploads/news-2017-10-16_01.jpg"/>
          <p:cNvPicPr/>
          <p:nvPr/>
        </p:nvPicPr>
        <p:blipFill>
          <a:blip r:embed="rId1"/>
          <a:stretch/>
        </p:blipFill>
        <p:spPr>
          <a:xfrm>
            <a:off x="971640" y="3357000"/>
            <a:ext cx="3717000" cy="2952000"/>
          </a:xfrm>
          <a:prstGeom prst="rect">
            <a:avLst/>
          </a:prstGeom>
          <a:ln w="0">
            <a:noFill/>
          </a:ln>
        </p:spPr>
      </p:pic>
      <p:pic>
        <p:nvPicPr>
          <p:cNvPr id="62" name="Picture 4" descr="https://avatars.mds.yandex.net/get-mpic/5221216/img_id841119865818650370.jpeg/orig"/>
          <p:cNvPicPr/>
          <p:nvPr/>
        </p:nvPicPr>
        <p:blipFill>
          <a:blip r:embed="rId2"/>
          <a:stretch/>
        </p:blipFill>
        <p:spPr>
          <a:xfrm>
            <a:off x="5508000" y="764640"/>
            <a:ext cx="2874240" cy="5016960"/>
          </a:xfrm>
          <a:prstGeom prst="rect">
            <a:avLst/>
          </a:prstGeom>
          <a:ln w="0">
            <a:noFill/>
          </a:ln>
        </p:spPr>
      </p:pic>
      <p:pic>
        <p:nvPicPr>
          <p:cNvPr id="63" name="Picture 6" descr="https://yohocube.ru/wp-content/uploads/K-52_Moto_3.jpg"/>
          <p:cNvPicPr/>
          <p:nvPr/>
        </p:nvPicPr>
        <p:blipFill>
          <a:blip r:embed="rId3"/>
          <a:stretch/>
        </p:blipFill>
        <p:spPr>
          <a:xfrm>
            <a:off x="971640" y="764640"/>
            <a:ext cx="3960000" cy="2395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ustomShape 1"/>
          <p:cNvSpPr/>
          <p:nvPr/>
        </p:nvSpPr>
        <p:spPr>
          <a:xfrm>
            <a:off x="2195640" y="1917000"/>
            <a:ext cx="4824000" cy="2559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i="1" lang="ru-RU" sz="5400" spc="-1" strike="noStrike">
                <a:solidFill>
                  <a:srgbClr val="10243e"/>
                </a:solidFill>
                <a:latin typeface="Calibri"/>
              </a:rPr>
              <a:t>СПАСИБО ЗА </a:t>
            </a:r>
            <a:endParaRPr b="0" lang="ru-RU" sz="5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5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ru-RU" sz="5400" spc="-1" strike="noStrike">
                <a:solidFill>
                  <a:srgbClr val="10243e"/>
                </a:solidFill>
                <a:latin typeface="Calibri"/>
              </a:rPr>
              <a:t>ВНИМАНИЕ!</a:t>
            </a:r>
            <a:endParaRPr b="0" lang="ru-RU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</TotalTime>
  <Application>LibreOffice/7.0.3.1$Windows_X86_64 LibreOffice_project/d7547858d014d4cf69878db179d326fc3483e082</Application>
  <Words>137</Words>
  <Paragraphs>22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2023-04-16T19:19:00Z</dcterms:created>
  <dc:creator>User</dc:creator>
  <dc:description/>
  <dc:language>ru-RU</dc:language>
  <cp:lastModifiedBy/>
  <dcterms:modified xsi:type="dcterms:W3CDTF">2024-01-31T15:17:38Z</dcterms:modified>
  <cp:revision>12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9</vt:i4>
  </property>
</Properties>
</file>