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9" r:id="rId13"/>
    <p:sldId id="267" r:id="rId14"/>
    <p:sldId id="268" r:id="rId15"/>
    <p:sldId id="270" r:id="rId16"/>
    <p:sldId id="27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3" d="100"/>
          <a:sy n="103" d="100"/>
        </p:scale>
        <p:origin x="27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ru-RU"/>
              <a:t>Образец заголовка</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a:xfrm>
            <a:off x="7983232" y="5037663"/>
            <a:ext cx="897467" cy="279400"/>
          </a:xfrm>
        </p:spPr>
        <p:txBody>
          <a:bodyPr/>
          <a:lstStyle/>
          <a:p>
            <a:fld id="{1A132F90-EEA5-411E-B52E-ED4D9672DEA1}" type="datetimeFigureOut">
              <a:rPr lang="ru-RU" smtClean="0"/>
              <a:t>21.03.2023</a:t>
            </a:fld>
            <a:endParaRPr lang="ru-RU"/>
          </a:p>
        </p:txBody>
      </p:sp>
      <p:sp>
        <p:nvSpPr>
          <p:cNvPr id="5" name="Footer Placeholder 4"/>
          <p:cNvSpPr>
            <a:spLocks noGrp="1"/>
          </p:cNvSpPr>
          <p:nvPr>
            <p:ph type="ftr" sz="quarter" idx="11"/>
          </p:nvPr>
        </p:nvSpPr>
        <p:spPr>
          <a:xfrm>
            <a:off x="2692397" y="5037663"/>
            <a:ext cx="5214635" cy="279400"/>
          </a:xfrm>
        </p:spPr>
        <p:txBody>
          <a:bodyPr/>
          <a:lstStyle/>
          <a:p>
            <a:endParaRPr lang="ru-RU"/>
          </a:p>
        </p:txBody>
      </p:sp>
      <p:sp>
        <p:nvSpPr>
          <p:cNvPr id="6" name="Slide Number Placeholder 5"/>
          <p:cNvSpPr>
            <a:spLocks noGrp="1"/>
          </p:cNvSpPr>
          <p:nvPr>
            <p:ph type="sldNum" sz="quarter" idx="12"/>
          </p:nvPr>
        </p:nvSpPr>
        <p:spPr>
          <a:xfrm>
            <a:off x="8956900" y="5037663"/>
            <a:ext cx="551167" cy="279400"/>
          </a:xfrm>
        </p:spPr>
        <p:txBody>
          <a:bodyPr/>
          <a:lstStyle/>
          <a:p>
            <a:fld id="{47C138B1-7582-45C7-B5BC-10074B7740E0}" type="slidenum">
              <a:rPr lang="ru-RU" smtClean="0"/>
              <a:t>‹#›</a:t>
            </a:fld>
            <a:endParaRPr lang="ru-RU"/>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97476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1A132F90-EEA5-411E-B52E-ED4D9672DEA1}" type="datetimeFigureOut">
              <a:rPr lang="ru-RU" smtClean="0"/>
              <a:t>21.03.2023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7C138B1-7582-45C7-B5BC-10074B7740E0}" type="slidenum">
              <a:rPr lang="ru-RU" smtClean="0"/>
              <a:t>‹#›</a:t>
            </a:fld>
            <a:endParaRPr lang="ru-RU"/>
          </a:p>
        </p:txBody>
      </p:sp>
    </p:spTree>
    <p:extLst>
      <p:ext uri="{BB962C8B-B14F-4D97-AF65-F5344CB8AC3E}">
        <p14:creationId xmlns:p14="http://schemas.microsoft.com/office/powerpoint/2010/main" val="23894319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A132F90-EEA5-411E-B52E-ED4D9672DEA1}" type="datetimeFigureOut">
              <a:rPr lang="ru-RU" smtClean="0"/>
              <a:t>21.03.2023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7C138B1-7582-45C7-B5BC-10074B7740E0}" type="slidenum">
              <a:rPr lang="ru-RU" smtClean="0"/>
              <a:t>‹#›</a:t>
            </a:fld>
            <a:endParaRPr lang="ru-RU"/>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326336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A132F90-EEA5-411E-B52E-ED4D9672DEA1}" type="datetimeFigureOut">
              <a:rPr lang="ru-RU" smtClean="0"/>
              <a:t>21.03.2023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7C138B1-7582-45C7-B5BC-10074B7740E0}" type="slidenum">
              <a:rPr lang="ru-RU" smtClean="0"/>
              <a:t>‹#›</a:t>
            </a:fld>
            <a:endParaRPr lang="ru-RU"/>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73069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A132F90-EEA5-411E-B52E-ED4D9672DEA1}" type="datetimeFigureOut">
              <a:rPr lang="ru-RU" smtClean="0"/>
              <a:t>21.03.2023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7C138B1-7582-45C7-B5BC-10074B7740E0}" type="slidenum">
              <a:rPr lang="ru-RU" smtClean="0"/>
              <a:t>‹#›</a:t>
            </a:fld>
            <a:endParaRPr lang="ru-RU"/>
          </a:p>
        </p:txBody>
      </p:sp>
    </p:spTree>
    <p:extLst>
      <p:ext uri="{BB962C8B-B14F-4D97-AF65-F5344CB8AC3E}">
        <p14:creationId xmlns:p14="http://schemas.microsoft.com/office/powerpoint/2010/main" val="16830327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ru-RU"/>
              <a:t>Образец заголовка</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A132F90-EEA5-411E-B52E-ED4D9672DEA1}" type="datetimeFigureOut">
              <a:rPr lang="ru-RU" smtClean="0"/>
              <a:t>21.03.2023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7C138B1-7582-45C7-B5BC-10074B7740E0}" type="slidenum">
              <a:rPr lang="ru-RU" smtClean="0"/>
              <a:t>‹#›</a:t>
            </a:fld>
            <a:endParaRPr lang="ru-RU"/>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865370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ru-RU"/>
              <a:t>Образец заголовка</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A132F90-EEA5-411E-B52E-ED4D9672DEA1}" type="datetimeFigureOut">
              <a:rPr lang="ru-RU" smtClean="0"/>
              <a:t>21.03.2023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7C138B1-7582-45C7-B5BC-10074B7740E0}" type="slidenum">
              <a:rPr lang="ru-RU" smtClean="0"/>
              <a:t>‹#›</a:t>
            </a:fld>
            <a:endParaRPr lang="ru-RU"/>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855483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A132F90-EEA5-411E-B52E-ED4D9672DEA1}" type="datetimeFigureOut">
              <a:rPr lang="ru-RU" smtClean="0"/>
              <a:t>21.03.2023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7C138B1-7582-45C7-B5BC-10074B7740E0}"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061494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A132F90-EEA5-411E-B52E-ED4D9672DEA1}" type="datetimeFigureOut">
              <a:rPr lang="ru-RU" smtClean="0"/>
              <a:t>21.03.2023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7C138B1-7582-45C7-B5BC-10074B7740E0}" type="slidenum">
              <a:rPr lang="ru-RU" smtClean="0"/>
              <a:t>‹#›</a:t>
            </a:fld>
            <a:endParaRPr lang="ru-RU"/>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626810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A132F90-EEA5-411E-B52E-ED4D9672DEA1}" type="datetimeFigureOut">
              <a:rPr lang="ru-RU" smtClean="0"/>
              <a:t>21.03.2023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7C138B1-7582-45C7-B5BC-10074B7740E0}" type="slidenum">
              <a:rPr lang="ru-RU" smtClean="0"/>
              <a:t>‹#›</a:t>
            </a:fld>
            <a:endParaRPr lang="ru-RU"/>
          </a:p>
        </p:txBody>
      </p:sp>
    </p:spTree>
    <p:extLst>
      <p:ext uri="{BB962C8B-B14F-4D97-AF65-F5344CB8AC3E}">
        <p14:creationId xmlns:p14="http://schemas.microsoft.com/office/powerpoint/2010/main" val="220666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A132F90-EEA5-411E-B52E-ED4D9672DEA1}" type="datetimeFigureOut">
              <a:rPr lang="ru-RU" smtClean="0"/>
              <a:t>21.03.2023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7C138B1-7582-45C7-B5BC-10074B7740E0}" type="slidenum">
              <a:rPr lang="ru-RU" smtClean="0"/>
              <a:t>‹#›</a:t>
            </a:fld>
            <a:endParaRPr lang="ru-RU"/>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89854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1A132F90-EEA5-411E-B52E-ED4D9672DEA1}" type="datetimeFigureOut">
              <a:rPr lang="ru-RU" smtClean="0"/>
              <a:t>21.03.2023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7C138B1-7582-45C7-B5BC-10074B7740E0}" type="slidenum">
              <a:rPr lang="ru-RU" smtClean="0"/>
              <a:t>‹#›</a:t>
            </a:fld>
            <a:endParaRPr lang="ru-RU"/>
          </a:p>
        </p:txBody>
      </p:sp>
    </p:spTree>
    <p:extLst>
      <p:ext uri="{BB962C8B-B14F-4D97-AF65-F5344CB8AC3E}">
        <p14:creationId xmlns:p14="http://schemas.microsoft.com/office/powerpoint/2010/main" val="289724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1A132F90-EEA5-411E-B52E-ED4D9672DEA1}" type="datetimeFigureOut">
              <a:rPr lang="ru-RU" smtClean="0"/>
              <a:t>21.03.2023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7C138B1-7582-45C7-B5BC-10074B7740E0}" type="slidenum">
              <a:rPr lang="ru-RU" smtClean="0"/>
              <a:t>‹#›</a:t>
            </a:fld>
            <a:endParaRPr lang="ru-RU"/>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62388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1A132F90-EEA5-411E-B52E-ED4D9672DEA1}" type="datetimeFigureOut">
              <a:rPr lang="ru-RU" smtClean="0"/>
              <a:t>21.03.2023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7C138B1-7582-45C7-B5BC-10074B7740E0}"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65299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132F90-EEA5-411E-B52E-ED4D9672DEA1}" type="datetimeFigureOut">
              <a:rPr lang="ru-RU" smtClean="0"/>
              <a:t>21.03.2023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47C138B1-7582-45C7-B5BC-10074B7740E0}" type="slidenum">
              <a:rPr lang="ru-RU" smtClean="0"/>
              <a:t>‹#›</a:t>
            </a:fld>
            <a:endParaRPr lang="ru-RU"/>
          </a:p>
        </p:txBody>
      </p:sp>
    </p:spTree>
    <p:extLst>
      <p:ext uri="{BB962C8B-B14F-4D97-AF65-F5344CB8AC3E}">
        <p14:creationId xmlns:p14="http://schemas.microsoft.com/office/powerpoint/2010/main" val="36483484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ru-RU"/>
              <a:t>Образец заголовка</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1A132F90-EEA5-411E-B52E-ED4D9672DEA1}" type="datetimeFigureOut">
              <a:rPr lang="ru-RU" smtClean="0"/>
              <a:t>21.03.2023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7C138B1-7582-45C7-B5BC-10074B7740E0}" type="slidenum">
              <a:rPr lang="ru-RU" smtClean="0"/>
              <a:t>‹#›</a:t>
            </a:fld>
            <a:endParaRPr lang="ru-RU"/>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66608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ru-RU"/>
              <a:t>Образец заголовка</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1A132F90-EEA5-411E-B52E-ED4D9672DEA1}" type="datetimeFigureOut">
              <a:rPr lang="ru-RU" smtClean="0"/>
              <a:t>21.03.2023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7C138B1-7582-45C7-B5BC-10074B7740E0}" type="slidenum">
              <a:rPr lang="ru-RU" smtClean="0"/>
              <a:t>‹#›</a:t>
            </a:fld>
            <a:endParaRPr lang="ru-RU"/>
          </a:p>
        </p:txBody>
      </p:sp>
    </p:spTree>
    <p:extLst>
      <p:ext uri="{BB962C8B-B14F-4D97-AF65-F5344CB8AC3E}">
        <p14:creationId xmlns:p14="http://schemas.microsoft.com/office/powerpoint/2010/main" val="2915945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A132F90-EEA5-411E-B52E-ED4D9672DEA1}" type="datetimeFigureOut">
              <a:rPr lang="ru-RU" smtClean="0"/>
              <a:t>21.03.2023</a:t>
            </a:fld>
            <a:endParaRPr lang="ru-RU"/>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7C138B1-7582-45C7-B5BC-10074B7740E0}" type="slidenum">
              <a:rPr lang="ru-RU" smtClean="0"/>
              <a:t>‹#›</a:t>
            </a:fld>
            <a:endParaRPr lang="ru-RU"/>
          </a:p>
        </p:txBody>
      </p:sp>
    </p:spTree>
    <p:extLst>
      <p:ext uri="{BB962C8B-B14F-4D97-AF65-F5344CB8AC3E}">
        <p14:creationId xmlns:p14="http://schemas.microsoft.com/office/powerpoint/2010/main" val="27661091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F49D76A-B271-4C46-A747-30993CB8011E}"/>
              </a:ext>
            </a:extLst>
          </p:cNvPr>
          <p:cNvSpPr>
            <a:spLocks noGrp="1"/>
          </p:cNvSpPr>
          <p:nvPr>
            <p:ph type="ctrTitle"/>
          </p:nvPr>
        </p:nvSpPr>
        <p:spPr>
          <a:xfrm>
            <a:off x="1524000" y="1122362"/>
            <a:ext cx="9144000" cy="2816591"/>
          </a:xfrm>
        </p:spPr>
        <p:txBody>
          <a:bodyPr>
            <a:normAutofit/>
          </a:bodyPr>
          <a:lstStyle/>
          <a:p>
            <a:r>
              <a:rPr lang="ru-RU" sz="4800" dirty="0"/>
              <a:t>Выбор упражнений</a:t>
            </a:r>
            <a:br>
              <a:rPr lang="ru-RU" sz="4800" dirty="0"/>
            </a:br>
            <a:r>
              <a:rPr lang="ru-RU" sz="4800" dirty="0"/>
              <a:t> и составление</a:t>
            </a:r>
            <a:br>
              <a:rPr lang="ru-RU" sz="4800" dirty="0"/>
            </a:br>
            <a:r>
              <a:rPr lang="ru-RU" sz="4800" dirty="0"/>
              <a:t> индивидуальных комплексов</a:t>
            </a:r>
          </a:p>
        </p:txBody>
      </p:sp>
      <p:sp>
        <p:nvSpPr>
          <p:cNvPr id="3" name="Подзаголовок 2">
            <a:extLst>
              <a:ext uri="{FF2B5EF4-FFF2-40B4-BE49-F238E27FC236}">
                <a16:creationId xmlns:a16="http://schemas.microsoft.com/office/drawing/2014/main" id="{AEF5E013-7692-4B6C-A4B8-9B773CF73800}"/>
              </a:ext>
            </a:extLst>
          </p:cNvPr>
          <p:cNvSpPr>
            <a:spLocks noGrp="1"/>
          </p:cNvSpPr>
          <p:nvPr>
            <p:ph type="subTitle" idx="1"/>
          </p:nvPr>
        </p:nvSpPr>
        <p:spPr>
          <a:xfrm>
            <a:off x="1524000" y="4677508"/>
            <a:ext cx="9144000" cy="580292"/>
          </a:xfrm>
        </p:spPr>
        <p:txBody>
          <a:bodyPr/>
          <a:lstStyle/>
          <a:p>
            <a:r>
              <a:rPr lang="ru-RU" dirty="0"/>
              <a:t>для утренней зарядки, физкультминуток и </a:t>
            </a:r>
            <a:r>
              <a:rPr lang="ru-RU" dirty="0" err="1"/>
              <a:t>физкультпауз</a:t>
            </a:r>
            <a:endParaRPr lang="ru-RU" dirty="0"/>
          </a:p>
        </p:txBody>
      </p:sp>
    </p:spTree>
    <p:extLst>
      <p:ext uri="{BB962C8B-B14F-4D97-AF65-F5344CB8AC3E}">
        <p14:creationId xmlns:p14="http://schemas.microsoft.com/office/powerpoint/2010/main" val="670177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A21CF18-6F24-4623-95DA-0535E544F743}"/>
              </a:ext>
            </a:extLst>
          </p:cNvPr>
          <p:cNvSpPr>
            <a:spLocks noGrp="1"/>
          </p:cNvSpPr>
          <p:nvPr>
            <p:ph type="title"/>
          </p:nvPr>
        </p:nvSpPr>
        <p:spPr/>
        <p:txBody>
          <a:bodyPr>
            <a:normAutofit fontScale="90000"/>
          </a:bodyPr>
          <a:lstStyle/>
          <a:p>
            <a:r>
              <a:rPr lang="ru-RU" b="1" dirty="0">
                <a:latin typeface="Calibri" panose="020F0502020204030204" pitchFamily="34" charset="0"/>
                <a:ea typeface="Calibri" panose="020F0502020204030204" pitchFamily="34" charset="0"/>
                <a:cs typeface="Times New Roman" panose="02020603050405020304" pitchFamily="18" charset="0"/>
              </a:rPr>
              <a:t>4 эффективных упражнения на каждый день</a:t>
            </a:r>
            <a:br>
              <a:rPr lang="ru-RU" dirty="0">
                <a:latin typeface="Calibri" panose="020F0502020204030204" pitchFamily="34" charset="0"/>
                <a:ea typeface="Calibri" panose="020F0502020204030204" pitchFamily="34" charset="0"/>
                <a:cs typeface="Times New Roman" panose="02020603050405020304" pitchFamily="18" charset="0"/>
              </a:rPr>
            </a:br>
            <a:endParaRPr lang="ru-RU" dirty="0"/>
          </a:p>
        </p:txBody>
      </p:sp>
      <p:sp>
        <p:nvSpPr>
          <p:cNvPr id="3" name="Объект 2">
            <a:extLst>
              <a:ext uri="{FF2B5EF4-FFF2-40B4-BE49-F238E27FC236}">
                <a16:creationId xmlns:a16="http://schemas.microsoft.com/office/drawing/2014/main" id="{9E137B7C-603B-47B1-B951-9B58D2762AB5}"/>
              </a:ext>
            </a:extLst>
          </p:cNvPr>
          <p:cNvSpPr>
            <a:spLocks noGrp="1"/>
          </p:cNvSpPr>
          <p:nvPr>
            <p:ph idx="1"/>
          </p:nvPr>
        </p:nvSpPr>
        <p:spPr/>
        <p:txBody>
          <a:bodyPr>
            <a:normAutofit lnSpcReduction="10000"/>
          </a:bodyPr>
          <a:lstStyle/>
          <a:p>
            <a:pPr marL="342900" lvl="0" indent="-342900">
              <a:lnSpc>
                <a:spcPct val="107000"/>
              </a:lnSpc>
              <a:spcAft>
                <a:spcPts val="800"/>
              </a:spcAft>
              <a:buSzPts val="1000"/>
              <a:buFont typeface="Symbol" panose="05050102010706020507" pitchFamily="18" charset="2"/>
              <a:buChar char=""/>
              <a:tabLst>
                <a:tab pos="457200" algn="l"/>
              </a:tabLst>
            </a:pPr>
            <a:r>
              <a:rPr lang="ru-RU" b="1" dirty="0">
                <a:latin typeface="Calibri" panose="020F0502020204030204" pitchFamily="34" charset="0"/>
                <a:ea typeface="Calibri" panose="020F0502020204030204" pitchFamily="34" charset="0"/>
                <a:cs typeface="Times New Roman" panose="02020603050405020304" pitchFamily="18" charset="0"/>
              </a:rPr>
              <a:t>Отжимание в упоре на стульях </a:t>
            </a:r>
            <a:r>
              <a:rPr lang="ru-RU" dirty="0">
                <a:latin typeface="Calibri" panose="020F0502020204030204" pitchFamily="34" charset="0"/>
                <a:ea typeface="Calibri" panose="020F0502020204030204" pitchFamily="34" charset="0"/>
                <a:cs typeface="Times New Roman" panose="02020603050405020304" pitchFamily="18" charset="0"/>
              </a:rPr>
              <a:t>Полезны для трицепсов и </a:t>
            </a:r>
            <a:r>
              <a:rPr lang="ru-RU" dirty="0" err="1">
                <a:latin typeface="Calibri" panose="020F0502020204030204" pitchFamily="34" charset="0"/>
                <a:ea typeface="Calibri" panose="020F0502020204030204" pitchFamily="34" charset="0"/>
                <a:cs typeface="Times New Roman" panose="02020603050405020304" pitchFamily="18" charset="0"/>
              </a:rPr>
              <a:t>мыщц</a:t>
            </a:r>
            <a:r>
              <a:rPr lang="ru-RU" dirty="0">
                <a:latin typeface="Calibri" panose="020F0502020204030204" pitchFamily="34" charset="0"/>
                <a:ea typeface="Calibri" panose="020F0502020204030204" pitchFamily="34" charset="0"/>
                <a:cs typeface="Times New Roman" panose="02020603050405020304" pitchFamily="18" charset="0"/>
              </a:rPr>
              <a:t> корпуса.  </a:t>
            </a:r>
          </a:p>
          <a:p>
            <a:pPr marL="342900" lvl="0" indent="-342900">
              <a:lnSpc>
                <a:spcPct val="107000"/>
              </a:lnSpc>
              <a:spcAft>
                <a:spcPts val="800"/>
              </a:spcAft>
              <a:buSzPts val="1000"/>
              <a:buFont typeface="Symbol" panose="05050102010706020507" pitchFamily="18" charset="2"/>
              <a:buChar char=""/>
              <a:tabLst>
                <a:tab pos="457200" algn="l"/>
              </a:tabLst>
            </a:pPr>
            <a:r>
              <a:rPr lang="ru-RU" b="1" dirty="0">
                <a:latin typeface="Calibri" panose="020F0502020204030204" pitchFamily="34" charset="0"/>
                <a:ea typeface="Calibri" panose="020F0502020204030204" pitchFamily="34" charset="0"/>
                <a:cs typeface="Times New Roman" panose="02020603050405020304" pitchFamily="18" charset="0"/>
              </a:rPr>
              <a:t>Отжимания </a:t>
            </a:r>
            <a:r>
              <a:rPr lang="ru-RU" dirty="0">
                <a:latin typeface="Calibri" panose="020F0502020204030204" pitchFamily="34" charset="0"/>
                <a:ea typeface="Calibri" panose="020F0502020204030204" pitchFamily="34" charset="0"/>
                <a:cs typeface="Times New Roman" panose="02020603050405020304" pitchFamily="18" charset="0"/>
              </a:rPr>
              <a:t>Полезны для мышц груди, </a:t>
            </a:r>
            <a:r>
              <a:rPr lang="ru-RU" dirty="0" err="1">
                <a:latin typeface="Calibri" panose="020F0502020204030204" pitchFamily="34" charset="0"/>
                <a:ea typeface="Calibri" panose="020F0502020204030204" pitchFamily="34" charset="0"/>
                <a:cs typeface="Times New Roman" panose="02020603050405020304" pitchFamily="18" charset="0"/>
              </a:rPr>
              <a:t>плечей</a:t>
            </a:r>
            <a:r>
              <a:rPr lang="ru-RU" dirty="0">
                <a:latin typeface="Calibri" panose="020F0502020204030204" pitchFamily="34" charset="0"/>
                <a:ea typeface="Calibri" panose="020F0502020204030204" pitchFamily="34" charset="0"/>
                <a:cs typeface="Times New Roman" panose="02020603050405020304" pitchFamily="18" charset="0"/>
              </a:rPr>
              <a:t>, трицепсов, пресса мышц спины.  </a:t>
            </a:r>
          </a:p>
          <a:p>
            <a:pPr marL="342900" lvl="0" indent="-342900">
              <a:lnSpc>
                <a:spcPct val="107000"/>
              </a:lnSpc>
              <a:spcAft>
                <a:spcPts val="800"/>
              </a:spcAft>
              <a:buSzPts val="1000"/>
              <a:buFont typeface="Symbol" panose="05050102010706020507" pitchFamily="18" charset="2"/>
              <a:buChar char=""/>
              <a:tabLst>
                <a:tab pos="457200" algn="l"/>
              </a:tabLst>
            </a:pPr>
            <a:r>
              <a:rPr lang="ru-RU" b="1" dirty="0">
                <a:latin typeface="Calibri" panose="020F0502020204030204" pitchFamily="34" charset="0"/>
                <a:ea typeface="Calibri" panose="020F0502020204030204" pitchFamily="34" charset="0"/>
                <a:cs typeface="Times New Roman" panose="02020603050405020304" pitchFamily="18" charset="0"/>
              </a:rPr>
              <a:t>Приседания </a:t>
            </a:r>
            <a:r>
              <a:rPr lang="ru-RU" dirty="0">
                <a:latin typeface="Calibri" panose="020F0502020204030204" pitchFamily="34" charset="0"/>
                <a:ea typeface="Calibri" panose="020F0502020204030204" pitchFamily="34" charset="0"/>
                <a:cs typeface="Times New Roman" panose="02020603050405020304" pitchFamily="18" charset="0"/>
              </a:rPr>
              <a:t>Полезны для ягодиц, подколенных сухожилий и квадрицепсов.  </a:t>
            </a:r>
          </a:p>
          <a:p>
            <a:pPr marL="342900" lvl="0" indent="-342900">
              <a:lnSpc>
                <a:spcPct val="107000"/>
              </a:lnSpc>
              <a:spcAft>
                <a:spcPts val="800"/>
              </a:spcAft>
              <a:buSzPts val="1000"/>
              <a:buFont typeface="Symbol" panose="05050102010706020507" pitchFamily="18" charset="2"/>
              <a:buChar char=""/>
              <a:tabLst>
                <a:tab pos="457200" algn="l"/>
              </a:tabLst>
            </a:pPr>
            <a:r>
              <a:rPr lang="ru-RU" b="1" dirty="0">
                <a:latin typeface="Calibri" panose="020F0502020204030204" pitchFamily="34" charset="0"/>
                <a:ea typeface="Calibri" panose="020F0502020204030204" pitchFamily="34" charset="0"/>
                <a:cs typeface="Times New Roman" panose="02020603050405020304" pitchFamily="18" charset="0"/>
              </a:rPr>
              <a:t>Планка</a:t>
            </a:r>
          </a:p>
          <a:p>
            <a:endParaRPr lang="ru-RU" dirty="0"/>
          </a:p>
        </p:txBody>
      </p:sp>
    </p:spTree>
    <p:extLst>
      <p:ext uri="{BB962C8B-B14F-4D97-AF65-F5344CB8AC3E}">
        <p14:creationId xmlns:p14="http://schemas.microsoft.com/office/powerpoint/2010/main" val="42796487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AE33167-8B00-4D69-95DB-83238DBD76CE}"/>
              </a:ext>
            </a:extLst>
          </p:cNvPr>
          <p:cNvSpPr>
            <a:spLocks noGrp="1"/>
          </p:cNvSpPr>
          <p:nvPr>
            <p:ph type="title"/>
          </p:nvPr>
        </p:nvSpPr>
        <p:spPr/>
        <p:txBody>
          <a:bodyPr>
            <a:noAutofit/>
          </a:bodyPr>
          <a:lstStyle/>
          <a:p>
            <a:r>
              <a:rPr lang="ru-RU" sz="3600" dirty="0">
                <a:latin typeface="Calibri" panose="020F0502020204030204" pitchFamily="34" charset="0"/>
                <a:ea typeface="Calibri" panose="020F0502020204030204" pitchFamily="34" charset="0"/>
                <a:cs typeface="Times New Roman" panose="02020603050405020304" pitchFamily="18" charset="0"/>
              </a:rPr>
              <a:t>Какая последовательность упражнений рекомендуется при выполнении комплекса утренней гимнастики?</a:t>
            </a:r>
            <a:br>
              <a:rPr lang="ru-RU" sz="3600" dirty="0">
                <a:latin typeface="Calibri" panose="020F0502020204030204" pitchFamily="34" charset="0"/>
                <a:ea typeface="Calibri" panose="020F0502020204030204" pitchFamily="34" charset="0"/>
                <a:cs typeface="Times New Roman" panose="02020603050405020304" pitchFamily="18" charset="0"/>
              </a:rPr>
            </a:br>
            <a:endParaRPr lang="ru-RU" sz="3600" dirty="0"/>
          </a:p>
        </p:txBody>
      </p:sp>
      <p:sp>
        <p:nvSpPr>
          <p:cNvPr id="3" name="Объект 2">
            <a:extLst>
              <a:ext uri="{FF2B5EF4-FFF2-40B4-BE49-F238E27FC236}">
                <a16:creationId xmlns:a16="http://schemas.microsoft.com/office/drawing/2014/main" id="{AE058E4F-8DB6-4CCE-98DB-7704EED2DFE9}"/>
              </a:ext>
            </a:extLst>
          </p:cNvPr>
          <p:cNvSpPr>
            <a:spLocks noGrp="1"/>
          </p:cNvSpPr>
          <p:nvPr>
            <p:ph idx="1"/>
          </p:nvPr>
        </p:nvSpPr>
        <p:spPr/>
        <p:txBody>
          <a:bodyPr/>
          <a:lstStyle/>
          <a:p>
            <a:r>
              <a:rPr lang="ru-RU" dirty="0">
                <a:latin typeface="Calibri" panose="020F0502020204030204" pitchFamily="34" charset="0"/>
                <a:ea typeface="Calibri" panose="020F0502020204030204" pitchFamily="34" charset="0"/>
                <a:cs typeface="Times New Roman" panose="02020603050405020304" pitchFamily="18" charset="0"/>
              </a:rPr>
              <a:t>Упражнения утренней гимнастики необходимо выполнять в определенной последовательности. </a:t>
            </a:r>
          </a:p>
          <a:p>
            <a:r>
              <a:rPr lang="ru-RU" b="1" dirty="0">
                <a:latin typeface="Calibri" panose="020F0502020204030204" pitchFamily="34" charset="0"/>
                <a:ea typeface="Calibri" panose="020F0502020204030204" pitchFamily="34" charset="0"/>
                <a:cs typeface="Times New Roman" panose="02020603050405020304" pitchFamily="18" charset="0"/>
              </a:rPr>
              <a:t>Вначале упражнения на потягивание, </a:t>
            </a:r>
          </a:p>
          <a:p>
            <a:r>
              <a:rPr lang="ru-RU" b="1" dirty="0">
                <a:latin typeface="Calibri" panose="020F0502020204030204" pitchFamily="34" charset="0"/>
                <a:ea typeface="Calibri" panose="020F0502020204030204" pitchFamily="34" charset="0"/>
                <a:cs typeface="Times New Roman" panose="02020603050405020304" pitchFamily="18" charset="0"/>
              </a:rPr>
              <a:t>затем спокойная ходьба (до 1 мин), </a:t>
            </a:r>
          </a:p>
          <a:p>
            <a:r>
              <a:rPr lang="ru-RU" b="1" dirty="0">
                <a:latin typeface="Calibri" panose="020F0502020204030204" pitchFamily="34" charset="0"/>
                <a:ea typeface="Calibri" panose="020F0502020204030204" pitchFamily="34" charset="0"/>
                <a:cs typeface="Times New Roman" panose="02020603050405020304" pitchFamily="18" charset="0"/>
              </a:rPr>
              <a:t>переходящая в медленный бег (трусцой).</a:t>
            </a:r>
            <a:endParaRPr lang="ru-RU" dirty="0">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Tree>
    <p:extLst>
      <p:ext uri="{BB962C8B-B14F-4D97-AF65-F5344CB8AC3E}">
        <p14:creationId xmlns:p14="http://schemas.microsoft.com/office/powerpoint/2010/main" val="7995757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5204AF9-8070-4F01-985B-074D4BF35AA3}"/>
              </a:ext>
            </a:extLst>
          </p:cNvPr>
          <p:cNvSpPr>
            <a:spLocks noGrp="1"/>
          </p:cNvSpPr>
          <p:nvPr>
            <p:ph type="ctrTitle"/>
          </p:nvPr>
        </p:nvSpPr>
        <p:spPr/>
        <p:txBody>
          <a:bodyPr>
            <a:normAutofit fontScale="90000"/>
          </a:bodyPr>
          <a:lstStyle/>
          <a:p>
            <a:r>
              <a:rPr lang="ru-RU" dirty="0">
                <a:latin typeface="Calibri" panose="020F0502020204030204" pitchFamily="34" charset="0"/>
                <a:ea typeface="Calibri" panose="020F0502020204030204" pitchFamily="34" charset="0"/>
                <a:cs typeface="Times New Roman" panose="02020603050405020304" pitchFamily="18" charset="0"/>
              </a:rPr>
              <a:t>Разминочный комплекс</a:t>
            </a:r>
            <a:endParaRPr lang="ru-RU" dirty="0"/>
          </a:p>
        </p:txBody>
      </p:sp>
      <p:sp>
        <p:nvSpPr>
          <p:cNvPr id="3" name="Подзаголовок 2">
            <a:extLst>
              <a:ext uri="{FF2B5EF4-FFF2-40B4-BE49-F238E27FC236}">
                <a16:creationId xmlns:a16="http://schemas.microsoft.com/office/drawing/2014/main" id="{CB99AFF1-6799-4004-937B-29616169709E}"/>
              </a:ext>
            </a:extLst>
          </p:cNvPr>
          <p:cNvSpPr>
            <a:spLocks noGrp="1"/>
          </p:cNvSpPr>
          <p:nvPr>
            <p:ph type="subTitle" idx="1"/>
          </p:nvPr>
        </p:nvSpPr>
        <p:spPr/>
        <p:txBody>
          <a:bodyPr>
            <a:normAutofit/>
          </a:bodyPr>
          <a:lstStyle/>
          <a:p>
            <a:r>
              <a:rPr lang="ru-RU" sz="4000" dirty="0">
                <a:latin typeface="Calibri" panose="020F0502020204030204" pitchFamily="34" charset="0"/>
                <a:ea typeface="Calibri" panose="020F0502020204030204" pitchFamily="34" charset="0"/>
                <a:cs typeface="Times New Roman" panose="02020603050405020304" pitchFamily="18" charset="0"/>
              </a:rPr>
              <a:t>из 12 упражнений.</a:t>
            </a:r>
            <a:br>
              <a:rPr lang="ru-RU" sz="4000" dirty="0">
                <a:latin typeface="Calibri" panose="020F0502020204030204" pitchFamily="34" charset="0"/>
                <a:ea typeface="Calibri" panose="020F0502020204030204" pitchFamily="34" charset="0"/>
                <a:cs typeface="Times New Roman" panose="02020603050405020304" pitchFamily="18" charset="0"/>
              </a:rPr>
            </a:br>
            <a:endParaRPr lang="ru-RU" sz="4000" dirty="0"/>
          </a:p>
        </p:txBody>
      </p:sp>
    </p:spTree>
    <p:extLst>
      <p:ext uri="{BB962C8B-B14F-4D97-AF65-F5344CB8AC3E}">
        <p14:creationId xmlns:p14="http://schemas.microsoft.com/office/powerpoint/2010/main" val="17137786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F1A202B-07B9-4CB2-947F-DE28FF3742B6}"/>
              </a:ext>
            </a:extLst>
          </p:cNvPr>
          <p:cNvSpPr>
            <a:spLocks noGrp="1"/>
          </p:cNvSpPr>
          <p:nvPr>
            <p:ph type="title"/>
          </p:nvPr>
        </p:nvSpPr>
        <p:spPr/>
        <p:txBody>
          <a:bodyPr>
            <a:normAutofit fontScale="90000"/>
          </a:bodyPr>
          <a:lstStyle/>
          <a:p>
            <a:r>
              <a:rPr lang="ru-RU" b="1" i="1" dirty="0">
                <a:latin typeface="Calibri" panose="020F0502020204030204" pitchFamily="34" charset="0"/>
                <a:ea typeface="Calibri" panose="020F0502020204030204" pitchFamily="34" charset="0"/>
                <a:cs typeface="Times New Roman" panose="02020603050405020304" pitchFamily="18" charset="0"/>
              </a:rPr>
              <a:t>Для мышц шеи</a:t>
            </a:r>
            <a:br>
              <a:rPr lang="ru-RU" dirty="0">
                <a:latin typeface="Calibri" panose="020F0502020204030204" pitchFamily="34" charset="0"/>
                <a:ea typeface="Calibri" panose="020F0502020204030204" pitchFamily="34" charset="0"/>
                <a:cs typeface="Times New Roman" panose="02020603050405020304" pitchFamily="18" charset="0"/>
              </a:rPr>
            </a:br>
            <a:endParaRPr lang="ru-RU" dirty="0"/>
          </a:p>
        </p:txBody>
      </p:sp>
      <p:sp>
        <p:nvSpPr>
          <p:cNvPr id="3" name="Объект 2">
            <a:extLst>
              <a:ext uri="{FF2B5EF4-FFF2-40B4-BE49-F238E27FC236}">
                <a16:creationId xmlns:a16="http://schemas.microsoft.com/office/drawing/2014/main" id="{8F217393-3F82-47EF-94E2-1151DCA08E76}"/>
              </a:ext>
            </a:extLst>
          </p:cNvPr>
          <p:cNvSpPr>
            <a:spLocks noGrp="1"/>
          </p:cNvSpPr>
          <p:nvPr>
            <p:ph idx="1"/>
          </p:nvPr>
        </p:nvSpPr>
        <p:spPr/>
        <p:txBody>
          <a:bodyPr/>
          <a:lstStyle/>
          <a:p>
            <a:pPr>
              <a:lnSpc>
                <a:spcPct val="107000"/>
              </a:lnSpc>
              <a:spcAft>
                <a:spcPts val="800"/>
              </a:spcAft>
            </a:pPr>
            <a:r>
              <a:rPr lang="ru-RU" dirty="0">
                <a:latin typeface="Calibri" panose="020F0502020204030204" pitchFamily="34" charset="0"/>
                <a:ea typeface="Calibri" panose="020F0502020204030204" pitchFamily="34" charset="0"/>
                <a:cs typeface="Times New Roman" panose="02020603050405020304" pitchFamily="18" charset="0"/>
              </a:rPr>
              <a:t>- и. п. ноги на ширине плеч, руки на пояс. Наклоны головой. На счёт 1 наклон головы вперёд, на счёт 2 назад, на счёт три 3 в левую сторону, на счёт 4 в правую сторону.</a:t>
            </a:r>
          </a:p>
          <a:p>
            <a:pPr>
              <a:lnSpc>
                <a:spcPct val="107000"/>
              </a:lnSpc>
              <a:spcAft>
                <a:spcPts val="800"/>
              </a:spcAft>
            </a:pPr>
            <a:r>
              <a:rPr lang="ru-RU" dirty="0">
                <a:latin typeface="Calibri" panose="020F0502020204030204" pitchFamily="34" charset="0"/>
                <a:ea typeface="Calibri" panose="020F0502020204030204" pitchFamily="34" charset="0"/>
                <a:cs typeface="Times New Roman" panose="02020603050405020304" pitchFamily="18" charset="0"/>
              </a:rPr>
              <a:t>- и. п. то же. Повороты головой. На счёт 1,2 поворот головы в левую сторону, на счёт 3,4 в правую сторону.</a:t>
            </a:r>
          </a:p>
          <a:p>
            <a:pPr>
              <a:lnSpc>
                <a:spcPct val="107000"/>
              </a:lnSpc>
              <a:spcAft>
                <a:spcPts val="800"/>
              </a:spcAft>
            </a:pPr>
            <a:r>
              <a:rPr lang="ru-RU" dirty="0">
                <a:latin typeface="Calibri" panose="020F0502020204030204" pitchFamily="34" charset="0"/>
                <a:ea typeface="Calibri" panose="020F0502020204030204" pitchFamily="34" charset="0"/>
                <a:cs typeface="Times New Roman" panose="02020603050405020304" pitchFamily="18" charset="0"/>
              </a:rPr>
              <a:t>- и. п. то же. Круговые движения головой. На счёт 1,2,3,4 круговые движения в левую сторону. На счёт 1,2,3,4 в правую сторону.</a:t>
            </a:r>
          </a:p>
          <a:p>
            <a:endParaRPr lang="ru-RU" dirty="0"/>
          </a:p>
        </p:txBody>
      </p:sp>
    </p:spTree>
    <p:extLst>
      <p:ext uri="{BB962C8B-B14F-4D97-AF65-F5344CB8AC3E}">
        <p14:creationId xmlns:p14="http://schemas.microsoft.com/office/powerpoint/2010/main" val="24730955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0D89049-2593-47FC-90BD-9C449C1D1F29}"/>
              </a:ext>
            </a:extLst>
          </p:cNvPr>
          <p:cNvSpPr>
            <a:spLocks noGrp="1"/>
          </p:cNvSpPr>
          <p:nvPr>
            <p:ph type="title"/>
          </p:nvPr>
        </p:nvSpPr>
        <p:spPr/>
        <p:txBody>
          <a:bodyPr>
            <a:normAutofit fontScale="90000"/>
          </a:bodyPr>
          <a:lstStyle/>
          <a:p>
            <a:r>
              <a:rPr lang="ru-RU" b="1" i="1" dirty="0">
                <a:latin typeface="Calibri" panose="020F0502020204030204" pitchFamily="34" charset="0"/>
                <a:ea typeface="Calibri" panose="020F0502020204030204" pitchFamily="34" charset="0"/>
                <a:cs typeface="Times New Roman" panose="02020603050405020304" pitchFamily="18" charset="0"/>
              </a:rPr>
              <a:t>Для мышц рук</a:t>
            </a:r>
            <a:br>
              <a:rPr lang="ru-RU" dirty="0">
                <a:latin typeface="Calibri" panose="020F0502020204030204" pitchFamily="34" charset="0"/>
                <a:ea typeface="Calibri" panose="020F0502020204030204" pitchFamily="34" charset="0"/>
                <a:cs typeface="Times New Roman" panose="02020603050405020304" pitchFamily="18" charset="0"/>
              </a:rPr>
            </a:br>
            <a:endParaRPr lang="ru-RU" dirty="0"/>
          </a:p>
        </p:txBody>
      </p:sp>
      <p:sp>
        <p:nvSpPr>
          <p:cNvPr id="3" name="Объект 2">
            <a:extLst>
              <a:ext uri="{FF2B5EF4-FFF2-40B4-BE49-F238E27FC236}">
                <a16:creationId xmlns:a16="http://schemas.microsoft.com/office/drawing/2014/main" id="{0B9DFDD0-086E-4411-96B1-782AE109E9B6}"/>
              </a:ext>
            </a:extLst>
          </p:cNvPr>
          <p:cNvSpPr>
            <a:spLocks noGrp="1"/>
          </p:cNvSpPr>
          <p:nvPr>
            <p:ph idx="1"/>
          </p:nvPr>
        </p:nvSpPr>
        <p:spPr/>
        <p:txBody>
          <a:bodyPr>
            <a:normAutofit fontScale="85000" lnSpcReduction="10000"/>
          </a:bodyPr>
          <a:lstStyle/>
          <a:p>
            <a:pPr>
              <a:lnSpc>
                <a:spcPct val="107000"/>
              </a:lnSpc>
              <a:spcAft>
                <a:spcPts val="800"/>
              </a:spcAft>
            </a:pPr>
            <a:r>
              <a:rPr lang="ru-RU" dirty="0">
                <a:latin typeface="Calibri" panose="020F0502020204030204" pitchFamily="34" charset="0"/>
                <a:ea typeface="Calibri" panose="020F0502020204030204" pitchFamily="34" charset="0"/>
                <a:cs typeface="Times New Roman" panose="02020603050405020304" pitchFamily="18" charset="0"/>
              </a:rPr>
              <a:t>- и. п. ноги на вместе, правую руку вверх над головой, левую руку вниз в дол туловища. Рывки руками. На счёт 1,2 рывки руками, на счёт 3,4 смена положения рук.</a:t>
            </a:r>
          </a:p>
          <a:p>
            <a:pPr>
              <a:lnSpc>
                <a:spcPct val="107000"/>
              </a:lnSpc>
              <a:spcAft>
                <a:spcPts val="800"/>
              </a:spcAft>
            </a:pPr>
            <a:r>
              <a:rPr lang="ru-RU" dirty="0">
                <a:latin typeface="Calibri" panose="020F0502020204030204" pitchFamily="34" charset="0"/>
                <a:ea typeface="Calibri" panose="020F0502020204030204" pitchFamily="34" charset="0"/>
                <a:cs typeface="Times New Roman" panose="02020603050405020304" pitchFamily="18" charset="0"/>
              </a:rPr>
              <a:t>- и. п. ноги на ширине плеч, руки перед грудью. Рывки руками. На счёт 1,2 рывки руками перед собой, на счёт 3,4 рывки руками с отведением рук в левую сторону. На счёт 1,2 рывки руками перед собой, на счёт 3,4 рывки руками с отведением рук в правую сторону.</a:t>
            </a:r>
          </a:p>
          <a:p>
            <a:pPr>
              <a:lnSpc>
                <a:spcPct val="107000"/>
              </a:lnSpc>
              <a:spcAft>
                <a:spcPts val="800"/>
              </a:spcAft>
            </a:pPr>
            <a:r>
              <a:rPr lang="ru-RU" dirty="0">
                <a:latin typeface="Calibri" panose="020F0502020204030204" pitchFamily="34" charset="0"/>
                <a:ea typeface="Calibri" panose="020F0502020204030204" pitchFamily="34" charset="0"/>
                <a:cs typeface="Times New Roman" panose="02020603050405020304" pitchFamily="18" charset="0"/>
              </a:rPr>
              <a:t>- и. п. ноги на ширине плеч, руки к плечам. Круговые движения плечами. На счёт 1,2,3,4 круговые движения вперёд. На счёт 1,2.3,4 круговые движения назад.</a:t>
            </a:r>
          </a:p>
          <a:p>
            <a:endParaRPr lang="ru-RU" dirty="0"/>
          </a:p>
        </p:txBody>
      </p:sp>
    </p:spTree>
    <p:extLst>
      <p:ext uri="{BB962C8B-B14F-4D97-AF65-F5344CB8AC3E}">
        <p14:creationId xmlns:p14="http://schemas.microsoft.com/office/powerpoint/2010/main" val="12580838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82B5BF3-E480-43E0-B149-75A0ED0B559B}"/>
              </a:ext>
            </a:extLst>
          </p:cNvPr>
          <p:cNvSpPr>
            <a:spLocks noGrp="1"/>
          </p:cNvSpPr>
          <p:nvPr>
            <p:ph type="title"/>
          </p:nvPr>
        </p:nvSpPr>
        <p:spPr/>
        <p:txBody>
          <a:bodyPr>
            <a:normAutofit fontScale="90000"/>
          </a:bodyPr>
          <a:lstStyle/>
          <a:p>
            <a:r>
              <a:rPr lang="ru-RU" b="1" i="1" dirty="0">
                <a:latin typeface="Calibri" panose="020F0502020204030204" pitchFamily="34" charset="0"/>
                <a:ea typeface="Calibri" panose="020F0502020204030204" pitchFamily="34" charset="0"/>
                <a:cs typeface="Times New Roman" panose="02020603050405020304" pitchFamily="18" charset="0"/>
              </a:rPr>
              <a:t>Для мышц спины и ног</a:t>
            </a:r>
            <a:br>
              <a:rPr lang="ru-RU" dirty="0">
                <a:latin typeface="Calibri" panose="020F0502020204030204" pitchFamily="34" charset="0"/>
                <a:ea typeface="Calibri" panose="020F0502020204030204" pitchFamily="34" charset="0"/>
                <a:cs typeface="Times New Roman" panose="02020603050405020304" pitchFamily="18" charset="0"/>
              </a:rPr>
            </a:br>
            <a:endParaRPr lang="ru-RU" dirty="0"/>
          </a:p>
        </p:txBody>
      </p:sp>
      <p:sp>
        <p:nvSpPr>
          <p:cNvPr id="3" name="Объект 2">
            <a:extLst>
              <a:ext uri="{FF2B5EF4-FFF2-40B4-BE49-F238E27FC236}">
                <a16:creationId xmlns:a16="http://schemas.microsoft.com/office/drawing/2014/main" id="{05DFD5D9-BC84-47CA-A02C-B49C89E1967D}"/>
              </a:ext>
            </a:extLst>
          </p:cNvPr>
          <p:cNvSpPr>
            <a:spLocks noGrp="1"/>
          </p:cNvSpPr>
          <p:nvPr>
            <p:ph idx="1"/>
          </p:nvPr>
        </p:nvSpPr>
        <p:spPr/>
        <p:txBody>
          <a:bodyPr>
            <a:normAutofit fontScale="92500"/>
          </a:bodyPr>
          <a:lstStyle/>
          <a:p>
            <a:pPr>
              <a:lnSpc>
                <a:spcPct val="107000"/>
              </a:lnSpc>
              <a:spcAft>
                <a:spcPts val="800"/>
              </a:spcAft>
            </a:pPr>
            <a:r>
              <a:rPr lang="ru-RU" dirty="0">
                <a:latin typeface="Calibri" panose="020F0502020204030204" pitchFamily="34" charset="0"/>
                <a:ea typeface="Calibri" panose="020F0502020204030204" pitchFamily="34" charset="0"/>
                <a:cs typeface="Times New Roman" panose="02020603050405020304" pitchFamily="18" charset="0"/>
              </a:rPr>
              <a:t>- и. п. ноги на ширине плеч, руки на пояс. Наклоны туловища. На счёт 1 наклон туловища вперёд, на 2 назад, на 3 в левую сторону, на 4 в правую сторону.</a:t>
            </a:r>
          </a:p>
          <a:p>
            <a:pPr>
              <a:lnSpc>
                <a:spcPct val="107000"/>
              </a:lnSpc>
              <a:spcAft>
                <a:spcPts val="800"/>
              </a:spcAft>
            </a:pPr>
            <a:r>
              <a:rPr lang="ru-RU" dirty="0">
                <a:latin typeface="Calibri" panose="020F0502020204030204" pitchFamily="34" charset="0"/>
                <a:ea typeface="Calibri" panose="020F0502020204030204" pitchFamily="34" charset="0"/>
                <a:cs typeface="Times New Roman" panose="02020603050405020304" pitchFamily="18" charset="0"/>
              </a:rPr>
              <a:t>- и. п. то же. Повороты туловищем. На счёт 1,2 повороты туловища в левую сторону, на счёт 3,4 в правую сторону.</a:t>
            </a:r>
          </a:p>
          <a:p>
            <a:pPr>
              <a:lnSpc>
                <a:spcPct val="107000"/>
              </a:lnSpc>
              <a:spcAft>
                <a:spcPts val="800"/>
              </a:spcAft>
            </a:pPr>
            <a:r>
              <a:rPr lang="ru-RU" dirty="0">
                <a:latin typeface="Calibri" panose="020F0502020204030204" pitchFamily="34" charset="0"/>
                <a:ea typeface="Calibri" panose="020F0502020204030204" pitchFamily="34" charset="0"/>
                <a:cs typeface="Times New Roman" panose="02020603050405020304" pitchFamily="18" charset="0"/>
              </a:rPr>
              <a:t>- и. п. то же. Круговые движения туловищем. На счёт 1,2,3,4 круговые движения туловищем в левую сторону, на счёт 1,2,3,4 в правую сторону.</a:t>
            </a:r>
          </a:p>
          <a:p>
            <a:endParaRPr lang="ru-RU" dirty="0"/>
          </a:p>
        </p:txBody>
      </p:sp>
    </p:spTree>
    <p:extLst>
      <p:ext uri="{BB962C8B-B14F-4D97-AF65-F5344CB8AC3E}">
        <p14:creationId xmlns:p14="http://schemas.microsoft.com/office/powerpoint/2010/main" val="39702653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377610D-2A12-4B38-BDF7-BF860DAF34E1}"/>
              </a:ext>
            </a:extLst>
          </p:cNvPr>
          <p:cNvSpPr>
            <a:spLocks noGrp="1"/>
          </p:cNvSpPr>
          <p:nvPr>
            <p:ph type="title"/>
          </p:nvPr>
        </p:nvSpPr>
        <p:spPr/>
        <p:txBody>
          <a:bodyPr>
            <a:normAutofit fontScale="90000"/>
          </a:bodyPr>
          <a:lstStyle/>
          <a:p>
            <a:r>
              <a:rPr lang="ru-RU" b="1" i="1" dirty="0">
                <a:latin typeface="Calibri" panose="020F0502020204030204" pitchFamily="34" charset="0"/>
                <a:ea typeface="Calibri" panose="020F0502020204030204" pitchFamily="34" charset="0"/>
                <a:cs typeface="Times New Roman" panose="02020603050405020304" pitchFamily="18" charset="0"/>
              </a:rPr>
              <a:t>Для мышц ног</a:t>
            </a:r>
            <a:br>
              <a:rPr lang="ru-RU" dirty="0">
                <a:latin typeface="Calibri" panose="020F0502020204030204" pitchFamily="34" charset="0"/>
                <a:ea typeface="Calibri" panose="020F0502020204030204" pitchFamily="34" charset="0"/>
                <a:cs typeface="Times New Roman" panose="02020603050405020304" pitchFamily="18" charset="0"/>
              </a:rPr>
            </a:br>
            <a:endParaRPr lang="ru-RU" dirty="0"/>
          </a:p>
        </p:txBody>
      </p:sp>
      <p:sp>
        <p:nvSpPr>
          <p:cNvPr id="3" name="Объект 2">
            <a:extLst>
              <a:ext uri="{FF2B5EF4-FFF2-40B4-BE49-F238E27FC236}">
                <a16:creationId xmlns:a16="http://schemas.microsoft.com/office/drawing/2014/main" id="{309A3CD7-330E-4325-878B-ED7803790E9E}"/>
              </a:ext>
            </a:extLst>
          </p:cNvPr>
          <p:cNvSpPr>
            <a:spLocks noGrp="1"/>
          </p:cNvSpPr>
          <p:nvPr>
            <p:ph idx="1"/>
          </p:nvPr>
        </p:nvSpPr>
        <p:spPr/>
        <p:txBody>
          <a:bodyPr>
            <a:normAutofit fontScale="92500"/>
          </a:bodyPr>
          <a:lstStyle/>
          <a:p>
            <a:pPr>
              <a:lnSpc>
                <a:spcPct val="107000"/>
              </a:lnSpc>
              <a:spcAft>
                <a:spcPts val="800"/>
              </a:spcAft>
            </a:pPr>
            <a:r>
              <a:rPr lang="ru-RU" dirty="0">
                <a:latin typeface="Calibri" panose="020F0502020204030204" pitchFamily="34" charset="0"/>
                <a:ea typeface="Calibri" panose="020F0502020204030204" pitchFamily="34" charset="0"/>
                <a:cs typeface="Times New Roman" panose="02020603050405020304" pitchFamily="18" charset="0"/>
              </a:rPr>
              <a:t>- и. п. Ноги вместе. Руки на пояс. Прыжки на месте.</a:t>
            </a:r>
          </a:p>
          <a:p>
            <a:pPr>
              <a:lnSpc>
                <a:spcPct val="107000"/>
              </a:lnSpc>
              <a:spcAft>
                <a:spcPts val="800"/>
              </a:spcAft>
            </a:pPr>
            <a:r>
              <a:rPr lang="ru-RU" dirty="0">
                <a:latin typeface="Calibri" panose="020F0502020204030204" pitchFamily="34" charset="0"/>
                <a:ea typeface="Calibri" panose="020F0502020204030204" pitchFamily="34" charset="0"/>
                <a:cs typeface="Times New Roman" panose="02020603050405020304" pitchFamily="18" charset="0"/>
              </a:rPr>
              <a:t>- и. п. Ноги на ширине плеч, руки вытянули перед собой. Махи ногами. На счёт 1,2 махом левой ноги носком касаемся кисти правой руки, на счёт 3,4 махом правой ноги носком касаемся кисти левой руки.</a:t>
            </a:r>
          </a:p>
          <a:p>
            <a:pPr>
              <a:lnSpc>
                <a:spcPct val="107000"/>
              </a:lnSpc>
              <a:spcAft>
                <a:spcPts val="800"/>
              </a:spcAft>
            </a:pPr>
            <a:r>
              <a:rPr lang="ru-RU" dirty="0">
                <a:latin typeface="Calibri" panose="020F0502020204030204" pitchFamily="34" charset="0"/>
                <a:ea typeface="Calibri" panose="020F0502020204030204" pitchFamily="34" charset="0"/>
                <a:cs typeface="Times New Roman" panose="02020603050405020304" pitchFamily="18" charset="0"/>
              </a:rPr>
              <a:t>- и. п. (для девочек) руки на пояс, ноги на ширине плеч. (для мальчиков) руки за голову ноги на ширине плеч.</a:t>
            </a:r>
          </a:p>
          <a:p>
            <a:pPr>
              <a:lnSpc>
                <a:spcPct val="107000"/>
              </a:lnSpc>
              <a:spcAft>
                <a:spcPts val="800"/>
              </a:spcAft>
            </a:pPr>
            <a:r>
              <a:rPr lang="ru-RU" dirty="0">
                <a:latin typeface="Calibri" panose="020F0502020204030204" pitchFamily="34" charset="0"/>
                <a:ea typeface="Calibri" panose="020F0502020204030204" pitchFamily="34" charset="0"/>
                <a:cs typeface="Times New Roman" panose="02020603050405020304" pitchFamily="18" charset="0"/>
              </a:rPr>
              <a:t>Приседания.</a:t>
            </a:r>
          </a:p>
          <a:p>
            <a:endParaRPr lang="ru-RU" dirty="0"/>
          </a:p>
        </p:txBody>
      </p:sp>
    </p:spTree>
    <p:extLst>
      <p:ext uri="{BB962C8B-B14F-4D97-AF65-F5344CB8AC3E}">
        <p14:creationId xmlns:p14="http://schemas.microsoft.com/office/powerpoint/2010/main" val="4100993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53A3DC-3F73-4918-8C75-CF69E2D2CA7F}"/>
              </a:ext>
            </a:extLst>
          </p:cNvPr>
          <p:cNvSpPr>
            <a:spLocks noGrp="1"/>
          </p:cNvSpPr>
          <p:nvPr>
            <p:ph type="title"/>
          </p:nvPr>
        </p:nvSpPr>
        <p:spPr/>
        <p:txBody>
          <a:bodyPr>
            <a:normAutofit fontScale="90000"/>
          </a:bodyPr>
          <a:lstStyle/>
          <a:p>
            <a:r>
              <a:rPr lang="ru-RU" dirty="0">
                <a:latin typeface="Calibri" panose="020F0502020204030204" pitchFamily="34" charset="0"/>
                <a:ea typeface="Calibri" panose="020F0502020204030204" pitchFamily="34" charset="0"/>
                <a:cs typeface="Times New Roman" panose="02020603050405020304" pitchFamily="18" charset="0"/>
              </a:rPr>
              <a:t>Что такое комплекс упражнений?</a:t>
            </a:r>
            <a:br>
              <a:rPr lang="ru-RU" dirty="0">
                <a:latin typeface="Calibri" panose="020F0502020204030204" pitchFamily="34" charset="0"/>
                <a:ea typeface="Calibri" panose="020F0502020204030204" pitchFamily="34" charset="0"/>
                <a:cs typeface="Times New Roman" panose="02020603050405020304" pitchFamily="18" charset="0"/>
              </a:rPr>
            </a:br>
            <a:endParaRPr lang="ru-RU" dirty="0"/>
          </a:p>
        </p:txBody>
      </p:sp>
      <p:sp>
        <p:nvSpPr>
          <p:cNvPr id="3" name="Объект 2">
            <a:extLst>
              <a:ext uri="{FF2B5EF4-FFF2-40B4-BE49-F238E27FC236}">
                <a16:creationId xmlns:a16="http://schemas.microsoft.com/office/drawing/2014/main" id="{CB217853-680A-4442-A87C-A96A585E5061}"/>
              </a:ext>
            </a:extLst>
          </p:cNvPr>
          <p:cNvSpPr>
            <a:spLocks noGrp="1"/>
          </p:cNvSpPr>
          <p:nvPr>
            <p:ph idx="1"/>
          </p:nvPr>
        </p:nvSpPr>
        <p:spPr/>
        <p:txBody>
          <a:bodyPr/>
          <a:lstStyle/>
          <a:p>
            <a:r>
              <a:rPr lang="ru-RU" dirty="0">
                <a:latin typeface="Calibri" panose="020F0502020204030204" pitchFamily="34" charset="0"/>
                <a:ea typeface="Calibri" panose="020F0502020204030204" pitchFamily="34" charset="0"/>
                <a:cs typeface="Times New Roman" panose="02020603050405020304" pitchFamily="18" charset="0"/>
              </a:rPr>
              <a:t>Комплексы упражнений – это </a:t>
            </a:r>
            <a:r>
              <a:rPr lang="ru-RU" b="1" dirty="0">
                <a:latin typeface="Calibri" panose="020F0502020204030204" pitchFamily="34" charset="0"/>
                <a:ea typeface="Calibri" panose="020F0502020204030204" pitchFamily="34" charset="0"/>
                <a:cs typeface="Times New Roman" panose="02020603050405020304" pitchFamily="18" charset="0"/>
              </a:rPr>
              <a:t>последовательность нескольких упражнений, в которых регламентируются количество подходов, повторений, пауз, частота проведения</a:t>
            </a:r>
            <a:r>
              <a:rPr lang="ru-RU" dirty="0">
                <a:latin typeface="Calibri" panose="020F0502020204030204" pitchFamily="34" charset="0"/>
                <a:ea typeface="Calibri" panose="020F0502020204030204" pitchFamily="34" charset="0"/>
                <a:cs typeface="Times New Roman" panose="02020603050405020304" pitchFamily="18" charset="0"/>
              </a:rPr>
              <a:t>.</a:t>
            </a:r>
          </a:p>
          <a:p>
            <a:r>
              <a:rPr lang="ru-RU" dirty="0">
                <a:latin typeface="Calibri" panose="020F0502020204030204" pitchFamily="34" charset="0"/>
                <a:ea typeface="Calibri" panose="020F0502020204030204" pitchFamily="34" charset="0"/>
                <a:cs typeface="Times New Roman" panose="02020603050405020304" pitchFamily="18" charset="0"/>
              </a:rPr>
              <a:t> Группа мышц – это мышечная группа, которая состоит из нескольких мышц, выполняющих одну функцию</a:t>
            </a:r>
            <a:endParaRPr lang="ru-RU" dirty="0"/>
          </a:p>
        </p:txBody>
      </p:sp>
    </p:spTree>
    <p:extLst>
      <p:ext uri="{BB962C8B-B14F-4D97-AF65-F5344CB8AC3E}">
        <p14:creationId xmlns:p14="http://schemas.microsoft.com/office/powerpoint/2010/main" val="12796444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6EB9CF3-4671-466C-A887-FA182EF0B5E9}"/>
              </a:ext>
            </a:extLst>
          </p:cNvPr>
          <p:cNvSpPr>
            <a:spLocks noGrp="1"/>
          </p:cNvSpPr>
          <p:nvPr>
            <p:ph type="title"/>
          </p:nvPr>
        </p:nvSpPr>
        <p:spPr/>
        <p:txBody>
          <a:bodyPr>
            <a:normAutofit fontScale="90000"/>
          </a:bodyPr>
          <a:lstStyle/>
          <a:p>
            <a:r>
              <a:rPr lang="ru-RU" dirty="0">
                <a:latin typeface="Calibri" panose="020F0502020204030204" pitchFamily="34" charset="0"/>
                <a:ea typeface="Calibri" panose="020F0502020204030204" pitchFamily="34" charset="0"/>
                <a:cs typeface="Times New Roman" panose="02020603050405020304" pitchFamily="18" charset="0"/>
              </a:rPr>
              <a:t>Что такое комплекс утренней гимнастики?</a:t>
            </a:r>
            <a:br>
              <a:rPr lang="ru-RU" dirty="0">
                <a:latin typeface="Calibri" panose="020F0502020204030204" pitchFamily="34" charset="0"/>
                <a:ea typeface="Calibri" panose="020F0502020204030204" pitchFamily="34" charset="0"/>
                <a:cs typeface="Times New Roman" panose="02020603050405020304" pitchFamily="18" charset="0"/>
              </a:rPr>
            </a:br>
            <a:endParaRPr lang="ru-RU" dirty="0"/>
          </a:p>
        </p:txBody>
      </p:sp>
      <p:sp>
        <p:nvSpPr>
          <p:cNvPr id="3" name="Объект 2">
            <a:extLst>
              <a:ext uri="{FF2B5EF4-FFF2-40B4-BE49-F238E27FC236}">
                <a16:creationId xmlns:a16="http://schemas.microsoft.com/office/drawing/2014/main" id="{45CE7AF6-26CE-4816-9F8B-938670943206}"/>
              </a:ext>
            </a:extLst>
          </p:cNvPr>
          <p:cNvSpPr>
            <a:spLocks noGrp="1"/>
          </p:cNvSpPr>
          <p:nvPr>
            <p:ph idx="1"/>
          </p:nvPr>
        </p:nvSpPr>
        <p:spPr/>
        <p:txBody>
          <a:bodyPr/>
          <a:lstStyle/>
          <a:p>
            <a:r>
              <a:rPr lang="ru-RU" dirty="0" err="1">
                <a:latin typeface="Calibri" panose="020F0502020204030204" pitchFamily="34" charset="0"/>
                <a:ea typeface="Calibri" panose="020F0502020204030204" pitchFamily="34" charset="0"/>
                <a:cs typeface="Times New Roman" panose="02020603050405020304" pitchFamily="18" charset="0"/>
              </a:rPr>
              <a:t>Заря́дка</a:t>
            </a:r>
            <a:r>
              <a:rPr lang="ru-RU" dirty="0">
                <a:latin typeface="Calibri" panose="020F0502020204030204" pitchFamily="34" charset="0"/>
                <a:ea typeface="Calibri" panose="020F0502020204030204" pitchFamily="34" charset="0"/>
                <a:cs typeface="Times New Roman" panose="02020603050405020304" pitchFamily="18" charset="0"/>
              </a:rPr>
              <a:t> (гигиеническая утренняя гимнастика) — </a:t>
            </a:r>
            <a:r>
              <a:rPr lang="ru-RU" b="1" dirty="0">
                <a:latin typeface="Calibri" panose="020F0502020204030204" pitchFamily="34" charset="0"/>
                <a:ea typeface="Calibri" panose="020F0502020204030204" pitchFamily="34" charset="0"/>
                <a:cs typeface="Times New Roman" panose="02020603050405020304" pitchFamily="18" charset="0"/>
              </a:rPr>
              <a:t>комплекс лёгких физических упражнений, выполняемых утром после пробуждения для ускорения перехода от состояния сна к активной деятельности</a:t>
            </a:r>
            <a:r>
              <a:rPr lang="ru-RU" dirty="0">
                <a:latin typeface="Calibri" panose="020F0502020204030204" pitchFamily="34" charset="0"/>
                <a:ea typeface="Calibri" panose="020F0502020204030204" pitchFamily="34" charset="0"/>
                <a:cs typeface="Times New Roman" panose="02020603050405020304" pitchFamily="18" charset="0"/>
              </a:rPr>
              <a:t>.</a:t>
            </a:r>
          </a:p>
          <a:p>
            <a:endParaRPr lang="ru-RU" dirty="0"/>
          </a:p>
        </p:txBody>
      </p:sp>
    </p:spTree>
    <p:extLst>
      <p:ext uri="{BB962C8B-B14F-4D97-AF65-F5344CB8AC3E}">
        <p14:creationId xmlns:p14="http://schemas.microsoft.com/office/powerpoint/2010/main" val="21205385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7E9D67D-603A-43C6-985C-0322EFE2DC38}"/>
              </a:ext>
            </a:extLst>
          </p:cNvPr>
          <p:cNvSpPr>
            <a:spLocks noGrp="1"/>
          </p:cNvSpPr>
          <p:nvPr>
            <p:ph type="title"/>
          </p:nvPr>
        </p:nvSpPr>
        <p:spPr/>
        <p:txBody>
          <a:bodyPr>
            <a:normAutofit fontScale="90000"/>
          </a:bodyPr>
          <a:lstStyle/>
          <a:p>
            <a:r>
              <a:rPr lang="ru-RU" dirty="0">
                <a:latin typeface="Calibri" panose="020F0502020204030204" pitchFamily="34" charset="0"/>
                <a:ea typeface="Calibri" panose="020F0502020204030204" pitchFamily="34" charset="0"/>
                <a:cs typeface="Times New Roman" panose="02020603050405020304" pitchFamily="18" charset="0"/>
              </a:rPr>
              <a:t>Для чего нужен комплекс утренней гимнастики?</a:t>
            </a:r>
            <a:br>
              <a:rPr lang="ru-RU" dirty="0">
                <a:latin typeface="Calibri" panose="020F0502020204030204" pitchFamily="34" charset="0"/>
                <a:ea typeface="Calibri" panose="020F0502020204030204" pitchFamily="34" charset="0"/>
                <a:cs typeface="Times New Roman" panose="02020603050405020304" pitchFamily="18" charset="0"/>
              </a:rPr>
            </a:br>
            <a:endParaRPr lang="ru-RU" dirty="0"/>
          </a:p>
        </p:txBody>
      </p:sp>
      <p:sp>
        <p:nvSpPr>
          <p:cNvPr id="3" name="Объект 2">
            <a:extLst>
              <a:ext uri="{FF2B5EF4-FFF2-40B4-BE49-F238E27FC236}">
                <a16:creationId xmlns:a16="http://schemas.microsoft.com/office/drawing/2014/main" id="{444EBF7B-DAAB-4128-9F67-F1A0CB56BB19}"/>
              </a:ext>
            </a:extLst>
          </p:cNvPr>
          <p:cNvSpPr>
            <a:spLocks noGrp="1"/>
          </p:cNvSpPr>
          <p:nvPr>
            <p:ph idx="1"/>
          </p:nvPr>
        </p:nvSpPr>
        <p:spPr/>
        <p:txBody>
          <a:bodyPr/>
          <a:lstStyle/>
          <a:p>
            <a:r>
              <a:rPr lang="ru-RU" dirty="0">
                <a:latin typeface="Calibri" panose="020F0502020204030204" pitchFamily="34" charset="0"/>
                <a:ea typeface="Calibri" panose="020F0502020204030204" pitchFamily="34" charset="0"/>
                <a:cs typeface="Times New Roman" panose="02020603050405020304" pitchFamily="18" charset="0"/>
              </a:rPr>
              <a:t>Утренняя зарядка — это комплекс физических упражнений, выполняемый в утренние часы </a:t>
            </a:r>
            <a:r>
              <a:rPr lang="ru-RU" b="1" dirty="0">
                <a:latin typeface="Calibri" panose="020F0502020204030204" pitchFamily="34" charset="0"/>
                <a:ea typeface="Calibri" panose="020F0502020204030204" pitchFamily="34" charset="0"/>
                <a:cs typeface="Times New Roman" panose="02020603050405020304" pitchFamily="18" charset="0"/>
              </a:rPr>
              <a:t>для перевода организма из состояния сна к бодрствованию</a:t>
            </a:r>
            <a:r>
              <a:rPr lang="ru-RU" dirty="0">
                <a:latin typeface="Calibri" panose="020F0502020204030204" pitchFamily="34" charset="0"/>
                <a:ea typeface="Calibri" panose="020F0502020204030204" pitchFamily="34" charset="0"/>
                <a:cs typeface="Times New Roman" panose="02020603050405020304" pitchFamily="18" charset="0"/>
              </a:rPr>
              <a:t>. </a:t>
            </a:r>
          </a:p>
          <a:p>
            <a:r>
              <a:rPr lang="ru-RU" dirty="0">
                <a:latin typeface="Calibri" panose="020F0502020204030204" pitchFamily="34" charset="0"/>
                <a:ea typeface="Calibri" panose="020F0502020204030204" pitchFamily="34" charset="0"/>
                <a:cs typeface="Times New Roman" panose="02020603050405020304" pitchFamily="18" charset="0"/>
              </a:rPr>
              <a:t>Основные задачи – активирование физиологических процессов, повышение общего тонуса, работоспособности, создание бодрого настроения.</a:t>
            </a:r>
          </a:p>
          <a:p>
            <a:endParaRPr lang="ru-RU" dirty="0"/>
          </a:p>
        </p:txBody>
      </p:sp>
    </p:spTree>
    <p:extLst>
      <p:ext uri="{BB962C8B-B14F-4D97-AF65-F5344CB8AC3E}">
        <p14:creationId xmlns:p14="http://schemas.microsoft.com/office/powerpoint/2010/main" val="2562359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F34AC03-7E6E-490F-AFE3-3A0BF33CD6E0}"/>
              </a:ext>
            </a:extLst>
          </p:cNvPr>
          <p:cNvSpPr>
            <a:spLocks noGrp="1"/>
          </p:cNvSpPr>
          <p:nvPr>
            <p:ph type="title"/>
          </p:nvPr>
        </p:nvSpPr>
        <p:spPr/>
        <p:txBody>
          <a:bodyPr>
            <a:normAutofit fontScale="90000"/>
          </a:bodyPr>
          <a:lstStyle/>
          <a:p>
            <a:r>
              <a:rPr lang="ru-RU" dirty="0">
                <a:latin typeface="Calibri" panose="020F0502020204030204" pitchFamily="34" charset="0"/>
                <a:ea typeface="Calibri" panose="020F0502020204030204" pitchFamily="34" charset="0"/>
                <a:cs typeface="Times New Roman" panose="02020603050405020304" pitchFamily="18" charset="0"/>
              </a:rPr>
              <a:t>Какие существуют основные группы физических упражнений?</a:t>
            </a:r>
            <a:br>
              <a:rPr lang="ru-RU" dirty="0">
                <a:latin typeface="Calibri" panose="020F0502020204030204" pitchFamily="34" charset="0"/>
                <a:ea typeface="Calibri" panose="020F0502020204030204" pitchFamily="34" charset="0"/>
                <a:cs typeface="Times New Roman" panose="02020603050405020304" pitchFamily="18" charset="0"/>
              </a:rPr>
            </a:br>
            <a:endParaRPr lang="ru-RU" dirty="0"/>
          </a:p>
        </p:txBody>
      </p:sp>
      <p:sp>
        <p:nvSpPr>
          <p:cNvPr id="3" name="Объект 2">
            <a:extLst>
              <a:ext uri="{FF2B5EF4-FFF2-40B4-BE49-F238E27FC236}">
                <a16:creationId xmlns:a16="http://schemas.microsoft.com/office/drawing/2014/main" id="{7A41EA9D-8501-4011-A48C-61A246DB5ACF}"/>
              </a:ext>
            </a:extLst>
          </p:cNvPr>
          <p:cNvSpPr>
            <a:spLocks noGrp="1"/>
          </p:cNvSpPr>
          <p:nvPr>
            <p:ph idx="1"/>
          </p:nvPr>
        </p:nvSpPr>
        <p:spPr/>
        <p:txBody>
          <a:bodyPr/>
          <a:lstStyle/>
          <a:p>
            <a:r>
              <a:rPr lang="ru-RU" dirty="0">
                <a:latin typeface="Calibri" panose="020F0502020204030204" pitchFamily="34" charset="0"/>
                <a:ea typeface="Calibri" panose="020F0502020204030204" pitchFamily="34" charset="0"/>
                <a:cs typeface="Times New Roman" panose="02020603050405020304" pitchFamily="18" charset="0"/>
              </a:rPr>
              <a:t>Ф</a:t>
            </a:r>
            <a:r>
              <a:rPr lang="ru-RU" b="1" dirty="0">
                <a:latin typeface="Calibri" panose="020F0502020204030204" pitchFamily="34" charset="0"/>
                <a:ea typeface="Calibri" panose="020F0502020204030204" pitchFamily="34" charset="0"/>
                <a:cs typeface="Times New Roman" panose="02020603050405020304" pitchFamily="18" charset="0"/>
              </a:rPr>
              <a:t>изические упражнения</a:t>
            </a:r>
            <a:r>
              <a:rPr lang="ru-RU" dirty="0">
                <a:latin typeface="Calibri" panose="020F0502020204030204" pitchFamily="34" charset="0"/>
                <a:ea typeface="Calibri" panose="020F0502020204030204" pitchFamily="34" charset="0"/>
                <a:cs typeface="Times New Roman" panose="02020603050405020304" pitchFamily="18" charset="0"/>
              </a:rPr>
              <a:t> делятся на</a:t>
            </a:r>
          </a:p>
          <a:p>
            <a:r>
              <a:rPr lang="ru-RU" dirty="0">
                <a:latin typeface="Calibri" panose="020F0502020204030204" pitchFamily="34" charset="0"/>
                <a:ea typeface="Calibri" panose="020F0502020204030204" pitchFamily="34" charset="0"/>
                <a:cs typeface="Times New Roman" panose="02020603050405020304" pitchFamily="18" charset="0"/>
              </a:rPr>
              <a:t> циклические (ходьба, бег, передвижение на лыжах, плавание),</a:t>
            </a:r>
          </a:p>
          <a:p>
            <a:r>
              <a:rPr lang="ru-RU" dirty="0">
                <a:latin typeface="Calibri" panose="020F0502020204030204" pitchFamily="34" charset="0"/>
                <a:ea typeface="Calibri" panose="020F0502020204030204" pitchFamily="34" charset="0"/>
                <a:cs typeface="Times New Roman" panose="02020603050405020304" pitchFamily="18" charset="0"/>
              </a:rPr>
              <a:t> ациклические (поднимание тяжестей, прыжки или метания с места, приемы нападения и самозащиты) и </a:t>
            </a:r>
          </a:p>
          <a:p>
            <a:r>
              <a:rPr lang="ru-RU" dirty="0">
                <a:latin typeface="Calibri" panose="020F0502020204030204" pitchFamily="34" charset="0"/>
                <a:ea typeface="Calibri" panose="020F0502020204030204" pitchFamily="34" charset="0"/>
                <a:cs typeface="Times New Roman" panose="02020603050405020304" pitchFamily="18" charset="0"/>
              </a:rPr>
              <a:t>смешанные (метания с разбегу, прыжки с разбегу в длину и высоту, движения в спортивных играх).</a:t>
            </a:r>
          </a:p>
          <a:p>
            <a:endParaRPr lang="ru-RU" dirty="0"/>
          </a:p>
        </p:txBody>
      </p:sp>
    </p:spTree>
    <p:extLst>
      <p:ext uri="{BB962C8B-B14F-4D97-AF65-F5344CB8AC3E}">
        <p14:creationId xmlns:p14="http://schemas.microsoft.com/office/powerpoint/2010/main" val="3252661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8CE43ED-9423-4AFB-B46F-B34BE2FBDDFC}"/>
              </a:ext>
            </a:extLst>
          </p:cNvPr>
          <p:cNvSpPr>
            <a:spLocks noGrp="1"/>
          </p:cNvSpPr>
          <p:nvPr>
            <p:ph type="title"/>
          </p:nvPr>
        </p:nvSpPr>
        <p:spPr/>
        <p:txBody>
          <a:bodyPr>
            <a:normAutofit fontScale="90000"/>
          </a:bodyPr>
          <a:lstStyle/>
          <a:p>
            <a:r>
              <a:rPr lang="ru-RU" dirty="0">
                <a:latin typeface="Calibri" panose="020F0502020204030204" pitchFamily="34" charset="0"/>
                <a:ea typeface="Calibri" panose="020F0502020204030204" pitchFamily="34" charset="0"/>
                <a:cs typeface="Times New Roman" panose="02020603050405020304" pitchFamily="18" charset="0"/>
              </a:rPr>
              <a:t>Что входит в содержание физических упражнений?</a:t>
            </a:r>
            <a:br>
              <a:rPr lang="ru-RU" dirty="0">
                <a:latin typeface="Calibri" panose="020F0502020204030204" pitchFamily="34" charset="0"/>
                <a:ea typeface="Calibri" panose="020F0502020204030204" pitchFamily="34" charset="0"/>
                <a:cs typeface="Times New Roman" panose="02020603050405020304" pitchFamily="18" charset="0"/>
              </a:rPr>
            </a:br>
            <a:endParaRPr lang="ru-RU" dirty="0"/>
          </a:p>
        </p:txBody>
      </p:sp>
      <p:sp>
        <p:nvSpPr>
          <p:cNvPr id="3" name="Объект 2">
            <a:extLst>
              <a:ext uri="{FF2B5EF4-FFF2-40B4-BE49-F238E27FC236}">
                <a16:creationId xmlns:a16="http://schemas.microsoft.com/office/drawing/2014/main" id="{53C4C134-AAB6-4589-94B6-DD4703CD7CF4}"/>
              </a:ext>
            </a:extLst>
          </p:cNvPr>
          <p:cNvSpPr>
            <a:spLocks noGrp="1"/>
          </p:cNvSpPr>
          <p:nvPr>
            <p:ph idx="1"/>
          </p:nvPr>
        </p:nvSpPr>
        <p:spPr/>
        <p:txBody>
          <a:bodyPr/>
          <a:lstStyle/>
          <a:p>
            <a:r>
              <a:rPr lang="ru-RU" b="1" dirty="0">
                <a:latin typeface="Calibri" panose="020F0502020204030204" pitchFamily="34" charset="0"/>
                <a:ea typeface="Calibri" panose="020F0502020204030204" pitchFamily="34" charset="0"/>
                <a:cs typeface="Times New Roman" panose="02020603050405020304" pitchFamily="18" charset="0"/>
              </a:rPr>
              <a:t>Содержание физических упражнений</a:t>
            </a:r>
            <a:br>
              <a:rPr lang="ru-RU" dirty="0">
                <a:latin typeface="Calibri" panose="020F0502020204030204" pitchFamily="34" charset="0"/>
                <a:ea typeface="Calibri" panose="020F0502020204030204" pitchFamily="34" charset="0"/>
                <a:cs typeface="Times New Roman" panose="02020603050405020304" pitchFamily="18" charset="0"/>
              </a:rPr>
            </a:br>
            <a:br>
              <a:rPr lang="ru-RU" dirty="0">
                <a:latin typeface="Calibri" panose="020F0502020204030204" pitchFamily="34" charset="0"/>
                <a:ea typeface="Calibri" panose="020F0502020204030204" pitchFamily="34" charset="0"/>
                <a:cs typeface="Times New Roman" panose="02020603050405020304" pitchFamily="18" charset="0"/>
              </a:rPr>
            </a:br>
            <a:r>
              <a:rPr lang="ru-RU" dirty="0">
                <a:latin typeface="Calibri" panose="020F0502020204030204" pitchFamily="34" charset="0"/>
                <a:ea typeface="Calibri" panose="020F0502020204030204" pitchFamily="34" charset="0"/>
                <a:cs typeface="Times New Roman" panose="02020603050405020304" pitchFamily="18" charset="0"/>
              </a:rPr>
              <a:t>— это совокупность физиологических, психологических и биомеханических процессов, происходящих в организме человека при выполнении данного </a:t>
            </a:r>
            <a:r>
              <a:rPr lang="ru-RU" b="1" dirty="0">
                <a:latin typeface="Calibri" panose="020F0502020204030204" pitchFamily="34" charset="0"/>
                <a:ea typeface="Calibri" panose="020F0502020204030204" pitchFamily="34" charset="0"/>
                <a:cs typeface="Times New Roman" panose="02020603050405020304" pitchFamily="18" charset="0"/>
              </a:rPr>
              <a:t>упражнения</a:t>
            </a:r>
            <a:r>
              <a:rPr lang="ru-RU" dirty="0">
                <a:latin typeface="Calibri" panose="020F0502020204030204" pitchFamily="34" charset="0"/>
                <a:ea typeface="Calibri" panose="020F0502020204030204" pitchFamily="34" charset="0"/>
                <a:cs typeface="Times New Roman" panose="02020603050405020304" pitchFamily="18" charset="0"/>
              </a:rPr>
              <a:t> (физиологические сдвиги в организме, степень проявления </a:t>
            </a:r>
            <a:r>
              <a:rPr lang="ru-RU" b="1" dirty="0">
                <a:latin typeface="Calibri" panose="020F0502020204030204" pitchFamily="34" charset="0"/>
                <a:ea typeface="Calibri" panose="020F0502020204030204" pitchFamily="34" charset="0"/>
                <a:cs typeface="Times New Roman" panose="02020603050405020304" pitchFamily="18" charset="0"/>
              </a:rPr>
              <a:t>физических</a:t>
            </a:r>
            <a:r>
              <a:rPr lang="ru-RU" dirty="0">
                <a:latin typeface="Calibri" panose="020F0502020204030204" pitchFamily="34" charset="0"/>
                <a:ea typeface="Calibri" panose="020F0502020204030204" pitchFamily="34" charset="0"/>
                <a:cs typeface="Times New Roman" panose="02020603050405020304" pitchFamily="18" charset="0"/>
              </a:rPr>
              <a:t> качеств и т. п.).</a:t>
            </a:r>
          </a:p>
          <a:p>
            <a:endParaRPr lang="ru-RU" dirty="0"/>
          </a:p>
        </p:txBody>
      </p:sp>
    </p:spTree>
    <p:extLst>
      <p:ext uri="{BB962C8B-B14F-4D97-AF65-F5344CB8AC3E}">
        <p14:creationId xmlns:p14="http://schemas.microsoft.com/office/powerpoint/2010/main" val="2485962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5DDD329-0C8F-4966-9EF4-5467E5CA28B5}"/>
              </a:ext>
            </a:extLst>
          </p:cNvPr>
          <p:cNvSpPr>
            <a:spLocks noGrp="1"/>
          </p:cNvSpPr>
          <p:nvPr>
            <p:ph type="title"/>
          </p:nvPr>
        </p:nvSpPr>
        <p:spPr/>
        <p:txBody>
          <a:bodyPr>
            <a:normAutofit fontScale="90000"/>
          </a:bodyPr>
          <a:lstStyle/>
          <a:p>
            <a:r>
              <a:rPr lang="ru-RU" dirty="0">
                <a:latin typeface="Calibri" panose="020F0502020204030204" pitchFamily="34" charset="0"/>
                <a:ea typeface="Calibri" panose="020F0502020204030204" pitchFamily="34" charset="0"/>
                <a:cs typeface="Times New Roman" panose="02020603050405020304" pitchFamily="18" charset="0"/>
              </a:rPr>
              <a:t>Какие упражнения используются в комплексе утренней гимнастики?</a:t>
            </a:r>
            <a:br>
              <a:rPr lang="ru-RU" dirty="0">
                <a:latin typeface="Calibri" panose="020F0502020204030204" pitchFamily="34" charset="0"/>
                <a:ea typeface="Calibri" panose="020F0502020204030204" pitchFamily="34" charset="0"/>
                <a:cs typeface="Times New Roman" panose="02020603050405020304" pitchFamily="18" charset="0"/>
              </a:rPr>
            </a:br>
            <a:endParaRPr lang="ru-RU" dirty="0"/>
          </a:p>
        </p:txBody>
      </p:sp>
      <p:sp>
        <p:nvSpPr>
          <p:cNvPr id="3" name="Объект 2">
            <a:extLst>
              <a:ext uri="{FF2B5EF4-FFF2-40B4-BE49-F238E27FC236}">
                <a16:creationId xmlns:a16="http://schemas.microsoft.com/office/drawing/2014/main" id="{EFE4ABE2-6466-4C54-9226-DBA04C09ED17}"/>
              </a:ext>
            </a:extLst>
          </p:cNvPr>
          <p:cNvSpPr>
            <a:spLocks noGrp="1"/>
          </p:cNvSpPr>
          <p:nvPr>
            <p:ph idx="1"/>
          </p:nvPr>
        </p:nvSpPr>
        <p:spPr/>
        <p:txBody>
          <a:bodyPr>
            <a:normAutofit fontScale="92500" lnSpcReduction="20000"/>
          </a:bodyPr>
          <a:lstStyle/>
          <a:p>
            <a:r>
              <a:rPr lang="ru-RU" dirty="0">
                <a:latin typeface="Calibri" panose="020F0502020204030204" pitchFamily="34" charset="0"/>
                <a:ea typeface="Calibri" panose="020F0502020204030204" pitchFamily="34" charset="0"/>
                <a:cs typeface="Times New Roman" panose="02020603050405020304" pitchFamily="18" charset="0"/>
              </a:rPr>
              <a:t>Должен знать и уметь выполнять — </a:t>
            </a:r>
          </a:p>
          <a:p>
            <a:r>
              <a:rPr lang="ru-RU" dirty="0">
                <a:latin typeface="Calibri" panose="020F0502020204030204" pitchFamily="34" charset="0"/>
                <a:ea typeface="Calibri" panose="020F0502020204030204" pitchFamily="34" charset="0"/>
                <a:cs typeface="Times New Roman" panose="02020603050405020304" pitchFamily="18" charset="0"/>
              </a:rPr>
              <a:t>ходьба на месте, приставные шаги, </a:t>
            </a:r>
          </a:p>
          <a:p>
            <a:r>
              <a:rPr lang="ru-RU" dirty="0">
                <a:latin typeface="Calibri" panose="020F0502020204030204" pitchFamily="34" charset="0"/>
                <a:ea typeface="Calibri" panose="020F0502020204030204" pitchFamily="34" charset="0"/>
                <a:cs typeface="Times New Roman" panose="02020603050405020304" pitchFamily="18" charset="0"/>
              </a:rPr>
              <a:t>прыжки в длину и в высоту, </a:t>
            </a:r>
          </a:p>
          <a:p>
            <a:r>
              <a:rPr lang="ru-RU" dirty="0">
                <a:latin typeface="Calibri" panose="020F0502020204030204" pitchFamily="34" charset="0"/>
                <a:ea typeface="Calibri" panose="020F0502020204030204" pitchFamily="34" charset="0"/>
                <a:cs typeface="Times New Roman" panose="02020603050405020304" pitchFamily="18" charset="0"/>
              </a:rPr>
              <a:t>бег, поднимая выше колени, </a:t>
            </a:r>
          </a:p>
          <a:p>
            <a:r>
              <a:rPr lang="ru-RU" dirty="0">
                <a:latin typeface="Calibri" panose="020F0502020204030204" pitchFamily="34" charset="0"/>
                <a:ea typeface="Calibri" panose="020F0502020204030204" pitchFamily="34" charset="0"/>
                <a:cs typeface="Times New Roman" panose="02020603050405020304" pitchFamily="18" charset="0"/>
              </a:rPr>
              <a:t>ходьба на носочках и на пяточках. </a:t>
            </a:r>
          </a:p>
          <a:p>
            <a:r>
              <a:rPr lang="ru-RU" dirty="0">
                <a:latin typeface="Calibri" panose="020F0502020204030204" pitchFamily="34" charset="0"/>
                <a:ea typeface="Calibri" panose="020F0502020204030204" pitchFamily="34" charset="0"/>
                <a:cs typeface="Times New Roman" panose="02020603050405020304" pitchFamily="18" charset="0"/>
              </a:rPr>
              <a:t>Кроме </a:t>
            </a:r>
            <a:r>
              <a:rPr lang="ru-RU" b="1" dirty="0">
                <a:latin typeface="Calibri" panose="020F0502020204030204" pitchFamily="34" charset="0"/>
                <a:ea typeface="Calibri" panose="020F0502020204030204" pitchFamily="34" charset="0"/>
                <a:cs typeface="Times New Roman" panose="02020603050405020304" pitchFamily="18" charset="0"/>
              </a:rPr>
              <a:t>утренней</a:t>
            </a:r>
            <a:r>
              <a:rPr lang="ru-RU" dirty="0">
                <a:latin typeface="Calibri" panose="020F0502020204030204" pitchFamily="34" charset="0"/>
                <a:ea typeface="Calibri" panose="020F0502020204030204" pitchFamily="34" charset="0"/>
                <a:cs typeface="Times New Roman" panose="02020603050405020304" pitchFamily="18" charset="0"/>
              </a:rPr>
              <a:t> зарядки нужно делать </a:t>
            </a:r>
          </a:p>
          <a:p>
            <a:r>
              <a:rPr lang="ru-RU" dirty="0">
                <a:latin typeface="Calibri" panose="020F0502020204030204" pitchFamily="34" charset="0"/>
                <a:ea typeface="Calibri" panose="020F0502020204030204" pitchFamily="34" charset="0"/>
                <a:cs typeface="Times New Roman" panose="02020603050405020304" pitchFamily="18" charset="0"/>
              </a:rPr>
              <a:t>и гимнастические </a:t>
            </a:r>
            <a:r>
              <a:rPr lang="ru-RU" b="1" dirty="0">
                <a:latin typeface="Calibri" panose="020F0502020204030204" pitchFamily="34" charset="0"/>
                <a:ea typeface="Calibri" panose="020F0502020204030204" pitchFamily="34" charset="0"/>
                <a:cs typeface="Times New Roman" panose="02020603050405020304" pitchFamily="18" charset="0"/>
              </a:rPr>
              <a:t>упражнения</a:t>
            </a:r>
            <a:r>
              <a:rPr lang="ru-RU" dirty="0">
                <a:latin typeface="Calibri" panose="020F0502020204030204" pitchFamily="34" charset="0"/>
                <a:ea typeface="Calibri" panose="020F0502020204030204" pitchFamily="34" charset="0"/>
                <a:cs typeface="Times New Roman" panose="02020603050405020304" pitchFamily="18" charset="0"/>
              </a:rPr>
              <a:t> — бег, метание, прыжки, подъем по шведской стенке.</a:t>
            </a:r>
          </a:p>
          <a:p>
            <a:endParaRPr lang="ru-RU" dirty="0"/>
          </a:p>
        </p:txBody>
      </p:sp>
    </p:spTree>
    <p:extLst>
      <p:ext uri="{BB962C8B-B14F-4D97-AF65-F5344CB8AC3E}">
        <p14:creationId xmlns:p14="http://schemas.microsoft.com/office/powerpoint/2010/main" val="1670840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9256799-B40F-422A-AF47-38305617F826}"/>
              </a:ext>
            </a:extLst>
          </p:cNvPr>
          <p:cNvSpPr>
            <a:spLocks noGrp="1"/>
          </p:cNvSpPr>
          <p:nvPr>
            <p:ph type="title"/>
          </p:nvPr>
        </p:nvSpPr>
        <p:spPr/>
        <p:txBody>
          <a:bodyPr>
            <a:normAutofit fontScale="90000"/>
          </a:bodyPr>
          <a:lstStyle/>
          <a:p>
            <a:r>
              <a:rPr lang="ru-RU" dirty="0">
                <a:latin typeface="Calibri" panose="020F0502020204030204" pitchFamily="34" charset="0"/>
                <a:ea typeface="Calibri" panose="020F0502020204030204" pitchFamily="34" charset="0"/>
                <a:cs typeface="Times New Roman" panose="02020603050405020304" pitchFamily="18" charset="0"/>
              </a:rPr>
              <a:t>Как составить комплекс утренней зарядки?</a:t>
            </a:r>
            <a:br>
              <a:rPr lang="ru-RU" dirty="0">
                <a:latin typeface="Calibri" panose="020F0502020204030204" pitchFamily="34" charset="0"/>
                <a:ea typeface="Calibri" panose="020F0502020204030204" pitchFamily="34" charset="0"/>
                <a:cs typeface="Times New Roman" panose="02020603050405020304" pitchFamily="18" charset="0"/>
              </a:rPr>
            </a:br>
            <a:endParaRPr lang="ru-RU" dirty="0"/>
          </a:p>
        </p:txBody>
      </p:sp>
      <p:sp>
        <p:nvSpPr>
          <p:cNvPr id="3" name="Объект 2">
            <a:extLst>
              <a:ext uri="{FF2B5EF4-FFF2-40B4-BE49-F238E27FC236}">
                <a16:creationId xmlns:a16="http://schemas.microsoft.com/office/drawing/2014/main" id="{8D075EF8-8054-4F64-93F3-2856DEB15B74}"/>
              </a:ext>
            </a:extLst>
          </p:cNvPr>
          <p:cNvSpPr>
            <a:spLocks noGrp="1"/>
          </p:cNvSpPr>
          <p:nvPr>
            <p:ph idx="1"/>
          </p:nvPr>
        </p:nvSpPr>
        <p:spPr/>
        <p:txBody>
          <a:bodyPr>
            <a:normAutofit fontScale="70000" lnSpcReduction="20000"/>
          </a:bodyPr>
          <a:lstStyle/>
          <a:p>
            <a:pPr marL="342900" lvl="0" indent="-342900">
              <a:lnSpc>
                <a:spcPct val="107000"/>
              </a:lnSpc>
              <a:spcAft>
                <a:spcPts val="800"/>
              </a:spcAft>
              <a:buFont typeface="+mj-lt"/>
              <a:buAutoNum type="arabicPeriod"/>
              <a:tabLst>
                <a:tab pos="408305" algn="l"/>
              </a:tabLst>
            </a:pPr>
            <a:r>
              <a:rPr lang="ru-RU" dirty="0">
                <a:latin typeface="Calibri" panose="020F0502020204030204" pitchFamily="34" charset="0"/>
                <a:ea typeface="Calibri" panose="020F0502020204030204" pitchFamily="34" charset="0"/>
                <a:cs typeface="Times New Roman" panose="02020603050405020304" pitchFamily="18" charset="0"/>
              </a:rPr>
              <a:t>Наклоны головы, вращения шеей.</a:t>
            </a:r>
          </a:p>
          <a:p>
            <a:pPr marL="342900" lvl="0" indent="-342900">
              <a:lnSpc>
                <a:spcPct val="107000"/>
              </a:lnSpc>
              <a:spcAft>
                <a:spcPts val="800"/>
              </a:spcAft>
              <a:buFont typeface="+mj-lt"/>
              <a:buAutoNum type="arabicPeriod"/>
              <a:tabLst>
                <a:tab pos="408305" algn="l"/>
              </a:tabLst>
            </a:pPr>
            <a:r>
              <a:rPr lang="ru-RU" dirty="0">
                <a:latin typeface="Calibri" panose="020F0502020204030204" pitchFamily="34" charset="0"/>
                <a:ea typeface="Calibri" panose="020F0502020204030204" pitchFamily="34" charset="0"/>
                <a:cs typeface="Times New Roman" panose="02020603050405020304" pitchFamily="18" charset="0"/>
              </a:rPr>
              <a:t>Вращение плеч, предплечий и рук.</a:t>
            </a:r>
          </a:p>
          <a:p>
            <a:pPr marL="342900" lvl="0" indent="-342900">
              <a:lnSpc>
                <a:spcPct val="107000"/>
              </a:lnSpc>
              <a:spcAft>
                <a:spcPts val="800"/>
              </a:spcAft>
              <a:buFont typeface="+mj-lt"/>
              <a:buAutoNum type="arabicPeriod"/>
              <a:tabLst>
                <a:tab pos="408305" algn="l"/>
              </a:tabLst>
            </a:pPr>
            <a:r>
              <a:rPr lang="ru-RU" dirty="0">
                <a:latin typeface="Calibri" panose="020F0502020204030204" pitchFamily="34" charset="0"/>
                <a:ea typeface="Calibri" panose="020F0502020204030204" pitchFamily="34" charset="0"/>
                <a:cs typeface="Times New Roman" panose="02020603050405020304" pitchFamily="18" charset="0"/>
              </a:rPr>
              <a:t>Наклоны туловища.</a:t>
            </a:r>
          </a:p>
          <a:p>
            <a:pPr marL="342900" lvl="0" indent="-342900">
              <a:lnSpc>
                <a:spcPct val="107000"/>
              </a:lnSpc>
              <a:spcAft>
                <a:spcPts val="800"/>
              </a:spcAft>
              <a:buFont typeface="+mj-lt"/>
              <a:buAutoNum type="arabicPeriod"/>
              <a:tabLst>
                <a:tab pos="408305" algn="l"/>
              </a:tabLst>
            </a:pPr>
            <a:r>
              <a:rPr lang="ru-RU" dirty="0">
                <a:latin typeface="Calibri" panose="020F0502020204030204" pitchFamily="34" charset="0"/>
                <a:ea typeface="Calibri" panose="020F0502020204030204" pitchFamily="34" charset="0"/>
                <a:cs typeface="Times New Roman" panose="02020603050405020304" pitchFamily="18" charset="0"/>
              </a:rPr>
              <a:t>Вращения тазом.</a:t>
            </a:r>
          </a:p>
          <a:p>
            <a:pPr marL="342900" lvl="0" indent="-342900">
              <a:lnSpc>
                <a:spcPct val="107000"/>
              </a:lnSpc>
              <a:spcAft>
                <a:spcPts val="800"/>
              </a:spcAft>
              <a:buFont typeface="+mj-lt"/>
              <a:buAutoNum type="arabicPeriod"/>
              <a:tabLst>
                <a:tab pos="408305" algn="l"/>
              </a:tabLst>
            </a:pPr>
            <a:r>
              <a:rPr lang="ru-RU" dirty="0">
                <a:latin typeface="Calibri" panose="020F0502020204030204" pitchFamily="34" charset="0"/>
                <a:ea typeface="Calibri" panose="020F0502020204030204" pitchFamily="34" charset="0"/>
                <a:cs typeface="Times New Roman" panose="02020603050405020304" pitchFamily="18" charset="0"/>
              </a:rPr>
              <a:t>Махи ногами.</a:t>
            </a:r>
          </a:p>
          <a:p>
            <a:pPr marL="342900" lvl="0" indent="-342900">
              <a:lnSpc>
                <a:spcPct val="107000"/>
              </a:lnSpc>
              <a:spcAft>
                <a:spcPts val="800"/>
              </a:spcAft>
              <a:buFont typeface="+mj-lt"/>
              <a:buAutoNum type="arabicPeriod"/>
              <a:tabLst>
                <a:tab pos="408305" algn="l"/>
              </a:tabLst>
            </a:pPr>
            <a:r>
              <a:rPr lang="ru-RU" dirty="0">
                <a:latin typeface="Calibri" panose="020F0502020204030204" pitchFamily="34" charset="0"/>
                <a:ea typeface="Calibri" panose="020F0502020204030204" pitchFamily="34" charset="0"/>
                <a:cs typeface="Times New Roman" panose="02020603050405020304" pitchFamily="18" charset="0"/>
              </a:rPr>
              <a:t>Упражнения на растяжку.</a:t>
            </a:r>
          </a:p>
          <a:p>
            <a:pPr marL="342900" lvl="0" indent="-342900">
              <a:lnSpc>
                <a:spcPct val="107000"/>
              </a:lnSpc>
              <a:spcAft>
                <a:spcPts val="800"/>
              </a:spcAft>
              <a:buFont typeface="+mj-lt"/>
              <a:buAutoNum type="arabicPeriod"/>
              <a:tabLst>
                <a:tab pos="408305" algn="l"/>
              </a:tabLst>
            </a:pPr>
            <a:r>
              <a:rPr lang="ru-RU" dirty="0">
                <a:latin typeface="Calibri" panose="020F0502020204030204" pitchFamily="34" charset="0"/>
                <a:ea typeface="Calibri" panose="020F0502020204030204" pitchFamily="34" charset="0"/>
                <a:cs typeface="Times New Roman" panose="02020603050405020304" pitchFamily="18" charset="0"/>
              </a:rPr>
              <a:t>Бег на месте.</a:t>
            </a:r>
          </a:p>
          <a:p>
            <a:pPr marL="342900" lvl="0" indent="-342900">
              <a:lnSpc>
                <a:spcPct val="107000"/>
              </a:lnSpc>
              <a:spcAft>
                <a:spcPts val="800"/>
              </a:spcAft>
              <a:buFont typeface="+mj-lt"/>
              <a:buAutoNum type="arabicPeriod"/>
              <a:tabLst>
                <a:tab pos="408305" algn="l"/>
              </a:tabLst>
            </a:pPr>
            <a:r>
              <a:rPr lang="ru-RU" dirty="0">
                <a:latin typeface="Calibri" panose="020F0502020204030204" pitchFamily="34" charset="0"/>
                <a:ea typeface="Calibri" panose="020F0502020204030204" pitchFamily="34" charset="0"/>
                <a:cs typeface="Times New Roman" panose="02020603050405020304" pitchFamily="18" charset="0"/>
              </a:rPr>
              <a:t>Отжимания.</a:t>
            </a:r>
          </a:p>
          <a:p>
            <a:endParaRPr lang="ru-RU" dirty="0"/>
          </a:p>
        </p:txBody>
      </p:sp>
    </p:spTree>
    <p:extLst>
      <p:ext uri="{BB962C8B-B14F-4D97-AF65-F5344CB8AC3E}">
        <p14:creationId xmlns:p14="http://schemas.microsoft.com/office/powerpoint/2010/main" val="9348369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70437A5-5E5D-491C-9FA4-96C0920E965E}"/>
              </a:ext>
            </a:extLst>
          </p:cNvPr>
          <p:cNvSpPr>
            <a:spLocks noGrp="1"/>
          </p:cNvSpPr>
          <p:nvPr>
            <p:ph type="title"/>
          </p:nvPr>
        </p:nvSpPr>
        <p:spPr>
          <a:xfrm>
            <a:off x="1295402" y="1268963"/>
            <a:ext cx="9601196" cy="1017036"/>
          </a:xfrm>
        </p:spPr>
        <p:txBody>
          <a:bodyPr>
            <a:noAutofit/>
          </a:bodyPr>
          <a:lstStyle/>
          <a:p>
            <a:r>
              <a:rPr lang="ru-RU" sz="3600" dirty="0">
                <a:latin typeface="Calibri" panose="020F0502020204030204" pitchFamily="34" charset="0"/>
                <a:ea typeface="Calibri" panose="020F0502020204030204" pitchFamily="34" charset="0"/>
                <a:cs typeface="Times New Roman" panose="02020603050405020304" pitchFamily="18" charset="0"/>
              </a:rPr>
              <a:t>Какие упражнения больше подходят для выполнения во время утренней гигиенической гимнастики?</a:t>
            </a:r>
            <a:br>
              <a:rPr lang="ru-RU" sz="3600" dirty="0">
                <a:latin typeface="Calibri" panose="020F0502020204030204" pitchFamily="34" charset="0"/>
                <a:ea typeface="Calibri" panose="020F0502020204030204" pitchFamily="34" charset="0"/>
                <a:cs typeface="Times New Roman" panose="02020603050405020304" pitchFamily="18" charset="0"/>
              </a:rPr>
            </a:br>
            <a:endParaRPr lang="ru-RU" sz="3600" dirty="0"/>
          </a:p>
        </p:txBody>
      </p:sp>
      <p:sp>
        <p:nvSpPr>
          <p:cNvPr id="3" name="Объект 2">
            <a:extLst>
              <a:ext uri="{FF2B5EF4-FFF2-40B4-BE49-F238E27FC236}">
                <a16:creationId xmlns:a16="http://schemas.microsoft.com/office/drawing/2014/main" id="{ED68CCBF-A424-4EEB-99FB-4CE4B42D7361}"/>
              </a:ext>
            </a:extLst>
          </p:cNvPr>
          <p:cNvSpPr>
            <a:spLocks noGrp="1"/>
          </p:cNvSpPr>
          <p:nvPr>
            <p:ph idx="1"/>
          </p:nvPr>
        </p:nvSpPr>
        <p:spPr/>
        <p:txBody>
          <a:bodyPr/>
          <a:lstStyle/>
          <a:p>
            <a:r>
              <a:rPr lang="ru-RU" dirty="0">
                <a:latin typeface="Calibri" panose="020F0502020204030204" pitchFamily="34" charset="0"/>
                <a:ea typeface="Calibri" panose="020F0502020204030204" pitchFamily="34" charset="0"/>
                <a:cs typeface="Times New Roman" panose="02020603050405020304" pitchFamily="18" charset="0"/>
              </a:rPr>
              <a:t>Наиболее подходящие упражнения для утренней гимнастики:</a:t>
            </a:r>
          </a:p>
          <a:p>
            <a:r>
              <a:rPr lang="ru-RU" b="1" dirty="0">
                <a:latin typeface="Calibri" panose="020F0502020204030204" pitchFamily="34" charset="0"/>
                <a:ea typeface="Calibri" panose="020F0502020204030204" pitchFamily="34" charset="0"/>
                <a:cs typeface="Times New Roman" panose="02020603050405020304" pitchFamily="18" charset="0"/>
              </a:rPr>
              <a:t>упражнения на растягивание (на развитие гибкости),</a:t>
            </a:r>
          </a:p>
          <a:p>
            <a:r>
              <a:rPr lang="ru-RU" dirty="0">
                <a:latin typeface="Calibri" panose="020F0502020204030204" pitchFamily="34" charset="0"/>
                <a:ea typeface="Calibri" panose="020F0502020204030204" pitchFamily="34" charset="0"/>
                <a:cs typeface="Times New Roman" panose="02020603050405020304" pitchFamily="18" charset="0"/>
              </a:rPr>
              <a:t> </a:t>
            </a:r>
            <a:r>
              <a:rPr lang="ru-RU" b="1" dirty="0">
                <a:latin typeface="Calibri" panose="020F0502020204030204" pitchFamily="34" charset="0"/>
                <a:ea typeface="Calibri" panose="020F0502020204030204" pitchFamily="34" charset="0"/>
                <a:cs typeface="Times New Roman" panose="02020603050405020304" pitchFamily="18" charset="0"/>
              </a:rPr>
              <a:t>танцевальные движения,</a:t>
            </a:r>
            <a:r>
              <a:rPr lang="ru-RU" dirty="0">
                <a:latin typeface="Calibri" panose="020F0502020204030204" pitchFamily="34" charset="0"/>
                <a:ea typeface="Calibri" panose="020F0502020204030204" pitchFamily="34" charset="0"/>
                <a:cs typeface="Times New Roman" panose="02020603050405020304" pitchFamily="18" charset="0"/>
              </a:rPr>
              <a:t> </a:t>
            </a:r>
          </a:p>
          <a:p>
            <a:r>
              <a:rPr lang="ru-RU" b="1" dirty="0">
                <a:latin typeface="Calibri" panose="020F0502020204030204" pitchFamily="34" charset="0"/>
                <a:ea typeface="Calibri" panose="020F0502020204030204" pitchFamily="34" charset="0"/>
                <a:cs typeface="Times New Roman" panose="02020603050405020304" pitchFamily="18" charset="0"/>
              </a:rPr>
              <a:t>бег трусцой </a:t>
            </a:r>
          </a:p>
          <a:p>
            <a:r>
              <a:rPr lang="ru-RU" b="1" dirty="0">
                <a:latin typeface="Calibri" panose="020F0502020204030204" pitchFamily="34" charset="0"/>
                <a:ea typeface="Calibri" panose="020F0502020204030204" pitchFamily="34" charset="0"/>
                <a:cs typeface="Times New Roman" panose="02020603050405020304" pitchFamily="18" charset="0"/>
              </a:rPr>
              <a:t>легкие прыжки,</a:t>
            </a:r>
            <a:r>
              <a:rPr lang="ru-RU" dirty="0">
                <a:latin typeface="Calibri" panose="020F0502020204030204" pitchFamily="34" charset="0"/>
                <a:ea typeface="Calibri" panose="020F0502020204030204" pitchFamily="34" charset="0"/>
                <a:cs typeface="Times New Roman" panose="02020603050405020304" pitchFamily="18" charset="0"/>
              </a:rPr>
              <a:t> </a:t>
            </a:r>
          </a:p>
          <a:p>
            <a:r>
              <a:rPr lang="ru-RU" b="1" dirty="0">
                <a:latin typeface="Calibri" panose="020F0502020204030204" pitchFamily="34" charset="0"/>
                <a:ea typeface="Calibri" panose="020F0502020204030204" pitchFamily="34" charset="0"/>
                <a:cs typeface="Times New Roman" panose="02020603050405020304" pitchFamily="18" charset="0"/>
              </a:rPr>
              <a:t>дыхательные упражнения.</a:t>
            </a:r>
            <a:endParaRPr lang="ru-RU" dirty="0">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Tree>
    <p:extLst>
      <p:ext uri="{BB962C8B-B14F-4D97-AF65-F5344CB8AC3E}">
        <p14:creationId xmlns:p14="http://schemas.microsoft.com/office/powerpoint/2010/main" val="186526032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Натуральные материалы">
  <a:themeElements>
    <a:clrScheme name="Натуральные материалы">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Натуральные материалы">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Натуральные материалы">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11</TotalTime>
  <Words>910</Words>
  <Application>Microsoft Office PowerPoint</Application>
  <PresentationFormat>Широкоэкранный</PresentationFormat>
  <Paragraphs>70</Paragraphs>
  <Slides>16</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16</vt:i4>
      </vt:variant>
    </vt:vector>
  </HeadingPairs>
  <TitlesOfParts>
    <vt:vector size="21" baseType="lpstr">
      <vt:lpstr>Arial</vt:lpstr>
      <vt:lpstr>Calibri</vt:lpstr>
      <vt:lpstr>Garamond</vt:lpstr>
      <vt:lpstr>Symbol</vt:lpstr>
      <vt:lpstr>Натуральные материалы</vt:lpstr>
      <vt:lpstr>Выбор упражнений  и составление  индивидуальных комплексов</vt:lpstr>
      <vt:lpstr>Что такое комплекс упражнений? </vt:lpstr>
      <vt:lpstr>Что такое комплекс утренней гимнастики? </vt:lpstr>
      <vt:lpstr>Для чего нужен комплекс утренней гимнастики? </vt:lpstr>
      <vt:lpstr>Какие существуют основные группы физических упражнений? </vt:lpstr>
      <vt:lpstr>Что входит в содержание физических упражнений? </vt:lpstr>
      <vt:lpstr>Какие упражнения используются в комплексе утренней гимнастики? </vt:lpstr>
      <vt:lpstr>Как составить комплекс утренней зарядки? </vt:lpstr>
      <vt:lpstr>Какие упражнения больше подходят для выполнения во время утренней гигиенической гимнастики? </vt:lpstr>
      <vt:lpstr>4 эффективных упражнения на каждый день </vt:lpstr>
      <vt:lpstr>Какая последовательность упражнений рекомендуется при выполнении комплекса утренней гимнастики? </vt:lpstr>
      <vt:lpstr>Разминочный комплекс</vt:lpstr>
      <vt:lpstr>Для мышц шеи </vt:lpstr>
      <vt:lpstr>Для мышц рук </vt:lpstr>
      <vt:lpstr>Для мышц спины и ног </vt:lpstr>
      <vt:lpstr>Для мышц ног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Выбор упражнений  и составление индивидуальных комплексов</dc:title>
  <dc:creator>User</dc:creator>
  <cp:lastModifiedBy>User</cp:lastModifiedBy>
  <cp:revision>3</cp:revision>
  <dcterms:created xsi:type="dcterms:W3CDTF">2023-03-21T09:44:30Z</dcterms:created>
  <dcterms:modified xsi:type="dcterms:W3CDTF">2023-03-21T09:55:32Z</dcterms:modified>
</cp:coreProperties>
</file>