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7" r:id="rId3"/>
    <p:sldId id="262" r:id="rId4"/>
    <p:sldId id="263" r:id="rId5"/>
    <p:sldId id="268" r:id="rId6"/>
    <p:sldId id="267" r:id="rId7"/>
    <p:sldId id="266" r:id="rId8"/>
    <p:sldId id="265" r:id="rId9"/>
    <p:sldId id="264" r:id="rId10"/>
    <p:sldId id="269" r:id="rId11"/>
    <p:sldId id="270" r:id="rId12"/>
    <p:sldId id="275" r:id="rId13"/>
    <p:sldId id="274" r:id="rId14"/>
    <p:sldId id="273" r:id="rId15"/>
  </p:sldIdLst>
  <p:sldSz cx="9144000" cy="6858000" type="screen4x3"/>
  <p:notesSz cx="6858000" cy="9144000"/>
  <p:custDataLst>
    <p:tags r:id="rId16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1524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tags" Target="tags/tag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93A12-E3BB-4B89-9C32-267B4A656BF5}" type="datetimeFigureOut">
              <a:rPr lang="ru-RU" smtClean="0"/>
              <a:pPr/>
              <a:t>01.02.2024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01A61-3692-4A45-9EFA-051A189876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93A12-E3BB-4B89-9C32-267B4A656BF5}" type="datetimeFigureOut">
              <a:rPr lang="ru-RU" smtClean="0"/>
              <a:pPr/>
              <a:t>01.02.2024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01A61-3692-4A45-9EFA-051A189876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93A12-E3BB-4B89-9C32-267B4A656BF5}" type="datetimeFigureOut">
              <a:rPr lang="ru-RU" smtClean="0"/>
              <a:pPr/>
              <a:t>01.02.2024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01A61-3692-4A45-9EFA-051A189876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93A12-E3BB-4B89-9C32-267B4A656BF5}" type="datetimeFigureOut">
              <a:rPr lang="ru-RU" smtClean="0"/>
              <a:pPr/>
              <a:t>01.02.2024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01A61-3692-4A45-9EFA-051A189876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93A12-E3BB-4B89-9C32-267B4A656BF5}" type="datetimeFigureOut">
              <a:rPr lang="ru-RU" smtClean="0"/>
              <a:pPr/>
              <a:t>01.02.2024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01A61-3692-4A45-9EFA-051A189876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93A12-E3BB-4B89-9C32-267B4A656BF5}" type="datetimeFigureOut">
              <a:rPr lang="ru-RU" smtClean="0"/>
              <a:pPr/>
              <a:t>01.02.2024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01A61-3692-4A45-9EFA-051A189876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93A12-E3BB-4B89-9C32-267B4A656BF5}" type="datetimeFigureOut">
              <a:rPr lang="ru-RU" smtClean="0"/>
              <a:pPr/>
              <a:t>01.02.2024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01A61-3692-4A45-9EFA-051A189876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93A12-E3BB-4B89-9C32-267B4A656BF5}" type="datetimeFigureOut">
              <a:rPr lang="ru-RU" smtClean="0"/>
              <a:pPr/>
              <a:t>01.02.2024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01A61-3692-4A45-9EFA-051A189876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93A12-E3BB-4B89-9C32-267B4A656BF5}" type="datetimeFigureOut">
              <a:rPr lang="ru-RU" smtClean="0"/>
              <a:pPr/>
              <a:t>01.02.2024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01A61-3692-4A45-9EFA-051A189876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93A12-E3BB-4B89-9C32-267B4A656BF5}" type="datetimeFigureOut">
              <a:rPr lang="ru-RU" smtClean="0"/>
              <a:pPr/>
              <a:t>01.02.2024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01A61-3692-4A45-9EFA-051A189876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93A12-E3BB-4B89-9C32-267B4A656BF5}" type="datetimeFigureOut">
              <a:rPr lang="ru-RU" smtClean="0"/>
              <a:pPr/>
              <a:t>01.02.2024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01A61-3692-4A45-9EFA-051A189876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66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A93A12-E3BB-4B89-9C32-267B4A656BF5}" type="datetimeFigureOut">
              <a:rPr lang="ru-RU" smtClean="0"/>
              <a:pPr/>
              <a:t>01.02.2024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801A61-3692-4A45-9EFA-051A1898760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jpeg"/><Relationship Id="rId3" Type="http://schemas.openxmlformats.org/officeDocument/2006/relationships/image" Target="../media/image26.jpeg"/><Relationship Id="rId7" Type="http://schemas.openxmlformats.org/officeDocument/2006/relationships/image" Target="../media/image30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6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полка с книгами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668445"/>
            <a:ext cx="9144000" cy="2189555"/>
          </a:xfrm>
          <a:prstGeom prst="rect">
            <a:avLst/>
          </a:prstGeo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</p:pic>
      <p:sp>
        <p:nvSpPr>
          <p:cNvPr id="3" name="Заголовок 2"/>
          <p:cNvSpPr>
            <a:spLocks noGrp="1"/>
          </p:cNvSpPr>
          <p:nvPr>
            <p:ph type="ctrTitle" idx="4294967295"/>
          </p:nvPr>
        </p:nvSpPr>
        <p:spPr>
          <a:xfrm>
            <a:off x="251521" y="2060848"/>
            <a:ext cx="8784975" cy="576064"/>
          </a:xfrm>
        </p:spPr>
        <p:txBody>
          <a:bodyPr>
            <a:noAutofit/>
          </a:bodyPr>
          <a:lstStyle/>
          <a:p>
            <a:r>
              <a:rPr lang="ru-RU" sz="4800" dirty="0" smtClean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  <a:t/>
            </a:r>
            <a:br>
              <a:rPr lang="ru-RU" sz="4800" dirty="0" smtClean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</a:br>
            <a:r>
              <a:rPr lang="ru-RU" sz="4800" dirty="0" smtClean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  <a:t/>
            </a:r>
            <a:br>
              <a:rPr lang="ru-RU" sz="4800" dirty="0" smtClean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</a:br>
            <a:r>
              <a:rPr lang="ru-RU" sz="4800" dirty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  <a:t/>
            </a:r>
            <a:br>
              <a:rPr lang="ru-RU" sz="4800" dirty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</a:br>
            <a:r>
              <a:rPr lang="ru-RU" sz="4800" dirty="0" smtClean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  <a:t/>
            </a:r>
            <a:br>
              <a:rPr lang="ru-RU" sz="4800" dirty="0" smtClean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</a:br>
            <a:r>
              <a:rPr lang="ru-RU" sz="6500" dirty="0" smtClean="0">
                <a:solidFill>
                  <a:srgbClr val="FF0000"/>
                </a:solidFill>
                <a:latin typeface="Foo" panose="04010000000000000000" pitchFamily="82" charset="-52"/>
              </a:rPr>
              <a:t>«</a:t>
            </a:r>
            <a:r>
              <a:rPr lang="ru-RU" sz="6500" dirty="0" smtClean="0">
                <a:solidFill>
                  <a:srgbClr val="FF0000"/>
                </a:solidFill>
                <a:latin typeface="Foo" panose="04010000000000000000" pitchFamily="82" charset="-52"/>
              </a:rPr>
              <a:t>История возникновения книг»</a:t>
            </a:r>
            <a:br>
              <a:rPr lang="ru-RU" sz="6500" dirty="0" smtClean="0">
                <a:solidFill>
                  <a:srgbClr val="FF0000"/>
                </a:solidFill>
                <a:latin typeface="Foo" panose="04010000000000000000" pitchFamily="82" charset="-52"/>
              </a:rPr>
            </a:br>
            <a:r>
              <a:rPr lang="ru-RU" sz="3500" dirty="0">
                <a:solidFill>
                  <a:schemeClr val="accent2">
                    <a:lumMod val="75000"/>
                  </a:schemeClr>
                </a:solidFill>
                <a:latin typeface="TM Vinograd" panose="03000506020000020004" pitchFamily="66" charset="0"/>
              </a:rPr>
              <a:t>Подготовила </a:t>
            </a:r>
            <a:r>
              <a:rPr lang="ru-RU" sz="3500" dirty="0" err="1">
                <a:solidFill>
                  <a:schemeClr val="accent2">
                    <a:lumMod val="75000"/>
                  </a:schemeClr>
                </a:solidFill>
                <a:latin typeface="TM Vinograd" panose="03000506020000020004" pitchFamily="66" charset="0"/>
              </a:rPr>
              <a:t>Чинькова</a:t>
            </a:r>
            <a:r>
              <a:rPr lang="ru-RU" sz="3500" dirty="0">
                <a:solidFill>
                  <a:schemeClr val="accent2">
                    <a:lumMod val="75000"/>
                  </a:schemeClr>
                </a:solidFill>
                <a:latin typeface="TM Vinograd" panose="03000506020000020004" pitchFamily="66" charset="0"/>
              </a:rPr>
              <a:t> Юлия Владимировна</a:t>
            </a:r>
            <a:br>
              <a:rPr lang="ru-RU" sz="3500" dirty="0">
                <a:solidFill>
                  <a:schemeClr val="accent2">
                    <a:lumMod val="75000"/>
                  </a:schemeClr>
                </a:solidFill>
                <a:latin typeface="TM Vinograd" panose="03000506020000020004" pitchFamily="66" charset="0"/>
              </a:rPr>
            </a:br>
            <a:r>
              <a:rPr lang="ru-RU" sz="6500" dirty="0">
                <a:solidFill>
                  <a:srgbClr val="FF0000"/>
                </a:solidFill>
                <a:latin typeface="Foo" panose="04010000000000000000" pitchFamily="82" charset="-52"/>
              </a:rPr>
              <a:t/>
            </a:r>
            <a:br>
              <a:rPr lang="ru-RU" sz="6500" dirty="0">
                <a:solidFill>
                  <a:srgbClr val="FF0000"/>
                </a:solidFill>
                <a:latin typeface="Foo" panose="04010000000000000000" pitchFamily="82" charset="-52"/>
              </a:rPr>
            </a:b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  <a:t/>
            </a:r>
            <a:b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</a:br>
            <a:r>
              <a:rPr lang="ru-RU" sz="2000" dirty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  <a:t/>
            </a:r>
            <a:br>
              <a:rPr lang="ru-RU" sz="2000" dirty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</a:b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  <a:t/>
            </a:r>
            <a:b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</a:br>
            <a:r>
              <a:rPr lang="ru-RU" sz="2000" dirty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  <a:t/>
            </a:r>
            <a:br>
              <a:rPr lang="ru-RU" sz="2000" dirty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</a:br>
            <a:endParaRPr lang="ru-RU" sz="4800" dirty="0">
              <a:solidFill>
                <a:schemeClr val="accent2">
                  <a:lumMod val="75000"/>
                </a:schemeClr>
              </a:solidFill>
              <a:latin typeface="Segoe Print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_8f58e_793aa84f_orig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224382"/>
            <a:ext cx="3563888" cy="1633618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just"/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  <a:t/>
            </a:r>
            <a:b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</a:br>
            <a:r>
              <a:rPr lang="ru-RU" sz="1600" dirty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  <a:t/>
            </a:r>
            <a:br>
              <a:rPr lang="ru-RU" sz="1600" dirty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</a:b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  <a:t>На </a:t>
            </a:r>
            <a:r>
              <a:rPr lang="ru-RU" sz="1600" dirty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  <a:t>Руси первопечатником стал Иван Фёдоров. Он был образованным человеком, знал несколько языков, включая древнегреческий и </a:t>
            </a: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  <a:t>латынь.  Первая </a:t>
            </a:r>
            <a:r>
              <a:rPr lang="ru-RU" sz="1600" dirty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  <a:t>русская </a:t>
            </a: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  <a:t>печатная книга - “Апостол”. Хоть </a:t>
            </a:r>
            <a:r>
              <a:rPr lang="ru-RU" sz="1600" dirty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  <a:t>книга была печатной, ее шрифт и иллюстрации напоминали ручную работу</a:t>
            </a: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  <a:t>. </a:t>
            </a:r>
            <a:r>
              <a:rPr lang="ru-RU" sz="1600" dirty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  <a:t/>
            </a:r>
            <a:br>
              <a:rPr lang="ru-RU" sz="1600" dirty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</a:b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  <a:t/>
            </a:r>
            <a:b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</a:br>
            <a:endParaRPr lang="ru-RU" sz="1600" dirty="0">
              <a:solidFill>
                <a:schemeClr val="accent2">
                  <a:lumMod val="75000"/>
                </a:schemeClr>
              </a:solidFill>
              <a:latin typeface="Segoe Print" pitchFamily="2" charset="0"/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2040" y="1916832"/>
            <a:ext cx="3402549" cy="4525963"/>
          </a:xfrm>
        </p:spPr>
      </p:pic>
      <p:pic>
        <p:nvPicPr>
          <p:cNvPr id="3074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1628800"/>
            <a:ext cx="3510300" cy="34563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70725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_8f58e_793aa84f_orig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224382"/>
            <a:ext cx="3563888" cy="1633618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just"/>
            <a:r>
              <a:rPr lang="ru-RU" sz="1600" dirty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  <a:t/>
            </a:r>
            <a:br>
              <a:rPr lang="ru-RU" sz="1600" dirty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</a:br>
            <a:r>
              <a:rPr lang="ru-RU" sz="1600" dirty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  <a:t>Теперь для изготовления книг используются современные скоростные печатные </a:t>
            </a: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  <a:t>машины. </a:t>
            </a:r>
            <a:r>
              <a:rPr lang="ru-RU" sz="1600" dirty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  <a:t>Используются поточные линии, которые без вмешательства человека изготавливают обложки и прикрепляют их к книжному блоку. Набор текста происходит авторами на </a:t>
            </a: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  <a:t>компьютерах.</a:t>
            </a:r>
            <a:r>
              <a:rPr lang="ru-RU" sz="1600" dirty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  <a:t/>
            </a:r>
            <a:br>
              <a:rPr lang="ru-RU" sz="1600" dirty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</a:b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  <a:t/>
            </a:r>
            <a:b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</a:br>
            <a:endParaRPr lang="ru-RU" sz="1600" dirty="0">
              <a:solidFill>
                <a:schemeClr val="accent2">
                  <a:lumMod val="75000"/>
                </a:schemeClr>
              </a:solidFill>
              <a:latin typeface="Segoe Print" pitchFamily="2" charset="0"/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4008" y="1268760"/>
            <a:ext cx="4038600" cy="2536254"/>
          </a:xfrm>
        </p:spPr>
      </p:pic>
      <p:pic>
        <p:nvPicPr>
          <p:cNvPr id="9" name="Объект 8"/>
          <p:cNvPicPr>
            <a:picLocks noGrp="1" noChangeAspect="1"/>
          </p:cNvPicPr>
          <p:nvPr>
            <p:ph sz="half" idx="2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6016" y="4089087"/>
            <a:ext cx="4038600" cy="2270590"/>
          </a:xfr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1340768"/>
            <a:ext cx="3312368" cy="3788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9231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_8f58e_793aa84f_orig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224382"/>
            <a:ext cx="3563888" cy="1633618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576064"/>
          </a:xfrm>
        </p:spPr>
        <p:txBody>
          <a:bodyPr>
            <a:noAutofit/>
          </a:bodyPr>
          <a:lstStyle/>
          <a:p>
            <a:r>
              <a:rPr lang="ru-RU" sz="1600" dirty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  <a:t/>
            </a:r>
            <a:br>
              <a:rPr lang="ru-RU" sz="1600" dirty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</a:br>
            <a:r>
              <a:rPr lang="ru-RU" sz="3600" dirty="0" smtClean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  <a:t>Современные книги</a:t>
            </a: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  <a:t/>
            </a:r>
            <a:b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</a:br>
            <a:endParaRPr lang="ru-RU" sz="1600" dirty="0">
              <a:solidFill>
                <a:schemeClr val="accent2">
                  <a:lumMod val="75000"/>
                </a:schemeClr>
              </a:solidFill>
              <a:latin typeface="Segoe Print" pitchFamily="2" charset="0"/>
            </a:endParaRPr>
          </a:p>
        </p:txBody>
      </p:sp>
      <p:pic>
        <p:nvPicPr>
          <p:cNvPr id="10" name="Объект 9"/>
          <p:cNvPicPr>
            <a:picLocks noGrp="1" noChangeAspect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39952" y="4171219"/>
            <a:ext cx="2029114" cy="2479458"/>
          </a:xfrm>
        </p:spPr>
      </p:pic>
      <p:pic>
        <p:nvPicPr>
          <p:cNvPr id="11" name="Объект 10"/>
          <p:cNvPicPr>
            <a:picLocks noGrp="1" noChangeAspect="1"/>
          </p:cNvPicPr>
          <p:nvPr>
            <p:ph sz="half" idx="2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04927" y="1340768"/>
            <a:ext cx="2056609" cy="2729842"/>
          </a:xfr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68144" y="692696"/>
            <a:ext cx="3024336" cy="2432203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44208" y="3501008"/>
            <a:ext cx="2592220" cy="3130773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743640"/>
            <a:ext cx="3312368" cy="2253312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3228005"/>
            <a:ext cx="3565116" cy="18691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9054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1600" dirty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  <a:t/>
            </a:r>
            <a:br>
              <a:rPr lang="ru-RU" sz="1600" dirty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</a:b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  <a:t/>
            </a:r>
            <a:b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</a:br>
            <a:r>
              <a:rPr lang="ru-RU" sz="1600" dirty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  <a:t/>
            </a:r>
            <a:br>
              <a:rPr lang="ru-RU" sz="1600" dirty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</a:b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  <a:t/>
            </a:r>
            <a:b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</a:br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  <a:t>Книга </a:t>
            </a:r>
            <a:r>
              <a:rPr lang="ru-RU" sz="2800" dirty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  <a:t>– величайшее сокровище      человечества, кладезь мудрости, источник знаний. </a:t>
            </a:r>
            <a:br>
              <a:rPr lang="ru-RU" sz="2800" dirty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</a:br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  <a:t/>
            </a:r>
            <a:b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</a:b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  <a:t/>
            </a:r>
            <a:b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</a:br>
            <a:endParaRPr lang="ru-RU" sz="1600" dirty="0">
              <a:solidFill>
                <a:schemeClr val="accent2">
                  <a:lumMod val="75000"/>
                </a:schemeClr>
              </a:solidFill>
              <a:latin typeface="Segoe Print" pitchFamily="2" charset="0"/>
            </a:endParaRP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06061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_8f58e_793aa84f_orig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224382"/>
            <a:ext cx="3563888" cy="1633618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  <a:t/>
            </a:r>
            <a:b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</a:br>
            <a:r>
              <a:rPr lang="ru-RU" sz="1600" dirty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  <a:t/>
            </a:r>
            <a:br>
              <a:rPr lang="ru-RU" sz="1600" dirty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</a:b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  <a:t/>
            </a:r>
            <a:b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</a:br>
            <a:r>
              <a:rPr lang="ru-RU" sz="1600" dirty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  <a:t/>
            </a:r>
            <a:br>
              <a:rPr lang="ru-RU" sz="1600" dirty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</a:b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  <a:t/>
            </a:r>
            <a:b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</a:br>
            <a:r>
              <a:rPr lang="ru-RU" sz="1600" dirty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  <a:t/>
            </a:r>
            <a:br>
              <a:rPr lang="ru-RU" sz="1600" dirty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</a:b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  <a:t/>
            </a:r>
            <a:b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</a:br>
            <a:r>
              <a:rPr lang="ru-RU" sz="1600" dirty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  <a:t/>
            </a:r>
            <a:br>
              <a:rPr lang="ru-RU" sz="1600" dirty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</a:b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  <a:t/>
            </a:r>
            <a:b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</a:b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  <a:t/>
            </a:r>
            <a:b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</a:br>
            <a:r>
              <a:rPr lang="ru-RU" sz="1600" dirty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  <a:t/>
            </a:r>
            <a:br>
              <a:rPr lang="ru-RU" sz="1600" dirty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</a:b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  <a:t/>
            </a:r>
            <a:b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</a:br>
            <a:r>
              <a:rPr lang="ru-RU" sz="1600" dirty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  <a:t/>
            </a:r>
            <a:br>
              <a:rPr lang="ru-RU" sz="1600" dirty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</a:b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  <a:t/>
            </a:r>
            <a:b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</a:br>
            <a:r>
              <a:rPr lang="ru-RU" sz="1600" dirty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  <a:t/>
            </a:r>
            <a:br>
              <a:rPr lang="ru-RU" sz="1600" dirty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</a:b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  <a:t/>
            </a:r>
            <a:b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</a:br>
            <a:r>
              <a:rPr lang="ru-RU" sz="1600" dirty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  <a:t/>
            </a:r>
            <a:br>
              <a:rPr lang="ru-RU" sz="1600" dirty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</a:b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  <a:t/>
            </a:r>
            <a:b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</a:br>
            <a:r>
              <a:rPr lang="ru-RU" sz="1600" dirty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  <a:t> </a:t>
            </a: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  <a:t>  </a:t>
            </a:r>
            <a:b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</a:br>
            <a:r>
              <a:rPr lang="ru-RU" sz="4800" dirty="0" smtClean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  <a:t>Спасибо </a:t>
            </a:r>
            <a:r>
              <a:rPr lang="ru-RU" sz="4800" dirty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  <a:t>за внимание!!!!</a:t>
            </a:r>
            <a:br>
              <a:rPr lang="ru-RU" sz="4800" dirty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</a:br>
            <a:r>
              <a:rPr lang="ru-RU" sz="4800" dirty="0" smtClean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  <a:t/>
            </a:r>
            <a:br>
              <a:rPr lang="ru-RU" sz="4800" dirty="0" smtClean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</a:br>
            <a:endParaRPr lang="ru-RU" sz="4800" dirty="0">
              <a:solidFill>
                <a:schemeClr val="accent2">
                  <a:lumMod val="75000"/>
                </a:schemeClr>
              </a:solidFill>
              <a:latin typeface="Segoe Print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1594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_8f58e_793aa84f_orig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224382"/>
            <a:ext cx="3563888" cy="1633618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467544" y="476672"/>
            <a:ext cx="8229600" cy="5904656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1600" dirty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  <a:cs typeface="Times New Roman" pitchFamily="18" charset="0"/>
              </a:rPr>
              <a:t>Давным-давно люди жили в пещерах и охотились на мамонтов и диких быков. Им необходимо было делиться между собой знаниями, умениями. Поэтому древние люди стали делать рисунки на стенах своих пещер. Эти рисунки и называют каменными книгами, они считаются самыми первыми из всех книг. В них человек впервые выразил и изобразил свою мысль</a:t>
            </a: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  <a:cs typeface="Times New Roman" pitchFamily="18" charset="0"/>
              </a:rPr>
              <a:t>.</a:t>
            </a:r>
            <a:endParaRPr lang="ru-RU" sz="1600" dirty="0">
              <a:solidFill>
                <a:schemeClr val="accent2">
                  <a:lumMod val="75000"/>
                </a:schemeClr>
              </a:solidFill>
              <a:latin typeface="Segoe Print" pitchFamily="2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sz="1600" dirty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  <a:cs typeface="Times New Roman" pitchFamily="18" charset="0"/>
              </a:rPr>
              <a:t>Наши предки были людьми изобретательными, они стали использовать для изготовления первых книг всё то, что предлагала им окружающая природа. Материал для письма жители находили буквально у себя под ногами — это была глина.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91880" y="3140968"/>
            <a:ext cx="5282698" cy="3600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_8f58e_793aa84f_orig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224382"/>
            <a:ext cx="3563888" cy="1633618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just"/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  <a:t/>
            </a:r>
            <a:b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</a:br>
            <a:r>
              <a:rPr lang="ru-RU" sz="1600" dirty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  <a:t/>
            </a:r>
            <a:br>
              <a:rPr lang="ru-RU" sz="1600" dirty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</a:b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  <a:t/>
            </a:r>
            <a:b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</a:b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  <a:t>Простые </a:t>
            </a:r>
            <a:r>
              <a:rPr lang="ru-RU" sz="1600" dirty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  <a:t>люди плели свои жилища из тростника и обмазывали их глиной, из глиняных кирпичей были сделаны и огромные дворцы-храмы. Из глины делали посуду. Неудивительно, что и книги стали делать из глины. Эти книги не были похожи на современные. На ещё влажной и мягкой глиняной дощечке писец острой палочкой выдавливал слова-значки. Потом эту дощечку сушили и обжигали. Одна страница глиняной книги была такой толстой, как теперь вся книга. Хранили их в больших деревянных </a:t>
            </a: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  <a:t>ящиках.</a:t>
            </a:r>
            <a:endParaRPr lang="ru-RU" sz="1600" dirty="0">
              <a:solidFill>
                <a:schemeClr val="accent2">
                  <a:lumMod val="75000"/>
                </a:schemeClr>
              </a:solidFill>
              <a:latin typeface="Segoe Print" pitchFamily="2" charset="0"/>
            </a:endParaRPr>
          </a:p>
        </p:txBody>
      </p:sp>
      <p:pic>
        <p:nvPicPr>
          <p:cNvPr id="11" name="Объект 10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4008" y="3068960"/>
            <a:ext cx="4038600" cy="3266781"/>
          </a:xfrm>
        </p:spPr>
      </p:pic>
      <p:pic>
        <p:nvPicPr>
          <p:cNvPr id="10" name="Объект 9"/>
          <p:cNvPicPr>
            <a:picLocks noGrp="1" noChangeAspect="1"/>
          </p:cNvPicPr>
          <p:nvPr>
            <p:ph sz="half" idx="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616" y="2204865"/>
            <a:ext cx="3222816" cy="3019518"/>
          </a:xfrm>
        </p:spPr>
      </p:pic>
    </p:spTree>
    <p:extLst>
      <p:ext uri="{BB962C8B-B14F-4D97-AF65-F5344CB8AC3E}">
        <p14:creationId xmlns:p14="http://schemas.microsoft.com/office/powerpoint/2010/main" val="1277319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_8f58e_793aa84f_orig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224382"/>
            <a:ext cx="3563888" cy="1633618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just"/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  <a:t>В </a:t>
            </a:r>
            <a:r>
              <a:rPr lang="ru-RU" sz="1600" dirty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  <a:t>Древнем Египте изобрели папирус. Он был сделан из растения, которое росло по берегам реки </a:t>
            </a: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  <a:t>Нил. Его </a:t>
            </a:r>
            <a:r>
              <a:rPr lang="ru-RU" sz="1600" dirty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  <a:t>стебель расщепляли на ленты. Укладывали их в </a:t>
            </a: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  <a:t>несколько слоёв </a:t>
            </a:r>
            <a:r>
              <a:rPr lang="ru-RU" sz="1600" dirty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  <a:t>и сверху прижимали тяжёлыми камнями. Несколько таких кусков соединяли в длинную полоску и сворачивали в </a:t>
            </a: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  <a:t>свиток. </a:t>
            </a:r>
            <a:r>
              <a:rPr lang="ru-RU" sz="1600" dirty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  <a:t>Хранили его в </a:t>
            </a: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  <a:t>кожаном футляре.</a:t>
            </a:r>
            <a:endParaRPr lang="ru-RU" sz="1600" dirty="0">
              <a:solidFill>
                <a:schemeClr val="accent2">
                  <a:lumMod val="75000"/>
                </a:schemeClr>
              </a:solidFill>
              <a:latin typeface="Segoe Print" pitchFamily="2" charset="0"/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1772816"/>
            <a:ext cx="4038600" cy="3028950"/>
          </a:xfrm>
        </p:spPr>
      </p:pic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4008" y="1772816"/>
            <a:ext cx="4038600" cy="1966293"/>
          </a:xfr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76056" y="3896544"/>
            <a:ext cx="3528392" cy="26462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7907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_8f58e_793aa84f_orig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224382"/>
            <a:ext cx="3563888" cy="1633618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just"/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  <a:t/>
            </a:r>
            <a:b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</a:b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  <a:t>На </a:t>
            </a:r>
            <a:r>
              <a:rPr lang="ru-RU" sz="1600" dirty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  <a:t>Руси для письма долго использовали берёзовую кору — </a:t>
            </a: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  <a:t>бересту. Слова </a:t>
            </a:r>
            <a:r>
              <a:rPr lang="ru-RU" sz="1600" dirty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  <a:t>на бересте бережно выводились костяными или бронзовыми острыми палочками. Бересту как очень дешёвый и непрочный материал больше использовали для личных записей и переписки. Например, на ней можно было написать письмо, молитвы и заговоры, сделать учебные </a:t>
            </a: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  <a:t>записи.</a:t>
            </a:r>
            <a:b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</a:br>
            <a:endParaRPr lang="ru-RU" sz="1600" dirty="0">
              <a:solidFill>
                <a:schemeClr val="accent2">
                  <a:lumMod val="75000"/>
                </a:schemeClr>
              </a:solidFill>
              <a:latin typeface="Segoe Print" pitchFamily="2" charset="0"/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2132856"/>
            <a:ext cx="4038600" cy="2819163"/>
          </a:xfrm>
        </p:spPr>
      </p:pic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4008" y="2780928"/>
            <a:ext cx="4038600" cy="3312368"/>
          </a:xfrm>
        </p:spPr>
      </p:pic>
    </p:spTree>
    <p:extLst>
      <p:ext uri="{BB962C8B-B14F-4D97-AF65-F5344CB8AC3E}">
        <p14:creationId xmlns:p14="http://schemas.microsoft.com/office/powerpoint/2010/main" val="3552695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_8f58e_793aa84f_orig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224382"/>
            <a:ext cx="3563888" cy="1633618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just"/>
            <a:r>
              <a:rPr lang="ru-RU" sz="1600" dirty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  <a:t/>
            </a:r>
            <a:br>
              <a:rPr lang="ru-RU" sz="1600" dirty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</a:b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  <a:t>Для </a:t>
            </a:r>
            <a:r>
              <a:rPr lang="ru-RU" sz="1600" dirty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  <a:t>важных документов в ходу был пергамент</a:t>
            </a: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  <a:t>.</a:t>
            </a:r>
            <a:r>
              <a:rPr lang="ru-RU" sz="1600" dirty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  <a:t/>
            </a:r>
            <a:br>
              <a:rPr lang="ru-RU" sz="1600" dirty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</a:b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  <a:t>Делали </a:t>
            </a:r>
            <a:r>
              <a:rPr lang="ru-RU" sz="1600" dirty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  <a:t>его из шкур. Он был прочнее папируса и бересты, и на нём можно было писать с обеих сторон. Пергамент сгибали вчетверо, а потом сшивали. Обложку делали из дерева и обтягивали кожей. Пергамент был очень дорогой: на одну книгу требовалось целое стадо </a:t>
            </a: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  <a:t>телят.</a:t>
            </a:r>
            <a:r>
              <a:rPr lang="ru-RU" sz="1600" dirty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  <a:t/>
            </a:r>
            <a:br>
              <a:rPr lang="ru-RU" sz="1600" dirty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</a:br>
            <a:endParaRPr lang="ru-RU" sz="1600" dirty="0">
              <a:solidFill>
                <a:schemeClr val="accent2">
                  <a:lumMod val="75000"/>
                </a:schemeClr>
              </a:solidFill>
              <a:latin typeface="Segoe Print" pitchFamily="2" charset="0"/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2060848"/>
            <a:ext cx="4038600" cy="2692400"/>
          </a:xfrm>
        </p:spPr>
      </p:pic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51920" y="4365104"/>
            <a:ext cx="3456384" cy="2147748"/>
          </a:xfr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6016" y="1635126"/>
            <a:ext cx="4104456" cy="25642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5770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_8f58e_793aa84f_orig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224382"/>
            <a:ext cx="3563888" cy="1633618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just"/>
            <a:r>
              <a:rPr lang="ru-RU" sz="1600" dirty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  <a:t/>
            </a:r>
            <a:br>
              <a:rPr lang="ru-RU" sz="1600" dirty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</a:b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  <a:t/>
            </a:r>
            <a:b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</a:br>
            <a:r>
              <a:rPr lang="ru-RU" sz="1600" dirty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  <a:t/>
            </a:r>
            <a:br>
              <a:rPr lang="ru-RU" sz="1600" dirty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</a:b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  <a:t/>
            </a:r>
            <a:b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</a:br>
            <a:r>
              <a:rPr lang="ru-RU" sz="1600" dirty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  <a:t/>
            </a:r>
            <a:br>
              <a:rPr lang="ru-RU" sz="1600" dirty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</a:b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  <a:t/>
            </a:r>
            <a:b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</a:b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  <a:t>Затем </a:t>
            </a:r>
            <a:r>
              <a:rPr lang="ru-RU" sz="1600" dirty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  <a:t>появился новый материал, который намного тоньше пергамента. На нём было очень просто писать. Это – бумага. Рецепт изготовления бумаги придумали в Китае. Этой диковиной восхищались все страны, но китайцы держали в тайне чудесный способ. Только через века Европа узнала, как делать это чудо.</a:t>
            </a:r>
            <a:br>
              <a:rPr lang="ru-RU" sz="1600" dirty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</a:b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  <a:t/>
            </a:r>
            <a:b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</a:br>
            <a:r>
              <a:rPr lang="ru-RU" sz="1600" dirty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  <a:t/>
            </a:r>
            <a:br>
              <a:rPr lang="ru-RU" sz="1600" dirty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</a:b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  <a:t/>
            </a:r>
            <a:b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</a:br>
            <a:r>
              <a:rPr lang="ru-RU" sz="1600" dirty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  <a:t/>
            </a:r>
            <a:br>
              <a:rPr lang="ru-RU" sz="1600" dirty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</a:b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  <a:t/>
            </a:r>
            <a:b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</a:br>
            <a:endParaRPr lang="ru-RU" sz="1600" dirty="0">
              <a:solidFill>
                <a:schemeClr val="accent2">
                  <a:lumMod val="75000"/>
                </a:schemeClr>
              </a:solidFill>
              <a:latin typeface="Segoe Print" pitchFamily="2" charset="0"/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2132856"/>
            <a:ext cx="4178424" cy="2822448"/>
          </a:xfrm>
        </p:spPr>
      </p:pic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2636912"/>
            <a:ext cx="4038600" cy="3404279"/>
          </a:xfrm>
        </p:spPr>
      </p:pic>
    </p:spTree>
    <p:extLst>
      <p:ext uri="{BB962C8B-B14F-4D97-AF65-F5344CB8AC3E}">
        <p14:creationId xmlns:p14="http://schemas.microsoft.com/office/powerpoint/2010/main" val="1218134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_8f58e_793aa84f_orig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224382"/>
            <a:ext cx="3563888" cy="1633618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just"/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  <a:t/>
            </a:r>
            <a:b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</a:br>
            <a:r>
              <a:rPr lang="ru-RU" sz="1600" dirty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  <a:t/>
            </a:r>
            <a:br>
              <a:rPr lang="ru-RU" sz="1600" dirty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</a:b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  <a:t/>
            </a:r>
            <a:b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</a:br>
            <a:r>
              <a:rPr lang="ru-RU" sz="1600" dirty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  <a:t/>
            </a:r>
            <a:br>
              <a:rPr lang="ru-RU" sz="1600" dirty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</a:b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  <a:t>На </a:t>
            </a:r>
            <a:r>
              <a:rPr lang="ru-RU" sz="1600" dirty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  <a:t>Руси тоже стали создавать книги из бумаги, но они </a:t>
            </a: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  <a:t>были  рукописными. Первые </a:t>
            </a:r>
            <a:r>
              <a:rPr lang="ru-RU" sz="1600" dirty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  <a:t>рукописные книги на Руси появились в 10 веке. </a:t>
            </a:r>
            <a:br>
              <a:rPr lang="ru-RU" sz="1600" dirty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</a:br>
            <a:r>
              <a:rPr lang="ru-RU" sz="1600" dirty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  <a:t>Книг было мало, и стоили они дорого, ценились на вес золота. </a:t>
            </a:r>
            <a:br>
              <a:rPr lang="ru-RU" sz="1600" dirty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</a:b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  <a:t/>
            </a:r>
            <a:b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</a:br>
            <a:r>
              <a:rPr lang="ru-RU" sz="1600" dirty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  <a:t/>
            </a:r>
            <a:br>
              <a:rPr lang="ru-RU" sz="1600" dirty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</a:b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  <a:t/>
            </a:r>
            <a:b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</a:br>
            <a:endParaRPr lang="ru-RU" sz="1600" dirty="0">
              <a:solidFill>
                <a:schemeClr val="accent2">
                  <a:lumMod val="75000"/>
                </a:schemeClr>
              </a:solidFill>
              <a:latin typeface="Segoe Print" pitchFamily="2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2060848"/>
            <a:ext cx="3877392" cy="2347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4" descr="http://gorod-plus.tv/cache/uploads/history/apos2_thumbnail_big_.jpg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3429000"/>
            <a:ext cx="4038600" cy="30273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6673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_8f58e_793aa84f_orig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224382"/>
            <a:ext cx="3563888" cy="1633618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just"/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  <a:t/>
            </a:r>
            <a:b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</a:br>
            <a:r>
              <a:rPr lang="ru-RU" sz="1600" dirty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  <a:t/>
            </a:r>
            <a:br>
              <a:rPr lang="ru-RU" sz="1600" dirty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</a:b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  <a:t/>
            </a:r>
            <a:b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</a:b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  <a:t/>
            </a:r>
            <a:b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</a:b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  <a:t>Чтобы </a:t>
            </a:r>
            <a:r>
              <a:rPr lang="ru-RU" sz="1600" dirty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  <a:t>книги лучше сохранялись, переплёты делались из деревянных </a:t>
            </a: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  <a:t>дощечек. Их обтягивали тонкой кожей или </a:t>
            </a:r>
            <a:r>
              <a:rPr lang="ru-RU" sz="1600" dirty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  <a:t>дорогой </a:t>
            </a: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  <a:t>материей. Первые </a:t>
            </a:r>
            <a:r>
              <a:rPr lang="ru-RU" sz="1600" dirty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  <a:t>печатные книги появились в Германии. Современный </a:t>
            </a: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  <a:t>способ книгопечатания изобрёл немец Иоганн </a:t>
            </a:r>
            <a:r>
              <a:rPr lang="ru-RU" sz="1600" dirty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  <a:t>Гуттенберг. </a:t>
            </a:r>
            <a:br>
              <a:rPr lang="ru-RU" sz="1600" dirty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</a:b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  <a:t/>
            </a:r>
            <a:b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</a:br>
            <a:r>
              <a:rPr lang="ru-RU" sz="1600" dirty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  <a:t/>
            </a:r>
            <a:br>
              <a:rPr lang="ru-RU" sz="1600" dirty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</a:b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  <a:t/>
            </a:r>
            <a:b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</a:br>
            <a:endParaRPr lang="ru-RU" sz="1600" dirty="0">
              <a:solidFill>
                <a:schemeClr val="accent2">
                  <a:lumMod val="75000"/>
                </a:schemeClr>
              </a:solidFill>
              <a:latin typeface="Segoe Print" pitchFamily="2" charset="0"/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844824"/>
            <a:ext cx="4038600" cy="2739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2564904"/>
            <a:ext cx="3987130" cy="40298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50917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a3329b22f14b6ee5c2e1386925ee72932e7bf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292</TotalTime>
  <Words>150</Words>
  <Application>Microsoft Office PowerPoint</Application>
  <PresentationFormat>Экран (4:3)</PresentationFormat>
  <Paragraphs>15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1" baseType="lpstr">
      <vt:lpstr>Arial</vt:lpstr>
      <vt:lpstr>Calibri</vt:lpstr>
      <vt:lpstr>Foo</vt:lpstr>
      <vt:lpstr>Segoe Print</vt:lpstr>
      <vt:lpstr>Times New Roman</vt:lpstr>
      <vt:lpstr>TM Vinograd</vt:lpstr>
      <vt:lpstr>Тема Office</vt:lpstr>
      <vt:lpstr>    «История возникновения книг» Подготовила Чинькова Юлия Владимировна      </vt:lpstr>
      <vt:lpstr>Презентация PowerPoint</vt:lpstr>
      <vt:lpstr>   Простые люди плели свои жилища из тростника и обмазывали их глиной, из глиняных кирпичей были сделаны и огромные дворцы-храмы. Из глины делали посуду. Неудивительно, что и книги стали делать из глины. Эти книги не были похожи на современные. На ещё влажной и мягкой глиняной дощечке писец острой палочкой выдавливал слова-значки. Потом эту дощечку сушили и обжигали. Одна страница глиняной книги была такой толстой, как теперь вся книга. Хранили их в больших деревянных ящиках.</vt:lpstr>
      <vt:lpstr>В Древнем Египте изобрели папирус. Он был сделан из растения, которое росло по берегам реки Нил. Его стебель расщепляли на ленты. Укладывали их в несколько слоёв и сверху прижимали тяжёлыми камнями. Несколько таких кусков соединяли в длинную полоску и сворачивали в свиток. Хранили его в кожаном футляре.</vt:lpstr>
      <vt:lpstr> На Руси для письма долго использовали берёзовую кору — бересту. Слова на бересте бережно выводились костяными или бронзовыми острыми палочками. Бересту как очень дешёвый и непрочный материал больше использовали для личных записей и переписки. Например, на ней можно было написать письмо, молитвы и заговоры, сделать учебные записи. </vt:lpstr>
      <vt:lpstr> Для важных документов в ходу был пергамент. Делали его из шкур. Он был прочнее папируса и бересты, и на нём можно было писать с обеих сторон. Пергамент сгибали вчетверо, а потом сшивали. Обложку делали из дерева и обтягивали кожей. Пергамент был очень дорогой: на одну книгу требовалось целое стадо телят. </vt:lpstr>
      <vt:lpstr>      Затем появился новый материал, который намного тоньше пергамента. На нём было очень просто писать. Это – бумага. Рецепт изготовления бумаги придумали в Китае. Этой диковиной восхищались все страны, но китайцы держали в тайне чудесный способ. Только через века Европа узнала, как делать это чудо.      </vt:lpstr>
      <vt:lpstr>    На Руси тоже стали создавать книги из бумаги, но они были  рукописными. Первые рукописные книги на Руси появились в 10 веке.  Книг было мало, и стоили они дорого, ценились на вес золота.     </vt:lpstr>
      <vt:lpstr>    Чтобы книги лучше сохранялись, переплёты делались из деревянных дощечек. Их обтягивали тонкой кожей или дорогой материей. Первые печатные книги появились в Германии. Современный способ книгопечатания изобрёл немец Иоганн Гуттенберг.     </vt:lpstr>
      <vt:lpstr>  На Руси первопечатником стал Иван Фёдоров. Он был образованным человеком, знал несколько языков, включая древнегреческий и латынь.  Первая русская печатная книга - “Апостол”. Хоть книга была печатной, ее шрифт и иллюстрации напоминали ручную работу.   </vt:lpstr>
      <vt:lpstr> Теперь для изготовления книг используются современные скоростные печатные машины. Используются поточные линии, которые без вмешательства человека изготавливают обложки и прикрепляют их к книжному блоку. Набор текста происходит авторами на компьютерах.  </vt:lpstr>
      <vt:lpstr> Современные книги </vt:lpstr>
      <vt:lpstr>    Книга – величайшее сокровище      человечества, кладезь мудрости, источник знаний.    </vt:lpstr>
      <vt:lpstr>                      Спасибо за внимание!!!!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Заголовок слайда</dc:title>
  <dc:creator>PC</dc:creator>
  <cp:lastModifiedBy>ACER</cp:lastModifiedBy>
  <cp:revision>27</cp:revision>
  <dcterms:created xsi:type="dcterms:W3CDTF">2014-04-08T13:52:26Z</dcterms:created>
  <dcterms:modified xsi:type="dcterms:W3CDTF">2024-02-01T10:28:04Z</dcterms:modified>
</cp:coreProperties>
</file>