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71" r:id="rId3"/>
    <p:sldId id="272" r:id="rId4"/>
    <p:sldId id="286" r:id="rId5"/>
    <p:sldId id="273" r:id="rId6"/>
    <p:sldId id="274" r:id="rId7"/>
    <p:sldId id="275" r:id="rId8"/>
    <p:sldId id="276" r:id="rId9"/>
    <p:sldId id="287" r:id="rId10"/>
    <p:sldId id="288" r:id="rId11"/>
    <p:sldId id="278" r:id="rId12"/>
    <p:sldId id="279" r:id="rId13"/>
    <p:sldId id="282" r:id="rId14"/>
    <p:sldId id="283" r:id="rId15"/>
    <p:sldId id="284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76673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Урок Практикум по подготовке к ЕГЭ.Задание8</a:t>
            </a:r>
            <a:endParaRPr lang="ru-RU" sz="4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3)     Деепричастный оборот нельзя употреблять, если предложение выражено страдательной конструкцией, потому что производитель действия, выраженного сказуемым, и производитель действия, выраженного деепричастием, не совпадают: </a:t>
            </a:r>
          </a:p>
          <a:p>
            <a:pPr marL="457200" indent="-457200">
              <a:buNone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 Получив тяжёлую рану, солдат был спасён своими товарищами. Поднявшись вверх по Волге, баржа будет выгружена на причалах Самары и Нижнего Новгорода.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7"/>
            <a:ext cx="8640960" cy="7053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3.</a:t>
            </a:r>
            <a:r>
              <a:rPr lang="ru-RU" sz="3600" b="1" spc="-7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Нарушение</a:t>
            </a:r>
            <a:r>
              <a:rPr lang="ru-RU" sz="3600" b="1" spc="-9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в</a:t>
            </a:r>
            <a:r>
              <a:rPr lang="ru-RU" sz="3600" b="1" spc="-8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построении</a:t>
            </a:r>
            <a:r>
              <a:rPr lang="ru-RU" sz="3600" b="1" spc="-5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spc="-10" dirty="0" smtClean="0">
                <a:solidFill>
                  <a:schemeClr val="bg1"/>
                </a:solidFill>
                <a:latin typeface="Monotype Corsiva" pitchFamily="66" charset="0"/>
              </a:rPr>
              <a:t>предложения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с</a:t>
            </a:r>
            <a:r>
              <a:rPr lang="ru-RU" sz="3600" b="1" spc="-6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причастным</a:t>
            </a:r>
            <a:r>
              <a:rPr lang="ru-RU" sz="3600" b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b="1" spc="-10" dirty="0" smtClean="0">
                <a:solidFill>
                  <a:schemeClr val="bg1"/>
                </a:solidFill>
                <a:latin typeface="Monotype Corsiva" pitchFamily="66" charset="0"/>
              </a:rPr>
              <a:t>оборотом</a:t>
            </a:r>
          </a:p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ru-RU" sz="3600" u="heavy" dirty="0" smtClean="0">
                <a:solidFill>
                  <a:schemeClr val="bg1"/>
                </a:solidFill>
                <a:uFill>
                  <a:solidFill>
                    <a:srgbClr val="800000"/>
                  </a:solidFill>
                </a:uFill>
                <a:latin typeface="Monotype Corsiva" pitchFamily="66" charset="0"/>
                <a:cs typeface="Calibri"/>
              </a:rPr>
              <a:t>Причастия</a:t>
            </a:r>
            <a:r>
              <a:rPr lang="ru-RU" sz="3600" u="heavy" spc="-110" dirty="0" smtClean="0">
                <a:solidFill>
                  <a:schemeClr val="bg1"/>
                </a:solidFill>
                <a:uFill>
                  <a:solidFill>
                    <a:srgbClr val="800000"/>
                  </a:solidFill>
                </a:uFill>
                <a:latin typeface="Monotype Corsiva" pitchFamily="66" charset="0"/>
                <a:cs typeface="Calibri"/>
              </a:rPr>
              <a:t> </a:t>
            </a:r>
            <a:r>
              <a:rPr lang="ru-RU" sz="3600" u="heavy" spc="-10" dirty="0" smtClean="0">
                <a:solidFill>
                  <a:schemeClr val="bg1"/>
                </a:solidFill>
                <a:uFill>
                  <a:solidFill>
                    <a:srgbClr val="800000"/>
                  </a:solidFill>
                </a:uFill>
                <a:latin typeface="Monotype Corsiva" pitchFamily="66" charset="0"/>
                <a:cs typeface="Calibri"/>
              </a:rPr>
              <a:t>согласуются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600" spc="-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определяемым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словом</a:t>
            </a:r>
            <a:r>
              <a:rPr lang="ru-RU" sz="36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6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роде,</a:t>
            </a:r>
            <a:r>
              <a:rPr lang="ru-RU" sz="36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числе</a:t>
            </a:r>
            <a:r>
              <a:rPr lang="ru-RU" sz="36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падеже:</a:t>
            </a: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50165">
              <a:lnSpc>
                <a:spcPct val="100000"/>
              </a:lnSpc>
              <a:spcBef>
                <a:spcPts val="765"/>
              </a:spcBef>
            </a:pP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</a:t>
            </a:r>
            <a:r>
              <a:rPr lang="ru-RU" sz="3600" i="1" spc="-3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столе</a:t>
            </a:r>
            <a:r>
              <a:rPr lang="ru-RU" sz="36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</a:t>
            </a:r>
            <a:r>
              <a:rPr lang="ru-RU" sz="36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Манилова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лежала</a:t>
            </a:r>
            <a:r>
              <a:rPr lang="ru-RU" sz="3600" i="1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книга</a:t>
            </a:r>
            <a:r>
              <a:rPr lang="ru-RU" sz="3600" i="1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(как</a:t>
            </a:r>
            <a:r>
              <a:rPr lang="ru-RU" sz="3600" b="1" i="1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ая</a:t>
            </a:r>
            <a:r>
              <a:rPr lang="ru-RU" sz="36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?),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открыт</a:t>
            </a: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ая</a:t>
            </a:r>
            <a:r>
              <a:rPr lang="ru-RU" sz="3600" b="1" i="1" spc="-7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</a:t>
            </a:r>
            <a:r>
              <a:rPr lang="ru-RU" sz="3600" i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одной</a:t>
            </a:r>
            <a:r>
              <a:rPr lang="ru-RU" sz="3600" i="1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той</a:t>
            </a:r>
            <a:r>
              <a:rPr lang="ru-RU" sz="36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же</a:t>
            </a:r>
            <a:r>
              <a:rPr lang="ru-RU" sz="36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странице</a:t>
            </a:r>
            <a:r>
              <a:rPr lang="ru-RU" sz="36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.</a:t>
            </a:r>
          </a:p>
          <a:p>
            <a:pPr marL="661035">
              <a:lnSpc>
                <a:spcPct val="100000"/>
              </a:lnSpc>
              <a:spcBef>
                <a:spcPts val="865"/>
              </a:spcBef>
            </a:pP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Неверно:</a:t>
            </a: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5080" indent="635">
              <a:lnSpc>
                <a:spcPct val="100000"/>
              </a:lnSpc>
              <a:spcBef>
                <a:spcPts val="765"/>
              </a:spcBef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600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«Василии</a:t>
            </a:r>
            <a:r>
              <a:rPr lang="ru-RU" sz="3600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Тёркине»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автор</a:t>
            </a:r>
            <a:r>
              <a:rPr lang="ru-RU" sz="3600" spc="-114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восхищается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подвигом</a:t>
            </a:r>
            <a:r>
              <a:rPr lang="ru-RU" sz="3600" spc="-1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русского солдата,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сохраняющ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им</a:t>
            </a:r>
            <a:r>
              <a:rPr lang="ru-RU" sz="3600" spc="-17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b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?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верность</a:t>
            </a:r>
            <a:r>
              <a:rPr lang="ru-RU" sz="3600" spc="-1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долгу</a:t>
            </a:r>
            <a:r>
              <a:rPr lang="ru-RU" sz="36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отчизне.</a:t>
            </a: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50165">
              <a:lnSpc>
                <a:spcPct val="100000"/>
              </a:lnSpc>
              <a:spcBef>
                <a:spcPts val="765"/>
              </a:spcBef>
            </a:pP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640960" cy="4946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913765">
              <a:lnSpc>
                <a:spcPct val="100000"/>
              </a:lnSpc>
              <a:spcBef>
                <a:spcPts val="105"/>
              </a:spcBef>
            </a:pPr>
            <a:r>
              <a:rPr lang="ru-RU" sz="3600" u="heavy" spc="-10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Определяемое</a:t>
            </a:r>
            <a:r>
              <a:rPr lang="ru-RU" sz="3600" spc="-10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слово</a:t>
            </a:r>
            <a:r>
              <a:rPr lang="ru-RU" sz="3600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u="heavy" spc="-20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никогда</a:t>
            </a:r>
            <a:r>
              <a:rPr lang="ru-RU" sz="36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</a:t>
            </a:r>
            <a:r>
              <a:rPr lang="ru-RU" sz="36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может располагаться</a:t>
            </a:r>
            <a:r>
              <a:rPr lang="ru-RU" sz="36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u="heavy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внутри</a:t>
            </a:r>
            <a:r>
              <a:rPr lang="ru-RU" sz="3600" u="heavy" spc="-80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 </a:t>
            </a:r>
            <a:r>
              <a:rPr lang="ru-RU" sz="3600" u="heavy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причастного</a:t>
            </a:r>
            <a:r>
              <a:rPr lang="ru-RU" sz="3600" u="heavy" spc="-85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 </a:t>
            </a:r>
            <a:r>
              <a:rPr lang="ru-RU" sz="3600" u="heavy" spc="-10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оборота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.</a:t>
            </a: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361315" algn="just">
              <a:lnSpc>
                <a:spcPct val="100000"/>
              </a:lnSpc>
            </a:pP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Определяемое</a:t>
            </a:r>
            <a:r>
              <a:rPr lang="ru-RU" sz="3600" spc="-13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слово</a:t>
            </a:r>
            <a:r>
              <a:rPr lang="ru-RU" sz="3600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всегда</a:t>
            </a:r>
            <a:r>
              <a:rPr lang="ru-RU" sz="3600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располагается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до</a:t>
            </a:r>
            <a:r>
              <a:rPr lang="ru-RU" sz="36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или</a:t>
            </a:r>
            <a:r>
              <a:rPr lang="ru-RU" sz="3600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после</a:t>
            </a:r>
            <a:r>
              <a:rPr lang="ru-RU" sz="36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причастного</a:t>
            </a:r>
            <a:r>
              <a:rPr lang="ru-RU" sz="36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оборота.</a:t>
            </a: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229235" algn="just">
              <a:lnSpc>
                <a:spcPct val="120000"/>
              </a:lnSpc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6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видим</a:t>
            </a:r>
            <a:r>
              <a:rPr lang="ru-RU" sz="3600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играющих</a:t>
            </a:r>
            <a:r>
              <a:rPr lang="ru-RU" sz="3600" i="1" spc="-4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детей</a:t>
            </a:r>
            <a:r>
              <a:rPr lang="ru-RU" sz="36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600" i="1" spc="-6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машинками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.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6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видим</a:t>
            </a:r>
            <a:r>
              <a:rPr lang="ru-RU" sz="36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играющих</a:t>
            </a:r>
            <a:r>
              <a:rPr lang="ru-RU" sz="3600" i="1" spc="-4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600" i="1" spc="6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машинками</a:t>
            </a:r>
            <a:r>
              <a:rPr lang="ru-RU" sz="3600" i="1" spc="-6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детей.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600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видим</a:t>
            </a:r>
            <a:r>
              <a:rPr lang="ru-RU" sz="36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детей,</a:t>
            </a:r>
            <a:r>
              <a:rPr lang="ru-RU" sz="36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играющих</a:t>
            </a:r>
            <a:r>
              <a:rPr lang="ru-RU" sz="3600" i="1" spc="-4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600" i="1" spc="62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i="1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машинками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.</a:t>
            </a:r>
            <a:endParaRPr lang="ru-RU" sz="3600" dirty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7"/>
            <a:ext cx="8568952" cy="6917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305"/>
              </a:lnSpc>
              <a:spcBef>
                <a:spcPts val="100"/>
              </a:spcBef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4.</a:t>
            </a:r>
            <a:r>
              <a:rPr lang="ru-RU" sz="3600" spc="-10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Нарушение</a:t>
            </a:r>
            <a:r>
              <a:rPr lang="ru-RU" sz="3600" spc="-10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в</a:t>
            </a:r>
            <a:r>
              <a:rPr lang="ru-RU" sz="3600" spc="-1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построении</a:t>
            </a:r>
            <a:r>
              <a:rPr lang="ru-RU" sz="3600" spc="-5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spc="-10" dirty="0" smtClean="0">
                <a:solidFill>
                  <a:schemeClr val="bg1"/>
                </a:solidFill>
                <a:latin typeface="Monotype Corsiva" pitchFamily="66" charset="0"/>
              </a:rPr>
              <a:t>предложения</a:t>
            </a:r>
            <a:r>
              <a:rPr lang="ru-RU" sz="3600" spc="-9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spc="-50" dirty="0" smtClean="0">
                <a:solidFill>
                  <a:schemeClr val="bg1"/>
                </a:solidFill>
                <a:latin typeface="Monotype Corsiva" pitchFamily="66" charset="0"/>
              </a:rPr>
              <a:t>с</a:t>
            </a:r>
            <a:endParaRPr lang="ru-RU" sz="3600" dirty="0" smtClean="0">
              <a:solidFill>
                <a:schemeClr val="bg1"/>
              </a:solidFill>
              <a:latin typeface="Monotype Corsiva" pitchFamily="66" charset="0"/>
              <a:cs typeface="Times New Roman"/>
            </a:endParaRPr>
          </a:p>
          <a:p>
            <a:pPr marL="1270" algn="ctr">
              <a:lnSpc>
                <a:spcPts val="4305"/>
              </a:lnSpc>
            </a:pPr>
            <a:r>
              <a:rPr lang="ru-RU" sz="36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несогласованным</a:t>
            </a:r>
            <a:r>
              <a:rPr lang="ru-RU" sz="3600" b="1" spc="-1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приложением</a:t>
            </a:r>
          </a:p>
          <a:p>
            <a:pPr marL="457200" indent="-457200"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Приложение – это определение, которое выражено именем существительным. Несогласованное приложение — это какое-то название, заключенное в кавычки.</a:t>
            </a:r>
          </a:p>
          <a:p>
            <a:pPr marL="457200" indent="-45720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Название произведения, заключённое в кавычки и данное после родового слова (роман, повесть, журнал, газета, картина и т.п.) должно стоять только в форме И.п. </a:t>
            </a:r>
          </a:p>
          <a:p>
            <a:pPr marL="457200" indent="-45720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НО! Если родового слова нет, склонять нужно название произведения: В сюжете «Отцов и детей» важное место занимают идеологические споры представителей разных поколений.</a:t>
            </a:r>
          </a:p>
          <a:p>
            <a:pPr marL="457200" indent="-457200"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 журнале «Ровеснике» печатают много интересных статей. В романе Толстого «Войне и мире» … 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 романе Пушкина «Евгении Онегине» … </a:t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На картине «Боярыне Морозовой»…         </a:t>
            </a:r>
            <a:endParaRPr lang="ru-RU" sz="24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457200" indent="-457200" algn="r">
              <a:buNone/>
            </a:pP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ЭТО ОШИБКИ</a:t>
            </a:r>
            <a:endParaRPr lang="ru-RU" sz="24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1270" algn="ctr">
              <a:lnSpc>
                <a:spcPts val="4305"/>
              </a:lnSpc>
            </a:pP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6228184" y="6165304"/>
            <a:ext cx="720080" cy="14401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7"/>
            <a:ext cx="8712968" cy="7394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>
              <a:lnSpc>
                <a:spcPct val="100000"/>
              </a:lnSpc>
              <a:spcBef>
                <a:spcPts val="100"/>
              </a:spcBef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5.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Нарушение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видовременной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</a:rPr>
              <a:t>соотнесённости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глагольных</a:t>
            </a:r>
            <a:r>
              <a:rPr lang="ru-RU" sz="3200" b="1" spc="-1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форм</a:t>
            </a:r>
          </a:p>
          <a:p>
            <a:pPr marL="71120" algn="ctr">
              <a:spcBef>
                <a:spcPts val="100"/>
              </a:spcBef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1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рамках</a:t>
            </a:r>
            <a:r>
              <a:rPr lang="ru-RU" sz="3200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одного</a:t>
            </a:r>
            <a:r>
              <a:rPr lang="ru-RU" sz="3200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глаголы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должны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быть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одного</a:t>
            </a:r>
            <a:r>
              <a:rPr lang="ru-RU" sz="3200" spc="-8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вида</a:t>
            </a:r>
            <a:r>
              <a:rPr lang="ru-RU" sz="3200" spc="-9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и</a:t>
            </a:r>
            <a:r>
              <a:rPr lang="ru-RU" sz="3200" spc="-7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времени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Неправильно: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Замирает на мгновение сердце и вдруг застучит вновь.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  </a:t>
            </a:r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Правильно: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Замрёт на мгновение сердце и вдруг застучит вновь.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 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Неправильно: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И.С. Тургенев подвергает Базарова самому сложному испытанию  – «</a:t>
            </a:r>
            <a:r>
              <a:rPr lang="ru-RU" sz="2800" dirty="0" err="1" smtClean="0">
                <a:solidFill>
                  <a:schemeClr val="bg1"/>
                </a:solidFill>
                <a:latin typeface="Monotype Corsiva" pitchFamily="66" charset="0"/>
              </a:rPr>
              <a:t>испытанию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любовью» – и этим раскрыл истинную сущность своего героя.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  </a:t>
            </a:r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Правильно: 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И.С. Тургенев подвергает Базарова самому сложному испытанию – «</a:t>
            </a:r>
            <a:r>
              <a:rPr lang="ru-RU" sz="2800" dirty="0" err="1" smtClean="0">
                <a:solidFill>
                  <a:schemeClr val="bg1"/>
                </a:solidFill>
                <a:latin typeface="Monotype Corsiva" pitchFamily="66" charset="0"/>
              </a:rPr>
              <a:t>испытанию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любовью» – и этим раскрывает истинную сущность своего героя.</a:t>
            </a:r>
          </a:p>
          <a:p>
            <a:pPr marL="71120">
              <a:spcBef>
                <a:spcPts val="100"/>
              </a:spcBef>
            </a:pP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71120">
              <a:lnSpc>
                <a:spcPct val="100000"/>
              </a:lnSpc>
              <a:spcBef>
                <a:spcPts val="100"/>
              </a:spcBef>
            </a:pP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6.</a:t>
            </a:r>
            <a:r>
              <a:rPr lang="ru-RU" sz="3600" spc="-5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Нарушение</a:t>
            </a:r>
            <a:r>
              <a:rPr lang="ru-RU" sz="3600" spc="-8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связи</a:t>
            </a:r>
            <a:r>
              <a:rPr lang="ru-RU" sz="3600" b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между</a:t>
            </a:r>
            <a:r>
              <a:rPr lang="ru-RU" sz="3600" spc="-8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подлежащим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</a:t>
            </a:r>
            <a:r>
              <a:rPr lang="ru-RU" sz="3600" b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6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сказуемым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Подлежащее и сказуемое в СПП: </a:t>
            </a:r>
          </a:p>
          <a:p>
            <a:pPr marL="457200" indent="-457200">
              <a:buNone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! КТО + сказуемое в ед. числе ТЕ, ВСЕ + сказуемое во </a:t>
            </a:r>
            <a:r>
              <a:rPr lang="ru-RU" sz="3200" dirty="0" err="1" smtClean="0">
                <a:solidFill>
                  <a:schemeClr val="bg1"/>
                </a:solidFill>
                <a:latin typeface="Monotype Corsiva" pitchFamily="66" charset="0"/>
              </a:rPr>
              <a:t>множ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. числе</a:t>
            </a:r>
          </a:p>
          <a:p>
            <a:pPr marL="457200" indent="-457200">
              <a:lnSpc>
                <a:spcPct val="120000"/>
              </a:lnSpc>
              <a:buNone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Например: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Те, кто опоздал, не посмотрел фильм (правильно: не посмотрели). </a:t>
            </a:r>
          </a:p>
          <a:p>
            <a:pPr marL="457200" indent="-457200">
              <a:lnSpc>
                <a:spcPct val="120000"/>
              </a:lnSpc>
              <a:buNone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Все, кто побывал в Риме, с упоением вспоминал об этом романтическом городе (правильно: вспоминали).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640960" cy="394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AutoNum type="arabicPeriod" startAt="2"/>
            </a:pP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Не допускайте подобных ошибок (Согласование рода подлежащего и сказуемого): </a:t>
            </a:r>
          </a:p>
          <a:p>
            <a:pPr marL="457200" indent="-457200">
              <a:lnSpc>
                <a:spcPct val="120000"/>
              </a:lnSpc>
              <a:buNone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Журнал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«Природа»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опубликовала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статью молодого учёного.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Никто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, даже лучшие ученики,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не решили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задачу.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Цветок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лилия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выросла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у калитки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 marL="457200" indent="-457200">
              <a:lnSpc>
                <a:spcPct val="120000"/>
              </a:lnSpc>
              <a:buNone/>
            </a:pPr>
            <a:endParaRPr lang="ru-RU" sz="32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3"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При подлежащем, выраженном количественно-именным сочетанием, сказуемое может стоять в единственном и множественном числе:       </a:t>
            </a:r>
          </a:p>
        </p:txBody>
      </p:sp>
      <p:pic>
        <p:nvPicPr>
          <p:cNvPr id="6" name="Рисунок 5" descr="3123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204864"/>
            <a:ext cx="8244408" cy="320957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85324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4"/>
            </a:pP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Если подлежащее выражено несклоняемым существительным, надо помнить правила определения рода таких существительных:</a:t>
            </a:r>
          </a:p>
          <a:p>
            <a:pPr marL="457200" indent="-457200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Несклоняемые неодушевленные существительные принадлежат обычно к среднему роду: надежное алиби, комическое амплуа, хрустальное бра, компетентное жюри, сладкое какао, шелковое кашне, кислое киви, овощное рагу. Исключения: м.р.  – горячий (и доп. горячее) кофе, пенальти (штрафной удар); ж.р. – авеню (улица), кольраби (капуста), салями (колбаса). Киви было кислое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Несклоняемые существительные, обозначающие животных, относятся к мужскому роду: быстроногий кенгуру, ловкий шимпанзе, забавный пони. Но: иваси (рыба, ж.р.), цеце (муха, ж.р.). Шимпанзе с любопытством смотрел на посетителей зоопарка. </a:t>
            </a:r>
          </a:p>
          <a:p>
            <a:pPr marL="457200" indent="-457200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Род несклоняемых существительных, обозначающих людей, определяется по соотнесенности с полом: опытный импресарио, остроумный конферансье, старший Дюма, старая леди. </a:t>
            </a:r>
          </a:p>
          <a:p>
            <a:pPr marL="457200" indent="-457200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 географических названий род определяется по нарицательному родовому слову: солнечный Батуми (город), широкая Миссисипи (река). Сочи встречал гостей. </a:t>
            </a:r>
          </a:p>
          <a:p>
            <a:pPr marL="457200" indent="-457200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У аббревиатур род определяется обычно по главному слову: МГУ (университет, м.р.), ГЭС (станция, ж.р.), США (штаты, мн.ч.). МГУ завершил приём.</a:t>
            </a:r>
            <a:endParaRPr lang="ru-RU" sz="2800" b="1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640960" cy="4519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913765">
              <a:lnSpc>
                <a:spcPct val="100000"/>
              </a:lnSpc>
              <a:spcBef>
                <a:spcPts val="105"/>
              </a:spcBef>
            </a:pPr>
            <a:r>
              <a:rPr lang="ru-RU" sz="3200" b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Формулировка</a:t>
            </a:r>
            <a:r>
              <a:rPr lang="ru-RU" sz="3200" b="1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задания:</a:t>
            </a:r>
            <a:r>
              <a:rPr lang="ru-RU" sz="3200" b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Установите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соответствие</a:t>
            </a:r>
            <a:r>
              <a:rPr lang="ru-RU" sz="3200" b="1" i="1" spc="-1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между</a:t>
            </a:r>
            <a:r>
              <a:rPr lang="ru-RU" sz="3200" b="1" i="1" spc="-114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грамматическими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ошибками</a:t>
            </a:r>
            <a:r>
              <a:rPr lang="ru-RU" sz="3200" b="1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</a:t>
            </a:r>
            <a:r>
              <a:rPr lang="ru-RU" sz="3200" b="1" i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предложениями,</a:t>
            </a:r>
            <a:r>
              <a:rPr lang="ru-RU" sz="3200" b="1" i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b="1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которых</a:t>
            </a:r>
            <a:r>
              <a:rPr lang="ru-RU" sz="3200" b="1" i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они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допущены:</a:t>
            </a:r>
            <a:r>
              <a:rPr lang="ru-RU" sz="3200" b="1" i="1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</a:t>
            </a:r>
            <a:r>
              <a:rPr lang="ru-RU" sz="3200" b="1" i="1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каждой</a:t>
            </a:r>
            <a:r>
              <a:rPr lang="ru-RU" sz="3200" b="1" i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позиции</a:t>
            </a:r>
            <a:r>
              <a:rPr lang="ru-RU" sz="3200" b="1" i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первого</a:t>
            </a:r>
            <a:r>
              <a:rPr lang="ru-RU" sz="3200" b="1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столбца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подберите</a:t>
            </a:r>
            <a:r>
              <a:rPr lang="ru-RU" sz="3200" b="1" i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соответствующую</a:t>
            </a:r>
            <a:r>
              <a:rPr lang="ru-RU" sz="3200" b="1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позицию</a:t>
            </a:r>
            <a:r>
              <a:rPr lang="ru-RU" sz="3200" b="1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из 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второго</a:t>
            </a:r>
            <a:r>
              <a:rPr lang="ru-RU" sz="3200" b="1" i="1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столбца.</a:t>
            </a:r>
            <a:endParaRPr lang="ru-RU" sz="3200" b="1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20955" indent="913765">
              <a:lnSpc>
                <a:spcPct val="100000"/>
              </a:lnSpc>
              <a:spcBef>
                <a:spcPts val="3835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</a:t>
            </a:r>
            <a:r>
              <a:rPr lang="ru-RU" sz="3200" b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правильное</a:t>
            </a:r>
            <a:r>
              <a:rPr lang="ru-RU" sz="3200" b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выполненные</a:t>
            </a:r>
            <a:r>
              <a:rPr lang="ru-RU" sz="3200" b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4-5 задания</a:t>
            </a:r>
            <a:r>
              <a:rPr lang="ru-RU" sz="3200" b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можно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получить</a:t>
            </a:r>
            <a:r>
              <a:rPr lang="ru-RU" sz="3200" b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2</a:t>
            </a:r>
            <a:r>
              <a:rPr lang="ru-RU" sz="3200" b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балла</a:t>
            </a:r>
            <a:r>
              <a:rPr lang="ru-RU" sz="3200" b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, за 2-3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задания</a:t>
            </a:r>
            <a:r>
              <a:rPr lang="ru-RU" sz="3200" b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можно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получить</a:t>
            </a:r>
            <a:r>
              <a:rPr lang="ru-RU" sz="3200" b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1 балл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510">
              <a:lnSpc>
                <a:spcPct val="100000"/>
              </a:lnSpc>
              <a:spcBef>
                <a:spcPts val="100"/>
              </a:spcBef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7.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Нарушение</a:t>
            </a:r>
            <a:r>
              <a:rPr lang="ru-RU" sz="3200" spc="-9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построении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</a:rPr>
              <a:t>предложения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143510">
              <a:lnSpc>
                <a:spcPct val="10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200" b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однородными</a:t>
            </a:r>
            <a:r>
              <a:rPr lang="ru-RU" sz="3200" b="1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членами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9" descr="ываа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412776"/>
            <a:ext cx="7416824" cy="523650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568952" cy="6891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8.</a:t>
            </a:r>
            <a:r>
              <a:rPr lang="ru-RU" sz="3200" spc="-3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Неправильное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построение предложения</a:t>
            </a:r>
            <a:r>
              <a:rPr lang="ru-RU" sz="3200" spc="-135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с</a:t>
            </a:r>
            <a:r>
              <a:rPr lang="ru-RU" sz="3200" spc="-10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косвенной</a:t>
            </a:r>
            <a:r>
              <a:rPr lang="ru-RU" sz="3200" b="1" spc="-95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Times New Roman"/>
              </a:rPr>
              <a:t>речью</a:t>
            </a:r>
          </a:p>
          <a:p>
            <a:pPr marL="12700" marR="102870">
              <a:lnSpc>
                <a:spcPct val="100000"/>
              </a:lnSpc>
              <a:spcBef>
                <a:spcPts val="95"/>
              </a:spcBef>
            </a:pPr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itchFamily="66" charset="0"/>
                <a:cs typeface="Calibri"/>
              </a:rPr>
              <a:t>Косвенная</a:t>
            </a:r>
            <a:r>
              <a:rPr lang="ru-RU" sz="3200" b="1" spc="-45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itchFamily="66" charset="0"/>
                <a:cs typeface="Calibri"/>
              </a:rPr>
              <a:t>речь</a:t>
            </a:r>
            <a:r>
              <a:rPr lang="ru-RU" sz="3200" b="1" spc="-65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–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это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прямая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речь,</a:t>
            </a:r>
            <a:r>
              <a:rPr lang="ru-RU" sz="3200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переделанная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 </a:t>
            </a:r>
            <a:r>
              <a:rPr lang="ru-RU" sz="3200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сложноподчиненное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предложение</a:t>
            </a:r>
            <a:r>
              <a:rPr lang="ru-RU" sz="3200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</a:t>
            </a:r>
            <a:r>
              <a:rPr lang="ru-RU" sz="3200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без</a:t>
            </a:r>
            <a:r>
              <a:rPr lang="ru-RU" sz="3200" spc="-3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кавычек.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косвенной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речи</a:t>
            </a:r>
            <a:r>
              <a:rPr lang="ru-RU" sz="3200" spc="-3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1,</a:t>
            </a:r>
            <a:r>
              <a:rPr lang="ru-RU" sz="3200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2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лица</a:t>
            </a:r>
            <a:r>
              <a:rPr lang="ru-RU" sz="3200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заменяются</a:t>
            </a:r>
            <a:r>
              <a:rPr lang="ru-RU" sz="3200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3</a:t>
            </a:r>
            <a:r>
              <a:rPr lang="ru-RU" sz="3200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лицо.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715"/>
              </a:spcBef>
            </a:pPr>
            <a:r>
              <a:rPr lang="ru-RU" sz="3200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Недопустимо</a:t>
            </a:r>
            <a:r>
              <a:rPr lang="ru-RU" sz="3200" spc="-9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использовать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придаточной</a:t>
            </a:r>
            <a:r>
              <a:rPr lang="ru-RU" sz="3200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части предложения</a:t>
            </a:r>
            <a:r>
              <a:rPr lang="ru-RU" sz="3200" spc="-10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косвенной</a:t>
            </a:r>
            <a:r>
              <a:rPr lang="ru-RU" sz="3200" spc="-10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речью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местоимения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«Я,</a:t>
            </a:r>
            <a:r>
              <a:rPr lang="ru-RU" sz="3200" spc="-5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МЫ,</a:t>
            </a:r>
            <a:r>
              <a:rPr lang="ru-RU" sz="3200" spc="-3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ТЫ,</a:t>
            </a:r>
            <a:r>
              <a:rPr lang="ru-RU" sz="3200" spc="-3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2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ВЫ».</a:t>
            </a:r>
            <a:endParaRPr lang="ru-RU" sz="3200" dirty="0" smtClean="0">
              <a:solidFill>
                <a:srgbClr val="FF0000"/>
              </a:solidFill>
              <a:latin typeface="Monotype Corsiva" pitchFamily="66" charset="0"/>
              <a:cs typeface="Calibri"/>
            </a:endParaRPr>
          </a:p>
          <a:p>
            <a:pPr marL="12700" marR="478790" indent="-635">
              <a:lnSpc>
                <a:spcPct val="100000"/>
              </a:lnSpc>
              <a:spcBef>
                <a:spcPts val="760"/>
              </a:spcBef>
            </a:pP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Ошибка:</a:t>
            </a:r>
            <a:r>
              <a:rPr lang="ru-RU" sz="3200" spc="-6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Дима</a:t>
            </a:r>
            <a:r>
              <a:rPr lang="ru-RU" sz="32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признался,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я</a:t>
            </a:r>
            <a:r>
              <a:rPr lang="ru-RU" sz="3200" b="1" spc="-7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сегодня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готов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уроку.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3335" marR="222885">
              <a:lnSpc>
                <a:spcPct val="100000"/>
              </a:lnSpc>
              <a:spcBef>
                <a:spcPts val="765"/>
              </a:spcBef>
            </a:pPr>
            <a:r>
              <a:rPr lang="ru-RU" sz="3200" dirty="0" smtClean="0">
                <a:solidFill>
                  <a:srgbClr val="92D050"/>
                </a:solidFill>
                <a:latin typeface="Monotype Corsiva" pitchFamily="66" charset="0"/>
                <a:cs typeface="Calibri"/>
              </a:rPr>
              <a:t>Правильно:</a:t>
            </a:r>
            <a:r>
              <a:rPr lang="ru-RU" sz="3200" spc="-40" dirty="0" smtClean="0">
                <a:solidFill>
                  <a:srgbClr val="92D05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Дима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признался,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</a:t>
            </a:r>
            <a:r>
              <a:rPr lang="ru-RU" sz="3200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rgbClr val="92D050"/>
                </a:solidFill>
                <a:latin typeface="Monotype Corsiva" pitchFamily="66" charset="0"/>
                <a:cs typeface="Calibri"/>
              </a:rPr>
              <a:t>он</a:t>
            </a:r>
            <a:r>
              <a:rPr lang="ru-RU" sz="3200" b="1" spc="-40" dirty="0" smtClean="0">
                <a:solidFill>
                  <a:srgbClr val="92D05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сегодня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</a:t>
            </a:r>
            <a:r>
              <a:rPr lang="ru-RU" sz="32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готов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уроку.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568952" cy="6396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79"/>
              </a:lnSpc>
              <a:spcBef>
                <a:spcPts val="95"/>
              </a:spcBef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9.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Ошибка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</a:t>
            </a:r>
            <a:r>
              <a:rPr lang="ru-RU" sz="3200" spc="-6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</a:rPr>
              <a:t>употреблении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имени</a:t>
            </a:r>
            <a:r>
              <a:rPr lang="ru-RU" sz="3200" b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числительного</a:t>
            </a:r>
          </a:p>
          <a:p>
            <a:pPr marL="364490" indent="-35179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364490" algn="l"/>
              </a:tabLst>
            </a:pP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Числительные</a:t>
            </a:r>
            <a:r>
              <a:rPr lang="ru-RU" sz="3200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ОБА,</a:t>
            </a:r>
            <a:r>
              <a:rPr lang="ru-RU" sz="3200" b="1" spc="-5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2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ОБЕ</a:t>
            </a:r>
            <a:endParaRPr lang="ru-RU" sz="3200" dirty="0" smtClean="0">
              <a:solidFill>
                <a:srgbClr val="FF0000"/>
              </a:solidFill>
              <a:latin typeface="Monotype Corsiva" pitchFamily="66" charset="0"/>
              <a:cs typeface="Calibri"/>
            </a:endParaRPr>
          </a:p>
          <a:p>
            <a:pPr marL="93345">
              <a:lnSpc>
                <a:spcPct val="100000"/>
              </a:lnSpc>
              <a:spcBef>
                <a:spcPts val="675"/>
              </a:spcBef>
              <a:tabLst>
                <a:tab pos="1681480" algn="l"/>
              </a:tabLst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обоими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	подругами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200" i="1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зашли</a:t>
            </a:r>
            <a:r>
              <a:rPr lang="ru-RU" sz="32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i="1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кафе.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364490" indent="-351790">
              <a:lnSpc>
                <a:spcPct val="100000"/>
              </a:lnSpc>
              <a:spcBef>
                <a:spcPts val="670"/>
              </a:spcBef>
              <a:buClr>
                <a:srgbClr val="000000"/>
              </a:buClr>
              <a:tabLst>
                <a:tab pos="364490" algn="l"/>
              </a:tabLst>
            </a:pP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2. </a:t>
            </a:r>
            <a:r>
              <a:rPr lang="ru-RU" sz="3200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Собирательные</a:t>
            </a:r>
            <a:r>
              <a:rPr lang="ru-RU" sz="3200" spc="-7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числительные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92710">
              <a:lnSpc>
                <a:spcPct val="100000"/>
              </a:lnSpc>
              <a:spcBef>
                <a:spcPts val="670"/>
              </a:spcBef>
            </a:pPr>
            <a:r>
              <a:rPr lang="ru-RU" sz="3200" i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Трое</a:t>
            </a:r>
            <a:r>
              <a:rPr lang="ru-RU" sz="3200" i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книг</a:t>
            </a:r>
            <a:r>
              <a:rPr lang="ru-RU" sz="3200" i="1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лежало</a:t>
            </a:r>
            <a:r>
              <a:rPr lang="ru-RU" sz="3200" i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</a:t>
            </a:r>
            <a:r>
              <a:rPr lang="ru-RU" sz="3200" i="1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полке.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92710">
              <a:lnSpc>
                <a:spcPct val="100000"/>
              </a:lnSpc>
              <a:spcBef>
                <a:spcPts val="675"/>
              </a:spcBef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Двое</a:t>
            </a:r>
            <a:r>
              <a:rPr lang="ru-RU" sz="3200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подруг</a:t>
            </a:r>
            <a:r>
              <a:rPr lang="ru-RU" sz="32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весело</a:t>
            </a:r>
            <a:r>
              <a:rPr lang="ru-RU" sz="3200" i="1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чем-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то</a:t>
            </a:r>
            <a:r>
              <a:rPr lang="ru-RU" sz="32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говорили.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>
              <a:lnSpc>
                <a:spcPct val="100000"/>
              </a:lnSpc>
              <a:spcBef>
                <a:spcPts val="1285"/>
              </a:spcBef>
            </a:pP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ct val="100000"/>
              </a:lnSpc>
              <a:tabLst>
                <a:tab pos="1924050" algn="l"/>
                <a:tab pos="3531870" algn="l"/>
              </a:tabLst>
            </a:pPr>
            <a:r>
              <a:rPr lang="ru-RU" sz="3200" i="1" u="heavy" spc="-10" dirty="0" smtClean="0">
                <a:solidFill>
                  <a:srgbClr val="92D050"/>
                </a:solidFill>
                <a:uFill>
                  <a:solidFill>
                    <a:srgbClr val="800000"/>
                  </a:solidFill>
                </a:uFill>
                <a:latin typeface="Monotype Corsiva" pitchFamily="66" charset="0"/>
                <a:cs typeface="Calibri"/>
              </a:rPr>
              <a:t>Правильно: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	С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u="heavy" spc="-10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обеими</a:t>
            </a: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	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подругами</a:t>
            </a:r>
            <a:r>
              <a:rPr lang="ru-RU" sz="32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200" i="1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зашли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кафе.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952625">
              <a:lnSpc>
                <a:spcPct val="100000"/>
              </a:lnSpc>
              <a:spcBef>
                <a:spcPts val="670"/>
              </a:spcBef>
            </a:pPr>
            <a:r>
              <a:rPr lang="ru-RU" sz="3200" b="1" i="1" u="heavy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Три</a:t>
            </a:r>
            <a:r>
              <a:rPr lang="ru-RU" sz="3200" b="1" i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книги</a:t>
            </a:r>
            <a:r>
              <a:rPr lang="ru-RU" sz="3200" i="1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лежали</a:t>
            </a:r>
            <a:r>
              <a:rPr lang="ru-RU" sz="3200" i="1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</a:t>
            </a:r>
            <a:r>
              <a:rPr lang="ru-RU" sz="3200" i="1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полке.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952625">
              <a:lnSpc>
                <a:spcPct val="100000"/>
              </a:lnSpc>
              <a:spcBef>
                <a:spcPts val="675"/>
              </a:spcBef>
            </a:pPr>
            <a:r>
              <a:rPr lang="ru-RU" sz="3200" b="1" i="1" u="heavy" dirty="0" smtClean="0">
                <a:solidFill>
                  <a:schemeClr val="bg1"/>
                </a:solidFill>
                <a:uFill>
                  <a:solidFill>
                    <a:srgbClr val="000066"/>
                  </a:solidFill>
                </a:uFill>
                <a:latin typeface="Monotype Corsiva" pitchFamily="66" charset="0"/>
                <a:cs typeface="Calibri"/>
              </a:rPr>
              <a:t>Две</a:t>
            </a:r>
            <a:r>
              <a:rPr lang="ru-RU" sz="3200" b="1" i="1" spc="-3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подруги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весело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чем-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то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говорили.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>
              <a:lnSpc>
                <a:spcPts val="4079"/>
              </a:lnSpc>
              <a:spcBef>
                <a:spcPts val="95"/>
              </a:spcBef>
            </a:pP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496944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68805">
              <a:lnSpc>
                <a:spcPts val="4079"/>
              </a:lnSpc>
              <a:spcBef>
                <a:spcPts val="95"/>
              </a:spcBef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10.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Ошибка</a:t>
            </a:r>
            <a:r>
              <a:rPr lang="ru-RU" sz="3200" spc="-6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</a:t>
            </a:r>
            <a:r>
              <a:rPr lang="ru-RU" sz="3200" spc="-75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</a:rPr>
              <a:t>построении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сложного</a:t>
            </a:r>
            <a:r>
              <a:rPr lang="ru-RU" sz="3200" b="1" spc="-1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503088"/>
            <a:ext cx="8640960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" marR="5080" indent="-635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13335" algn="l"/>
                <a:tab pos="36449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	В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предложении</a:t>
            </a:r>
            <a:r>
              <a:rPr lang="ru-RU" sz="3200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нельзя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употреблять</a:t>
            </a:r>
            <a:r>
              <a:rPr lang="ru-RU" sz="3200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одновременно сочинительные</a:t>
            </a:r>
            <a:r>
              <a:rPr lang="ru-RU" sz="3200" spc="-3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и</a:t>
            </a:r>
            <a:r>
              <a:rPr lang="ru-RU" sz="3200" spc="-5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2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подчинительные</a:t>
            </a:r>
            <a:r>
              <a:rPr lang="ru-RU" sz="3200" spc="-3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союзы.</a:t>
            </a:r>
            <a:endParaRPr lang="ru-RU" sz="3200" dirty="0" smtClean="0">
              <a:solidFill>
                <a:srgbClr val="FF0000"/>
              </a:solidFill>
              <a:latin typeface="Monotype Corsiva" pitchFamily="66" charset="0"/>
              <a:cs typeface="Calibri"/>
            </a:endParaRPr>
          </a:p>
          <a:p>
            <a:pPr marL="335280">
              <a:lnSpc>
                <a:spcPct val="100000"/>
              </a:lnSpc>
              <a:spcBef>
                <a:spcPts val="670"/>
              </a:spcBef>
            </a:pPr>
            <a:r>
              <a:rPr lang="ru-RU" sz="3200" b="1" i="1" dirty="0" smtClean="0">
                <a:solidFill>
                  <a:srgbClr val="00B050"/>
                </a:solidFill>
                <a:latin typeface="Monotype Corsiva" pitchFamily="66" charset="0"/>
                <a:cs typeface="Calibri"/>
              </a:rPr>
              <a:t>Как</a:t>
            </a:r>
            <a:r>
              <a:rPr lang="ru-RU" sz="3200" b="1" i="1" spc="-40" dirty="0" smtClean="0">
                <a:solidFill>
                  <a:srgbClr val="00B05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только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начался</a:t>
            </a:r>
            <a:r>
              <a:rPr lang="ru-RU" sz="3200" i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урок,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latin typeface="Monotype Corsiva" pitchFamily="66" charset="0"/>
                <a:cs typeface="Calibri"/>
              </a:rPr>
              <a:t>и</a:t>
            </a:r>
            <a:r>
              <a:rPr lang="ru-RU" sz="3200" b="1" i="1" spc="-50" dirty="0" smtClean="0">
                <a:solidFill>
                  <a:srgbClr val="00B05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200" i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все</a:t>
            </a:r>
            <a:r>
              <a:rPr lang="ru-RU" sz="3200" i="1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сразу</a:t>
            </a:r>
            <a:r>
              <a:rPr lang="ru-RU" sz="3200" i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встали.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</a:p>
          <a:p>
            <a:pPr marL="335280">
              <a:lnSpc>
                <a:spcPct val="100000"/>
              </a:lnSpc>
              <a:spcBef>
                <a:spcPts val="670"/>
              </a:spcBef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2.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Нельзя</a:t>
            </a:r>
            <a:r>
              <a:rPr lang="ru-RU" sz="3200" spc="-9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повторять</a:t>
            </a:r>
            <a:r>
              <a:rPr lang="ru-RU" sz="3200" spc="-5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близкие</a:t>
            </a:r>
            <a:r>
              <a:rPr lang="ru-RU" sz="3200" spc="-9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по</a:t>
            </a:r>
            <a:r>
              <a:rPr lang="ru-RU" sz="3200" spc="-7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значению</a:t>
            </a:r>
            <a:r>
              <a:rPr lang="ru-RU" sz="3200" spc="-1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союзы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(что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насколько;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однако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тем</a:t>
            </a:r>
            <a:r>
              <a:rPr lang="ru-RU" sz="32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</a:t>
            </a:r>
            <a:r>
              <a:rPr lang="ru-RU" sz="32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менее;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будто;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…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ли)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504825" indent="485140">
              <a:lnSpc>
                <a:spcPct val="100000"/>
              </a:lnSpc>
              <a:spcBef>
                <a:spcPts val="675"/>
              </a:spcBef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200" i="1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знаем,</a:t>
            </a:r>
            <a:r>
              <a:rPr lang="ru-RU" sz="3200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насколько</a:t>
            </a:r>
            <a:r>
              <a:rPr lang="ru-RU" sz="3200" i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Пьер</a:t>
            </a:r>
            <a:r>
              <a:rPr lang="ru-RU" sz="3200" i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волнуется</a:t>
            </a:r>
            <a:r>
              <a:rPr lang="ru-RU" sz="3200" i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виде</a:t>
            </a:r>
            <a:r>
              <a:rPr lang="ru-RU" sz="32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Наташи.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417830">
              <a:lnSpc>
                <a:spcPct val="100000"/>
              </a:lnSpc>
              <a:spcBef>
                <a:spcPts val="670"/>
              </a:spcBef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</a:t>
            </a:r>
            <a:r>
              <a:rPr lang="ru-RU" sz="3200" i="1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услышали,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вернулся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ли</a:t>
            </a:r>
            <a:r>
              <a:rPr lang="ru-RU" sz="32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он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или</a:t>
            </a:r>
            <a:r>
              <a:rPr lang="ru-RU" sz="3200" i="1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нет.</a:t>
            </a:r>
            <a:endParaRPr lang="ru-RU" sz="3200" dirty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0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640960" cy="542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401955">
              <a:lnSpc>
                <a:spcPct val="100000"/>
              </a:lnSpc>
              <a:spcBef>
                <a:spcPts val="105"/>
              </a:spcBef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3.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Неправильное</a:t>
            </a:r>
            <a:r>
              <a:rPr lang="ru-RU" sz="3200" spc="-1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употребление</a:t>
            </a:r>
            <a:r>
              <a:rPr lang="ru-RU" sz="3200" spc="-1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указательных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слов</a:t>
            </a:r>
            <a:r>
              <a:rPr lang="ru-RU" sz="3200" spc="-6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(</a:t>
            </a:r>
            <a:r>
              <a:rPr lang="ru-RU" sz="3200" u="heavy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то,</a:t>
            </a:r>
            <a:r>
              <a:rPr lang="ru-RU" sz="3200" u="heavy" spc="-6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 </a:t>
            </a:r>
            <a:r>
              <a:rPr lang="ru-RU" sz="3200" u="heavy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что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;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u="heavy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то,</a:t>
            </a:r>
            <a:r>
              <a:rPr lang="ru-RU" sz="3200" u="heavy" spc="-6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 </a:t>
            </a:r>
            <a:r>
              <a:rPr lang="ru-RU" sz="3200" u="heavy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чтобы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;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u="heavy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тем,</a:t>
            </a:r>
            <a:r>
              <a:rPr lang="ru-RU" sz="3200" u="heavy" spc="-7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 </a:t>
            </a:r>
            <a:r>
              <a:rPr lang="ru-RU" sz="3200" u="heavy" spc="-1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Monotype Corsiva" pitchFamily="66" charset="0"/>
                <a:cs typeface="Calibri"/>
              </a:rPr>
              <a:t>чтобы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):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381000">
              <a:lnSpc>
                <a:spcPct val="100000"/>
              </a:lnSpc>
              <a:spcBef>
                <a:spcPts val="765"/>
              </a:spcBef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Отец</a:t>
            </a:r>
            <a:r>
              <a:rPr lang="ru-RU" sz="3200" i="1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узнал</a:t>
            </a:r>
            <a:r>
              <a:rPr lang="ru-RU" sz="3200" i="1" spc="-1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то,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</a:t>
            </a:r>
            <a:r>
              <a:rPr lang="ru-RU" sz="3200" i="1" spc="-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рейс</a:t>
            </a:r>
            <a:r>
              <a:rPr lang="ru-RU" sz="3200" i="1" spc="-3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задержится.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201930" indent="368300">
              <a:lnSpc>
                <a:spcPct val="100000"/>
              </a:lnSpc>
              <a:spcBef>
                <a:spcPts val="770"/>
              </a:spcBef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Мы</a:t>
            </a:r>
            <a:r>
              <a:rPr lang="ru-RU" sz="3200" i="1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беспокоились</a:t>
            </a:r>
            <a:r>
              <a:rPr lang="ru-RU" sz="3200" i="1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за</a:t>
            </a:r>
            <a:r>
              <a:rPr lang="ru-RU" sz="3200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то,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чтобы</a:t>
            </a:r>
            <a:r>
              <a:rPr lang="ru-RU" sz="3200" i="1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никто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пострадал.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822325" indent="401955">
              <a:lnSpc>
                <a:spcPct val="100000"/>
              </a:lnSpc>
              <a:spcBef>
                <a:spcPts val="765"/>
              </a:spcBef>
              <a:buClr>
                <a:srgbClr val="000000"/>
              </a:buClr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4.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Неверная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конструкция</a:t>
            </a:r>
            <a:r>
              <a:rPr lang="ru-RU" sz="3200" spc="-9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200" spc="-8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придаточным определительным</a:t>
            </a:r>
            <a:r>
              <a:rPr lang="ru-RU" sz="3200" spc="-55" dirty="0" smtClean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200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союзным</a:t>
            </a:r>
            <a:r>
              <a:rPr lang="ru-RU" sz="3200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словом КОТОРЫЙ.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919480" indent="368300">
              <a:lnSpc>
                <a:spcPct val="100000"/>
              </a:lnSpc>
              <a:spcBef>
                <a:spcPts val="765"/>
              </a:spcBef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Я</a:t>
            </a:r>
            <a:r>
              <a:rPr lang="ru-RU" sz="3200" i="1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долго</a:t>
            </a:r>
            <a:r>
              <a:rPr lang="ru-RU" sz="3200" i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нес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учебник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библиотекарю,</a:t>
            </a:r>
            <a:r>
              <a:rPr lang="ru-RU" sz="3200" i="1" spc="-4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которым</a:t>
            </a:r>
            <a:r>
              <a:rPr lang="ru-RU" sz="3200" i="1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</a:t>
            </a:r>
            <a:r>
              <a:rPr lang="ru-RU" sz="3200" i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расставался</a:t>
            </a:r>
            <a:r>
              <a:rPr lang="ru-RU" sz="3200" i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весь</a:t>
            </a:r>
            <a:r>
              <a:rPr lang="ru-RU" sz="3200" i="1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i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год.</a:t>
            </a:r>
            <a:endParaRPr lang="ru-RU" sz="3200" dirty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3" y="2204864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Monotype Corsiva" pitchFamily="66" charset="0"/>
              </a:rPr>
              <a:t>Практика</a:t>
            </a:r>
            <a:endParaRPr lang="ru-RU" sz="9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pic>
        <p:nvPicPr>
          <p:cNvPr id="5" name="Рисунок 4" descr="fgehjgfjdj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7911309" cy="626469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pic>
        <p:nvPicPr>
          <p:cNvPr id="5" name="Рисунок 4" descr="fgehjgfjdj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764704"/>
            <a:ext cx="8457869" cy="540781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pic>
        <p:nvPicPr>
          <p:cNvPr id="6" name="Рисунок 5" descr="fgehjgfjdj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32656"/>
            <a:ext cx="7344816" cy="63087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pic>
        <p:nvPicPr>
          <p:cNvPr id="5" name="Рисунок 4" descr="8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708920"/>
            <a:ext cx="5256584" cy="4005064"/>
          </a:xfrm>
          <a:prstGeom prst="rect">
            <a:avLst/>
          </a:prstGeom>
        </p:spPr>
      </p:pic>
      <p:pic>
        <p:nvPicPr>
          <p:cNvPr id="6" name="Рисунок 5" descr="8(2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708920"/>
            <a:ext cx="3384376" cy="397947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11760" y="548680"/>
            <a:ext cx="4968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Вид </a:t>
            </a: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задания</a:t>
            </a:r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78192"/>
            <a:ext cx="8568952" cy="5491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844550" indent="-635" algn="ctr">
              <a:lnSpc>
                <a:spcPts val="3460"/>
              </a:lnSpc>
              <a:spcBef>
                <a:spcPts val="535"/>
              </a:spcBef>
              <a:tabLst>
                <a:tab pos="12700" algn="l"/>
                <a:tab pos="414020" algn="l"/>
              </a:tabLst>
            </a:pPr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Виды грамматических ошибок</a:t>
            </a:r>
          </a:p>
          <a:p>
            <a:pPr marL="12700" marR="844550" indent="-635">
              <a:lnSpc>
                <a:spcPts val="3460"/>
              </a:lnSpc>
              <a:spcBef>
                <a:spcPts val="535"/>
              </a:spcBef>
              <a:buAutoNum type="arabicPeriod"/>
              <a:tabLst>
                <a:tab pos="12700" algn="l"/>
                <a:tab pos="41402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Неправильное</a:t>
            </a:r>
            <a:r>
              <a:rPr lang="ru-RU" sz="3200" spc="-1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употребление</a:t>
            </a:r>
            <a:r>
              <a:rPr lang="ru-RU" sz="3200" spc="-1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падежной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формы</a:t>
            </a:r>
            <a:r>
              <a:rPr lang="ru-RU" sz="3200" b="1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существительного</a:t>
            </a:r>
            <a:r>
              <a:rPr lang="ru-RU" sz="3200" b="1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r>
              <a:rPr lang="ru-RU" sz="3200" b="1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предлогом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414655" indent="-401955">
              <a:lnSpc>
                <a:spcPts val="3650"/>
              </a:lnSpc>
              <a:spcBef>
                <a:spcPts val="325"/>
              </a:spcBef>
              <a:buAutoNum type="arabicPeriod"/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Ошибка</a:t>
            </a:r>
            <a:r>
              <a:rPr lang="ru-RU" sz="3200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построении</a:t>
            </a:r>
            <a:r>
              <a:rPr lang="ru-RU" sz="3200" spc="-1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ts val="365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деепричастным</a:t>
            </a:r>
            <a:r>
              <a:rPr lang="ru-RU" sz="3200" b="1" spc="-13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оборотом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414655" indent="-401955">
              <a:lnSpc>
                <a:spcPts val="3650"/>
              </a:lnSpc>
              <a:spcBef>
                <a:spcPts val="385"/>
              </a:spcBef>
              <a:buAutoNum type="arabicPeriod" startAt="3"/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Нарушение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построении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r>
              <a:rPr lang="ru-RU" sz="3200" spc="-9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ts val="365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причастным</a:t>
            </a:r>
            <a:r>
              <a:rPr lang="ru-RU" sz="3200" b="1" spc="-1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оборотом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414655" indent="-401955">
              <a:lnSpc>
                <a:spcPts val="3650"/>
              </a:lnSpc>
              <a:spcBef>
                <a:spcPts val="384"/>
              </a:spcBef>
              <a:buAutoNum type="arabicPeriod" startAt="4"/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Нарушение</a:t>
            </a:r>
            <a:r>
              <a:rPr lang="ru-RU" sz="3200" spc="-7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4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построении</a:t>
            </a:r>
            <a:r>
              <a:rPr lang="ru-RU" sz="3200" spc="-8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r>
              <a:rPr lang="ru-RU" sz="3200" spc="-9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ts val="3650"/>
              </a:lnSpc>
            </a:pP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несогласованным</a:t>
            </a:r>
            <a:r>
              <a:rPr lang="ru-RU" sz="3200" b="1" spc="-1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приложением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414655" indent="-401955">
              <a:lnSpc>
                <a:spcPts val="3650"/>
              </a:lnSpc>
              <a:spcBef>
                <a:spcPts val="380"/>
              </a:spcBef>
              <a:buAutoNum type="arabicPeriod" startAt="5"/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Нарушение</a:t>
            </a:r>
            <a:r>
              <a:rPr lang="ru-RU" sz="3200" spc="-13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видовременной</a:t>
            </a:r>
            <a:r>
              <a:rPr lang="ru-RU" sz="3200" b="1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соотнесённости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ts val="3650"/>
              </a:lnSpc>
            </a:pPr>
            <a:r>
              <a:rPr lang="ru-RU" sz="3200" b="1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глагольных</a:t>
            </a:r>
            <a:r>
              <a:rPr lang="ru-RU" sz="3200" b="1" spc="-10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форм</a:t>
            </a:r>
            <a:endParaRPr lang="ru-RU" sz="3200" dirty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018084"/>
            <a:ext cx="8568952" cy="4980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54000" indent="401955">
              <a:lnSpc>
                <a:spcPct val="100000"/>
              </a:lnSpc>
              <a:spcBef>
                <a:spcPts val="105"/>
              </a:spcBef>
              <a:buClr>
                <a:srgbClr val="000066"/>
              </a:buClr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6. Нарушение</a:t>
            </a:r>
            <a:r>
              <a:rPr lang="ru-RU" sz="3200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связи</a:t>
            </a:r>
            <a:r>
              <a:rPr lang="ru-RU" sz="3200" b="1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между</a:t>
            </a:r>
            <a:r>
              <a:rPr lang="ru-RU" sz="3200" spc="-1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2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подлежащим</a:t>
            </a:r>
            <a:r>
              <a:rPr lang="ru-RU" sz="3200" b="1" spc="-9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сказуемым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241300" indent="-635">
              <a:lnSpc>
                <a:spcPts val="3840"/>
              </a:lnSpc>
              <a:spcBef>
                <a:spcPts val="120"/>
              </a:spcBef>
              <a:tabLst>
                <a:tab pos="12700" algn="l"/>
                <a:tab pos="41402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    7. Нарушение</a:t>
            </a:r>
            <a:r>
              <a:rPr lang="ru-RU" sz="3200" spc="-6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построении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r>
              <a:rPr lang="ru-RU" sz="3200" spc="-9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 </a:t>
            </a:r>
            <a:r>
              <a:rPr lang="ru-RU" sz="3200" b="1" spc="-2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однородными</a:t>
            </a:r>
            <a:r>
              <a:rPr lang="ru-RU" sz="3200" b="1" spc="-7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членами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5080" indent="401955">
              <a:lnSpc>
                <a:spcPts val="3840"/>
              </a:lnSpc>
              <a:spcBef>
                <a:spcPts val="5"/>
              </a:spcBef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8. Неправильное</a:t>
            </a:r>
            <a:r>
              <a:rPr lang="ru-RU" sz="3200" spc="-9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построение</a:t>
            </a:r>
            <a:r>
              <a:rPr lang="ru-RU" sz="3200" spc="-1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r>
              <a:rPr lang="ru-RU" sz="3200" spc="-114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5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косвенной</a:t>
            </a:r>
            <a:r>
              <a:rPr lang="ru-RU" sz="3200" b="1" spc="-1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речью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 marR="1892935" indent="401955">
              <a:lnSpc>
                <a:spcPts val="3840"/>
              </a:lnSpc>
              <a:tabLst>
                <a:tab pos="41465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9. Ошибка</a:t>
            </a:r>
            <a:r>
              <a:rPr lang="ru-RU" sz="3200" spc="-10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употреблении</a:t>
            </a:r>
            <a:r>
              <a:rPr lang="ru-RU" sz="3200" spc="-1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имени числительного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620395" indent="-607695">
              <a:lnSpc>
                <a:spcPts val="3710"/>
              </a:lnSpc>
              <a:tabLst>
                <a:tab pos="620395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  10. Ошибка</a:t>
            </a:r>
            <a:r>
              <a:rPr lang="ru-RU" sz="3200" spc="-6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в</a:t>
            </a:r>
            <a:r>
              <a:rPr lang="ru-RU" sz="3200" spc="-55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построении</a:t>
            </a:r>
            <a:r>
              <a:rPr lang="ru-RU" sz="3200" spc="-8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 </a:t>
            </a: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сложного</a:t>
            </a:r>
            <a:endParaRPr lang="ru-RU" sz="3200" dirty="0" smtClean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ru-RU" sz="3200" b="1" spc="-10" dirty="0" smtClean="0">
                <a:solidFill>
                  <a:schemeClr val="bg1"/>
                </a:solidFill>
                <a:latin typeface="Monotype Corsiva" pitchFamily="66" charset="0"/>
                <a:cs typeface="Calibri"/>
              </a:rPr>
              <a:t>предложения</a:t>
            </a:r>
            <a:endParaRPr lang="ru-RU" sz="3200" dirty="0">
              <a:solidFill>
                <a:schemeClr val="bg1"/>
              </a:solidFill>
              <a:latin typeface="Monotype Corsiva" pitchFamily="66" charset="0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0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04665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Внимание: обманки!</a:t>
            </a:r>
          </a:p>
          <a:p>
            <a:pPr algn="ctr"/>
            <a:endParaRPr lang="ru-RU" sz="36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Достаточно часто встречаются предложения, в которых есть сразу две искомые конструкции (например причастный и деепричастный оборот).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Велик соблазн сразу принять первую из этих конструкций за правильный ответ . </a:t>
            </a:r>
          </a:p>
          <a:p>
            <a:pPr algn="ctr"/>
            <a:endParaRPr lang="ru-RU" sz="36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Но именно так и ловят нерадивых учеников. 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692696"/>
            <a:ext cx="8568952" cy="5792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Алгоритм 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действий</a:t>
            </a:r>
          </a:p>
          <a:p>
            <a:pPr marL="457200" indent="-457200" algn="ctr">
              <a:lnSpc>
                <a:spcPct val="110000"/>
              </a:lnSpc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Внимательно читаем все перечисленные в левой колонке грамматические ошибки. </a:t>
            </a:r>
          </a:p>
          <a:p>
            <a:pPr marL="457200" indent="-457200" algn="ctr">
              <a:lnSpc>
                <a:spcPct val="110000"/>
              </a:lnSpc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Начинаем работу с простых вариантов по словам-подсказкам: название в кавычках, причастие, деепричастие, существительное с предлогом. </a:t>
            </a:r>
          </a:p>
          <a:p>
            <a:pPr marL="457200" indent="-457200" algn="ctr">
              <a:lnSpc>
                <a:spcPct val="110000"/>
              </a:lnSpc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Определяем конструкцию с ошибкой, находим описание ошибки в левой колонке. </a:t>
            </a:r>
          </a:p>
          <a:p>
            <a:pPr marL="457200" indent="-457200" algn="ctr">
              <a:lnSpc>
                <a:spcPct val="110000"/>
              </a:lnSpc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Записываем ответ в таблицу под нужной буквой. </a:t>
            </a:r>
          </a:p>
          <a:p>
            <a:pPr marL="457200" indent="-457200" algn="ctr">
              <a:lnSpc>
                <a:spcPct val="110000"/>
              </a:lnSpc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Вычёркиваем выбранный вариант. </a:t>
            </a:r>
          </a:p>
          <a:p>
            <a:pPr marL="457200" indent="-457200" algn="ctr">
              <a:lnSpc>
                <a:spcPct val="110000"/>
              </a:lnSpc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В бланк записываем только цифры. Порядок записи цифр в ответе имеет значение!</a:t>
            </a:r>
          </a:p>
          <a:p>
            <a:pPr algn="ctr"/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7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Monotype Corsiva" pitchFamily="66" charset="0"/>
              </a:rPr>
              <a:t>1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. Неправильное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употребление падежной формы существительного с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предлогом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4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1. Обращаем внимание на сочетания существительных со следующими производными предлогами: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   благодаря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согласно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вопреки                      + дательный падеж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навстречу                        (кому? чему?)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наперерез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наперекор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   Например: Благодаря хорошей погоде, согласно приказу, вопреки распоряжению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    Ввиду + род. падеж (кого? чего?)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  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2. Обращаем внимание на сочетания с предлогом ПО: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   Правильно: по 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приездЕ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в Москву, по 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приходЕ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на работу, по 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отходЕ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поезда… (неправильно: по приезду, по приходу и 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т.п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)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   Правильно: по 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истечениИ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срока, по 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прибытиИ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поезда, по </a:t>
            </a:r>
            <a:r>
              <a:rPr lang="ru-RU" sz="2000" dirty="0" err="1" smtClean="0">
                <a:solidFill>
                  <a:schemeClr val="bg1"/>
                </a:solidFill>
                <a:latin typeface="Monotype Corsiva" pitchFamily="66" charset="0"/>
              </a:rPr>
              <a:t>возвращениИ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домой… (неправильно: по истечению, по прибытию и т.п.)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yandex-images.clstorage.net/yw9c93m83/e5dcddql/t6mW9qOCObB8ytbywDQLmqKK1Yp7GllClHo-Qm00miGU1dOXaHP_jgv9e1jQe2mFCvcU2fBy4dPcO70r-RvucReok7LnRg2h-Q_CQ1Swy-oyyyE7r5pdM1FajzPY9Fq0l3NRkH8lTSgpSjyvpK5MRSrm1VjBNFeyrM_Z-5p5PqAWqEQ1s0OL9B-4hGUBtygKIJhzqhhYfrKAyu93iTAMkAWiA0PP5b16iosu_DRtPNT7xjA5cHUFZD99mIlpOA3C1BgGRaMT2rauO9T0kUUKWYDLg4pZaI3i0fvsNPtzzsE2M6AhXWTNK8jKfa30rixHijZAiGD3lXYfLejaOGidEScoZIZhoziUbSrl5JI0etjA-UI52nvNUHHZvnQaUO_RhPPRcS-nP2pbGg-udQ6O5YmXQylT5VaUP5waOWgbH1BmKYSEgKN7FYwLBIYT1MppsAoDiLtbnCMQKQ92OjF_EWQx4AK99C8bK4kOfORsbuRqpaNbgWd09C1M-IiKWfyTZ0lkhcIBO4c9e-cm0ZeYeFBbY9gpq53hUCgOhVohr7EW8QAi3feNuDjovnxlrcwnqyYQ27P35eTNLdgYuyjPQVcpZEfRIgm2XPsVFHMkKTvRyxMbiQq_oYFq_JY5c-1TNrCCsg1WrNtbCW9MBl5s56rkIqsgBrVULN2K6zuZDrPkGVQVY1M4pM9IVrYzNtma0glD6sn7DdKx2C82yFLtY2ZwIoPNlR55KUkeriUtzcc75mOqQfYGpywOGTsaCcyD9TqUlIHxqqX--7UGswY56JDL8Ap4ec3TMWs-pUsjnuI08AEiXaWvabiKvPwUbL3WeFdDy3EFdyS8zLi6KGsPEmSqJrXSkTp2fnqFJMNmCwuxm2ILuHidIQDb3tbYIv3SpRHDIT023pu7SWzsFB68J4n2UdjydoalnnyYO-vbXpGnGJTUwtC6F68r1zSwNlvL8FpDuksKXUBR-lxn2THP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www.sunoffice.by/upload/iblock/8aa/8aa974935abcfc883695629bae05de53.png"/>
          <p:cNvPicPr>
            <a:picLocks noChangeAspect="1" noChangeArrowheads="1"/>
          </p:cNvPicPr>
          <p:nvPr/>
        </p:nvPicPr>
        <p:blipFill>
          <a:blip r:embed="rId2" cstate="print"/>
          <a:srcRect l="787" t="915" r="1963" b="1289"/>
          <a:stretch>
            <a:fillRect/>
          </a:stretch>
        </p:blipFill>
        <p:spPr bwMode="auto">
          <a:xfrm>
            <a:off x="0" y="-1"/>
            <a:ext cx="9144000" cy="69602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7"/>
            <a:ext cx="864096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.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Неправильное построение предложения с деепричастным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оборотом</a:t>
            </a:r>
          </a:p>
          <a:p>
            <a:pPr marL="457200" indent="-457200">
              <a:buAutoNum type="arabicParenR"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Основное и добавочное действие принадлежат разным лицам (предметам): </a:t>
            </a:r>
          </a:p>
          <a:p>
            <a:pPr marL="457200" indent="-457200"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       Катаясь на катке, у меня устали ноги. Открывая дверь, она громко скрипнула. Заканчивая чертёж, у меня сломался карандаш. </a:t>
            </a:r>
          </a:p>
          <a:p>
            <a:pPr marL="457200" indent="-457200"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2)     Деепричастный оборот нельзя употреблять в безличном предложении, если сказуемое не является инфинитивом: </a:t>
            </a:r>
          </a:p>
          <a:p>
            <a:pPr marL="457200" indent="-457200"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       Подходя к лесу, мне стало холодно. Прочитав вторично работу, мне думается, что основные мысли выражены в ней правильно. Добравшись домой, уже стемнело. НО: Приехав в Москву, нужно сходить на Красную площадь. (правильно). </a:t>
            </a:r>
          </a:p>
          <a:p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1157</Words>
  <Application>Microsoft Office PowerPoint</Application>
  <PresentationFormat>Экран (4:3)</PresentationFormat>
  <Paragraphs>115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Точка роста 1</dc:creator>
  <cp:lastModifiedBy>Точка роста 1</cp:lastModifiedBy>
  <cp:revision>1</cp:revision>
  <dcterms:created xsi:type="dcterms:W3CDTF">2024-01-31T13:11:59Z</dcterms:created>
  <dcterms:modified xsi:type="dcterms:W3CDTF">2024-01-31T19:56:22Z</dcterms:modified>
</cp:coreProperties>
</file>