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66" r:id="rId2"/>
    <p:sldId id="258" r:id="rId3"/>
    <p:sldId id="259" r:id="rId4"/>
    <p:sldId id="309" r:id="rId5"/>
    <p:sldId id="287" r:id="rId6"/>
    <p:sldId id="288" r:id="rId7"/>
    <p:sldId id="351" r:id="rId8"/>
    <p:sldId id="367" r:id="rId9"/>
    <p:sldId id="277" r:id="rId10"/>
    <p:sldId id="371" r:id="rId11"/>
    <p:sldId id="276" r:id="rId12"/>
    <p:sldId id="275" r:id="rId13"/>
    <p:sldId id="336" r:id="rId14"/>
    <p:sldId id="279" r:id="rId15"/>
    <p:sldId id="280" r:id="rId16"/>
    <p:sldId id="362" r:id="rId17"/>
    <p:sldId id="338" r:id="rId18"/>
    <p:sldId id="281" r:id="rId19"/>
    <p:sldId id="344" r:id="rId20"/>
    <p:sldId id="379" r:id="rId21"/>
    <p:sldId id="346" r:id="rId22"/>
    <p:sldId id="383" r:id="rId23"/>
    <p:sldId id="289" r:id="rId24"/>
    <p:sldId id="299" r:id="rId25"/>
    <p:sldId id="389" r:id="rId26"/>
    <p:sldId id="388" r:id="rId27"/>
    <p:sldId id="320" r:id="rId28"/>
    <p:sldId id="322" r:id="rId29"/>
    <p:sldId id="324" r:id="rId30"/>
    <p:sldId id="328" r:id="rId31"/>
    <p:sldId id="387" r:id="rId32"/>
    <p:sldId id="341" r:id="rId33"/>
    <p:sldId id="304" r:id="rId34"/>
    <p:sldId id="307" r:id="rId35"/>
    <p:sldId id="350" r:id="rId36"/>
    <p:sldId id="396" r:id="rId37"/>
    <p:sldId id="397" r:id="rId38"/>
    <p:sldId id="405" r:id="rId39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400" u="sng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u="sng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u="sng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u="sng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u="sng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4400" u="sng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4400" u="sng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4400" u="sng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4400" u="sng" kern="1200">
        <a:solidFill>
          <a:schemeClr val="tx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99FF"/>
    <a:srgbClr val="003300"/>
    <a:srgbClr val="0000CC"/>
    <a:srgbClr val="FFFF00"/>
    <a:srgbClr val="FF0000"/>
    <a:srgbClr val="9933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42" autoAdjust="0"/>
    <p:restoredTop sz="92599" autoAdjust="0"/>
  </p:normalViewPr>
  <p:slideViewPr>
    <p:cSldViewPr>
      <p:cViewPr varScale="1">
        <p:scale>
          <a:sx n="84" d="100"/>
          <a:sy n="84" d="100"/>
        </p:scale>
        <p:origin x="143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3619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19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19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19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19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20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20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20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20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20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20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20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20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20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620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62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362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6212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6213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6214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DFDCD22-9DA0-4037-A8BB-998F137096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2FADF0-7921-4BE5-B1B7-540D4927485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15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46F58-9FD1-49BA-84D3-F8F5B28011F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668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5B0CD40-04D0-4228-9496-DE6FCCB2CDB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812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3187A94-2B82-44B3-9E6C-8B3461C69D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4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436ED-2A39-40EE-8B01-B3218AEAEB7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26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E58EC-8731-4EAB-8937-E027413877C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725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28CDC-680C-4C48-88F0-BAE38180B1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492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2EC89B-5095-49C0-8172-81C465638C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92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CDFD5-B648-4C6C-A47C-1F5D88FFA29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24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E772C-0981-4322-891A-A748BFF0007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082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DA8D7-5F0B-493F-BEBC-38118135CB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36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0653A-ABCE-4E9F-8717-D22DAEC9277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828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170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35171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8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8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8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8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8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8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51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51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351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351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5F93BFE-78AE-4342-926E-348F22F11C2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351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5" y="260350"/>
            <a:ext cx="8785670" cy="1139825"/>
          </a:xfrm>
        </p:spPr>
        <p:txBody>
          <a:bodyPr/>
          <a:lstStyle/>
          <a:p>
            <a:r>
              <a:rPr lang="ru-RU" sz="5500" b="1" dirty="0">
                <a:solidFill>
                  <a:srgbClr val="000099"/>
                </a:solidFill>
                <a:latin typeface="TM Vinograd Filled" panose="03000506020000020004" pitchFamily="66" charset="0"/>
              </a:rPr>
              <a:t>В гостях у зимующих птиц</a:t>
            </a:r>
          </a:p>
        </p:txBody>
      </p:sp>
      <p:sp>
        <p:nvSpPr>
          <p:cNvPr id="146437" name="Text Box 5"/>
          <p:cNvSpPr txBox="1">
            <a:spLocks noChangeArrowheads="1"/>
          </p:cNvSpPr>
          <p:nvPr/>
        </p:nvSpPr>
        <p:spPr bwMode="auto">
          <a:xfrm>
            <a:off x="3471863" y="26511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ru-RU" sz="1800" u="none">
              <a:solidFill>
                <a:schemeClr val="tx1"/>
              </a:solidFill>
              <a:effectLst/>
            </a:endParaRPr>
          </a:p>
        </p:txBody>
      </p:sp>
      <p:pic>
        <p:nvPicPr>
          <p:cNvPr id="146438" name="Picture 6" descr="art829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45889">
            <a:off x="6732588" y="1989138"/>
            <a:ext cx="1944687" cy="1768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5703888" y="29400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ru-RU" sz="1800" u="none">
              <a:solidFill>
                <a:schemeClr val="tx1"/>
              </a:solidFill>
              <a:effectLst/>
            </a:endParaRPr>
          </a:p>
        </p:txBody>
      </p:sp>
      <p:sp>
        <p:nvSpPr>
          <p:cNvPr id="146441" name="Text Box 9"/>
          <p:cNvSpPr txBox="1">
            <a:spLocks noChangeArrowheads="1"/>
          </p:cNvSpPr>
          <p:nvPr/>
        </p:nvSpPr>
        <p:spPr bwMode="auto">
          <a:xfrm>
            <a:off x="4335463" y="33004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ru-RU" sz="1800" u="none">
              <a:solidFill>
                <a:schemeClr val="tx1"/>
              </a:solidFill>
              <a:effectLst/>
            </a:endParaRPr>
          </a:p>
        </p:txBody>
      </p:sp>
      <p:pic>
        <p:nvPicPr>
          <p:cNvPr id="146442" name="Picture 10" descr="bombycilla_garrulus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4270" y="1946980"/>
            <a:ext cx="2838236" cy="20655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443" name="Picture 11" descr="lo_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725143"/>
            <a:ext cx="2180207" cy="16423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446" name="Picture 14" descr="щегол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809439"/>
            <a:ext cx="2520975" cy="1859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447" name="Picture 15" descr="дятел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989138"/>
            <a:ext cx="1944688" cy="1727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58052" y="5071884"/>
            <a:ext cx="3063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none" dirty="0" smtClean="0">
                <a:solidFill>
                  <a:srgbClr val="000099"/>
                </a:solidFill>
                <a:effectLst/>
                <a:latin typeface="TM Vinograd Filled" panose="03000506020000020004" pitchFamily="66" charset="0"/>
              </a:rPr>
              <a:t>Составила </a:t>
            </a:r>
            <a:r>
              <a:rPr lang="ru-RU" sz="3600" u="none" dirty="0" err="1" smtClean="0">
                <a:solidFill>
                  <a:srgbClr val="000099"/>
                </a:solidFill>
                <a:effectLst/>
                <a:latin typeface="TM Vinograd Filled" panose="03000506020000020004" pitchFamily="66" charset="0"/>
              </a:rPr>
              <a:t>Чинькова</a:t>
            </a:r>
            <a:r>
              <a:rPr lang="ru-RU" sz="3600" u="none" dirty="0" smtClean="0">
                <a:solidFill>
                  <a:srgbClr val="000099"/>
                </a:solidFill>
                <a:effectLst/>
                <a:latin typeface="TM Vinograd Filled" panose="03000506020000020004" pitchFamily="66" charset="0"/>
              </a:rPr>
              <a:t> Ю.В.</a:t>
            </a:r>
            <a:endParaRPr lang="ru-RU" sz="3600" u="none" dirty="0">
              <a:solidFill>
                <a:srgbClr val="000099"/>
              </a:solidFill>
              <a:effectLst/>
              <a:latin typeface="TM Vinograd Filled" panose="030005060200000200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990600"/>
          </a:xfrm>
        </p:spPr>
        <p:txBody>
          <a:bodyPr anchorCtr="0"/>
          <a:lstStyle/>
          <a:p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			СОРОКА</a:t>
            </a:r>
          </a:p>
        </p:txBody>
      </p:sp>
      <p:pic>
        <p:nvPicPr>
          <p:cNvPr id="270339" name="Picture 4" descr="E:\Работа\Портфолио мой\соц. проекты\Покормите птиц зимой\фото\images (5)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196975"/>
            <a:ext cx="3606800" cy="4464050"/>
          </a:xfrm>
        </p:spPr>
      </p:pic>
      <p:sp>
        <p:nvSpPr>
          <p:cNvPr id="270340" name="Прямоугольник 4"/>
          <p:cNvSpPr>
            <a:spLocks noChangeArrowheads="1"/>
          </p:cNvSpPr>
          <p:nvPr/>
        </p:nvSpPr>
        <p:spPr bwMode="auto">
          <a:xfrm>
            <a:off x="4000500" y="1341438"/>
            <a:ext cx="4929188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ru-RU" sz="2400" u="none">
                <a:solidFill>
                  <a:srgbClr val="000099"/>
                </a:solidFill>
                <a:effectLst/>
                <a:cs typeface="Times New Roman" pitchFamily="18" charset="0"/>
              </a:rPr>
              <a:t>Сороку белобоку трудно не узнать. Хвост сороки гораздо длинней, чем туловище, ступенчатый. Кроме того, она выделяется контрастным оперением: на спине, шее и голове перья черного цвета с металлическим отливом, а животе и частично на крыльях – белые. Длина тела сороки около 50 см, размах крыльев – 90 см. Самцы и самки не различаются окрасом оперения, но мужская половина больше размерами.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1628775"/>
            <a:ext cx="3683000" cy="1139825"/>
          </a:xfrm>
        </p:spPr>
        <p:txBody>
          <a:bodyPr anchorCtr="0"/>
          <a:lstStyle/>
          <a:p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СЕРАЯ</a:t>
            </a:r>
            <a:br>
              <a:rPr lang="ru-RU" sz="4800" b="1">
                <a:solidFill>
                  <a:srgbClr val="993300"/>
                </a:solidFill>
                <a:latin typeface="Verdana" pitchFamily="34" charset="0"/>
              </a:rPr>
            </a:br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ВОРОНА</a:t>
            </a:r>
          </a:p>
        </p:txBody>
      </p:sp>
      <p:pic>
        <p:nvPicPr>
          <p:cNvPr id="158723" name="Picture 4" descr="E:\Работа\Портфолио мой\соц. проекты\Покормите птиц зимой\фото\images (2)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4663" y="333375"/>
            <a:ext cx="4071937" cy="3455988"/>
          </a:xfrm>
        </p:spPr>
      </p:pic>
      <p:sp>
        <p:nvSpPr>
          <p:cNvPr id="158724" name="Прямоугольник 4"/>
          <p:cNvSpPr>
            <a:spLocks noChangeArrowheads="1"/>
          </p:cNvSpPr>
          <p:nvPr/>
        </p:nvSpPr>
        <p:spPr bwMode="auto">
          <a:xfrm>
            <a:off x="468313" y="3716338"/>
            <a:ext cx="8032750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ru-RU" sz="2400" u="none">
                <a:solidFill>
                  <a:srgbClr val="000099"/>
                </a:solidFill>
                <a:effectLst/>
                <a:cs typeface="Times New Roman" pitchFamily="18" charset="0"/>
              </a:rPr>
              <a:t>Величина и облик общеизвестны. Голова, крылья и хвост черные, остальное оперение темно-серое. Широко распространена в России. От других крупных врановых отличается серой окраской</a:t>
            </a:r>
            <a:r>
              <a:rPr lang="ru-RU" sz="2800" u="none">
                <a:solidFill>
                  <a:srgbClr val="000099"/>
                </a:solidFill>
                <a:effectLst/>
                <a:cs typeface="Times New Roman" pitchFamily="18" charset="0"/>
              </a:rPr>
              <a:t>. </a:t>
            </a:r>
            <a:r>
              <a:rPr lang="ru-RU" sz="2400" u="none">
                <a:solidFill>
                  <a:srgbClr val="000099"/>
                </a:solidFill>
                <a:effectLst/>
                <a:cs typeface="Times New Roman" pitchFamily="18" charset="0"/>
              </a:rPr>
              <a:t>Вороны предпочитают селиться поблизости людей. Они всеядны: могут питаться грызунами, не упускают случая полакомиться червями и жуками или наловить рыбки.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229600" cy="2089150"/>
          </a:xfrm>
        </p:spPr>
        <p:txBody>
          <a:bodyPr anchorCtr="0"/>
          <a:lstStyle/>
          <a:p>
            <a:pPr algn="l"/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ВОРОН</a:t>
            </a:r>
          </a:p>
        </p:txBody>
      </p:sp>
      <p:sp>
        <p:nvSpPr>
          <p:cNvPr id="157699" name="Прямоугольник 4"/>
          <p:cNvSpPr>
            <a:spLocks noChangeArrowheads="1"/>
          </p:cNvSpPr>
          <p:nvPr/>
        </p:nvSpPr>
        <p:spPr bwMode="auto">
          <a:xfrm>
            <a:off x="0" y="1412875"/>
            <a:ext cx="52149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ru-RU" sz="1800" u="none">
                <a:solidFill>
                  <a:schemeClr val="tx1"/>
                </a:solidFill>
                <a:effectLst/>
                <a:latin typeface="Franklin Gothic Book" pitchFamily="34" charset="0"/>
                <a:cs typeface="Arial" charset="0"/>
              </a:rPr>
              <a:t> </a:t>
            </a:r>
          </a:p>
        </p:txBody>
      </p:sp>
      <p:pic>
        <p:nvPicPr>
          <p:cNvPr id="157700" name="Picture 5" descr="E:\Работа\Портфолио мой\соц. проекты\Покормите птиц зимой\фото\images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88913"/>
            <a:ext cx="5184775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1" name="Прямоугольник 6"/>
          <p:cNvSpPr>
            <a:spLocks noChangeArrowheads="1"/>
          </p:cNvSpPr>
          <p:nvPr/>
        </p:nvSpPr>
        <p:spPr bwMode="auto">
          <a:xfrm>
            <a:off x="250825" y="3933825"/>
            <a:ext cx="79343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ru-RU" sz="2400" u="none">
                <a:solidFill>
                  <a:srgbClr val="000099"/>
                </a:solidFill>
                <a:effectLst/>
                <a:cs typeface="Times New Roman" pitchFamily="18" charset="0"/>
              </a:rPr>
              <a:t>В народе бытует заблуждение, заключающееся в том, что ворон – самец, а ворона – самка одного и того же вида. На самом деле, ворон – вовсе не «муж» вороны. Ворона   и ворон это два разных вида. Самцы воронов – одни из самых больших птиц в семействе. Взрослый ворон в длину достигает иногда более 60 см и весит около 1, 5 кг.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 flipV="1">
            <a:off x="304800" y="6500813"/>
            <a:ext cx="8686800" cy="4603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endParaRPr lang="ru-RU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			ГАЛКА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1412875"/>
            <a:ext cx="4968875" cy="51069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	</a:t>
            </a:r>
            <a:r>
              <a:rPr lang="ru-RU" sz="2400">
                <a:solidFill>
                  <a:srgbClr val="000099"/>
                </a:solidFill>
                <a:effectLst/>
              </a:rPr>
              <a:t>Длина птицы  до 25-30 см. Окрашены полностью в черный цвет с металлическим блеском, задняя часть шеи, затылок и голова по бокам - пепельно-серые. Ноги и клюв черные. Окраски самца и самки одинаковы. Всеядны, едят насекомых, червей, семена некоторых растений, пищевые отходы человека. При полете галка часто выкрикивает свое имя: “гал-ка, гал-ка, гал-ка”. </a:t>
            </a:r>
          </a:p>
        </p:txBody>
      </p:sp>
      <p:pic>
        <p:nvPicPr>
          <p:cNvPr id="227332" name="Picture 4" descr="gal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92150"/>
            <a:ext cx="3744912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847725"/>
          </a:xfrm>
        </p:spPr>
        <p:txBody>
          <a:bodyPr anchorCtr="0"/>
          <a:lstStyle/>
          <a:p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СНЕГИРЬ</a:t>
            </a:r>
          </a:p>
        </p:txBody>
      </p:sp>
      <p:pic>
        <p:nvPicPr>
          <p:cNvPr id="161795" name="Picture 10" descr="E:\Работа\Портфолио мой\соц. проекты\Покормите птиц зимой\фото\snegir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3644900"/>
            <a:ext cx="3600450" cy="2841625"/>
          </a:xfrm>
        </p:spPr>
      </p:pic>
      <p:sp>
        <p:nvSpPr>
          <p:cNvPr id="161796" name="Прямоугольник 4"/>
          <p:cNvSpPr>
            <a:spLocks noChangeArrowheads="1"/>
          </p:cNvSpPr>
          <p:nvPr/>
        </p:nvSpPr>
        <p:spPr bwMode="auto">
          <a:xfrm>
            <a:off x="539750" y="1052513"/>
            <a:ext cx="8358188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ru-RU" sz="2400" u="none">
                <a:solidFill>
                  <a:srgbClr val="000099"/>
                </a:solidFill>
                <a:effectLst/>
                <a:cs typeface="Times New Roman" pitchFamily="18" charset="0"/>
              </a:rPr>
              <a:t>Красногрудый красавец, украшение бескрайних российских белоснежных просторов. Впрочем, красавцы – только самцы. Верх головы, крылья и хвост черные. Задняя часть шеи и спина светло серые. Надхвостье и подхвостье чисто-белые. Нижняя часть тела киноварно-красная. У самки красный цвет замещен буровато-серым.</a:t>
            </a:r>
          </a:p>
        </p:txBody>
      </p:sp>
      <p:pic>
        <p:nvPicPr>
          <p:cNvPr id="161797" name="Picture 5" descr="снегир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716338"/>
            <a:ext cx="4032250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774700"/>
          </a:xfrm>
        </p:spPr>
        <p:txBody>
          <a:bodyPr anchorCtr="0"/>
          <a:lstStyle/>
          <a:p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			ПОПОЛЗЕНЬ</a:t>
            </a:r>
          </a:p>
        </p:txBody>
      </p:sp>
      <p:pic>
        <p:nvPicPr>
          <p:cNvPr id="162819" name="Picture 6" descr="E:\Работа\Портфолио мой\соц. проекты\Покормите птиц зимой\фото\images (6)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557338"/>
            <a:ext cx="3384550" cy="4464050"/>
          </a:xfrm>
          <a:noFill/>
        </p:spPr>
      </p:pic>
      <p:sp>
        <p:nvSpPr>
          <p:cNvPr id="162820" name="Прямоугольник 4"/>
          <p:cNvSpPr>
            <a:spLocks noChangeArrowheads="1"/>
          </p:cNvSpPr>
          <p:nvPr/>
        </p:nvSpPr>
        <p:spPr bwMode="auto">
          <a:xfrm>
            <a:off x="3708400" y="1412875"/>
            <a:ext cx="5075238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ru-RU" sz="2400" u="none">
                <a:solidFill>
                  <a:srgbClr val="000099"/>
                </a:solidFill>
                <a:effectLst/>
                <a:cs typeface="Arial" charset="0"/>
              </a:rPr>
              <a:t>Поползень не ползает, а бегает, причем очень ловко. Птица способна передвигаться по стволу вниз головой так же хорошо, как и вверх головой. Спинка голубовато-серая, брюшко – белое с примесью рыжеватых тонов. От клюва к затылку черная полоса. Бегая, поползень постоянно засовывает свой длинный клюв в каждую щелочку, трещинку в надежде</a:t>
            </a:r>
            <a:r>
              <a:rPr lang="ru-RU" sz="2400" u="none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2400" u="none">
                <a:solidFill>
                  <a:srgbClr val="000099"/>
                </a:solidFill>
                <a:effectLst/>
                <a:cs typeface="Arial" charset="0"/>
              </a:rPr>
              <a:t>найти семечко или зернышко</a:t>
            </a:r>
            <a:r>
              <a:rPr lang="ru-RU" sz="2400" u="none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.</a:t>
            </a:r>
            <a:r>
              <a:rPr lang="ru-RU" sz="2400" u="none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Book" pitchFamily="34" charset="0"/>
                <a:cs typeface="Arial" charset="0"/>
              </a:rPr>
              <a:t> </a:t>
            </a:r>
            <a:endParaRPr lang="ru-RU" sz="2400" u="none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l"/>
            <a:endParaRPr lang="ru-RU" sz="2400" u="none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ПИЩУХА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16238" y="1773238"/>
            <a:ext cx="5997575" cy="45354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>
                <a:solidFill>
                  <a:srgbClr val="000099"/>
                </a:solidFill>
              </a:rPr>
              <a:t>   </a:t>
            </a:r>
            <a:r>
              <a:rPr lang="ru-RU" sz="2400">
                <a:solidFill>
                  <a:srgbClr val="000099"/>
                </a:solidFill>
                <a:effectLst/>
              </a:rPr>
              <a:t>Пищуха – серовато бурая птичка с белым шелковым брюшком, юрко бегающая по стволу дерева закрученной спиралью. Эта птица обычно летает и пищит. Пролетит немного, сядет, попищит и вновь улетит. Гнездо устраивает в полуразвалившемся дупле дерева, аккуратно скрепляя каждую ветку, выкладывая дно своего домика злаковыми и мелкими перьями</a:t>
            </a:r>
            <a:r>
              <a:rPr lang="ru-RU" sz="2400">
                <a:solidFill>
                  <a:srgbClr val="000099"/>
                </a:solidFill>
              </a:rPr>
              <a:t>.</a:t>
            </a:r>
          </a:p>
        </p:txBody>
      </p:sp>
      <p:pic>
        <p:nvPicPr>
          <p:cNvPr id="260102" name="Picture 6" descr="iCAIA7A2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789363"/>
            <a:ext cx="2520950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0103" name="Picture 7" descr="iCAAMH3M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33375"/>
            <a:ext cx="24098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0104" name="Picture 8" descr="пищ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2233613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600"/>
          </a:xfrm>
        </p:spPr>
        <p:txBody>
          <a:bodyPr/>
          <a:lstStyle/>
          <a:p>
            <a:r>
              <a:rPr lang="ru-RU" sz="4000" b="1">
                <a:solidFill>
                  <a:srgbClr val="993300"/>
                </a:solidFill>
                <a:latin typeface="Verdana" pitchFamily="34" charset="0"/>
              </a:rPr>
              <a:t>БОЛЬШОЙ ПЕСТРЫЙ ДЯТЕЛ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00" y="1412875"/>
            <a:ext cx="5194300" cy="471805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2000">
                <a:solidFill>
                  <a:srgbClr val="000099"/>
                </a:solidFill>
                <a:effectLst/>
              </a:rPr>
              <a:t>    Главный доктор наших лесов. Где и как его найти – знают все: и сидит он выше всех, и окрашен ярче всех. Верх тела черный, на голове и шее белые пятна, на сложенных крыльях белые полосы, подхвостье и темя красные. Сидит на стволе эта птица своеобразно, не так как все -«солдатиком».Зацепиться острыми коготками, подопрется твердым и упругим хвостом и лущит клювом шишки и кору, извлекая вредителей. Летают дятлы хорошо и быстро, однако предпочитают лазать по дереву.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effectLst/>
            </a:endParaRPr>
          </a:p>
        </p:txBody>
      </p:sp>
      <p:pic>
        <p:nvPicPr>
          <p:cNvPr id="229380" name="Picture 2" descr="E:\Работа\Портфолио мой\соц. проекты\Покормите птиц зимой\фото\0_4ee20_765b665f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557338"/>
            <a:ext cx="3298825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919162"/>
          </a:xfrm>
        </p:spPr>
        <p:txBody>
          <a:bodyPr anchorCtr="0"/>
          <a:lstStyle/>
          <a:p>
            <a:pPr algn="r"/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СВИРИСТЕЛЬ</a:t>
            </a:r>
          </a:p>
        </p:txBody>
      </p:sp>
      <p:sp>
        <p:nvSpPr>
          <p:cNvPr id="163844" name="Прямоугольник 5"/>
          <p:cNvSpPr>
            <a:spLocks noChangeArrowheads="1"/>
          </p:cNvSpPr>
          <p:nvPr/>
        </p:nvSpPr>
        <p:spPr bwMode="auto">
          <a:xfrm>
            <a:off x="3276600" y="1268413"/>
            <a:ext cx="5653088" cy="556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ru-RU" sz="2400" u="none">
                <a:solidFill>
                  <a:srgbClr val="000099"/>
                </a:solidFill>
                <a:effectLst/>
                <a:cs typeface="Times New Roman" pitchFamily="18" charset="0"/>
              </a:rPr>
              <a:t>Это крупная, очень красивая птица с пушистым хохолком на голове и черным пятнышком на горле. Ее нежное оперение имеет дымчато-розовую окраску, а темный хвостик заканчивается широкой желтой полоской. Названа она так потому, что слово «свиристель» на старорусском языке означает «громко кричать, свистеть». Песня свиристеля – нежная журчащая трель «сви-ри-ри-ри-ри», похожая на звучание свирели. Вот сидит эта поистине дивная пташка на ветке и щебечет, а потом нежданно-негаданно как свистнет!</a:t>
            </a:r>
          </a:p>
        </p:txBody>
      </p:sp>
      <p:pic>
        <p:nvPicPr>
          <p:cNvPr id="163847" name="Picture 7" descr="сверистель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4813"/>
            <a:ext cx="2954338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49" name="Picture 9" descr="сверис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860800"/>
            <a:ext cx="2844800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	ЩЕГОЛ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63938" y="1628775"/>
            <a:ext cx="5329237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>
                <a:solidFill>
                  <a:srgbClr val="000099"/>
                </a:solidFill>
                <a:effectLst/>
              </a:rPr>
              <a:t>Щегол - одна из самых красивых птиц, встречающихся в наших лесах. В оперении этой пташки бросаются в глаза красный лоб и горло, , а также ярко желтые полоски на черных крыльях. За такой праздничный, щегольский наряд птицу и назвали «щеглом».</a:t>
            </a:r>
            <a:r>
              <a:rPr lang="ru-RU" sz="2800">
                <a:solidFill>
                  <a:srgbClr val="000099"/>
                </a:solidFill>
              </a:rPr>
              <a:t>     </a:t>
            </a:r>
          </a:p>
          <a:p>
            <a:pPr>
              <a:lnSpc>
                <a:spcPct val="80000"/>
              </a:lnSpc>
            </a:pPr>
            <a:endParaRPr lang="ru-RU" sz="2800"/>
          </a:p>
        </p:txBody>
      </p:sp>
      <p:pic>
        <p:nvPicPr>
          <p:cNvPr id="236548" name="Picture 4" descr="щщщщщ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33375"/>
            <a:ext cx="3024187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6550" name="Picture 6" descr="щегол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644900"/>
            <a:ext cx="3095625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6551" name="Picture 7" descr="щегол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188913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827088" y="3933825"/>
            <a:ext cx="8064500" cy="244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 b="1" u="none">
                <a:solidFill>
                  <a:srgbClr val="000066"/>
                </a:solidFill>
                <a:effectLst/>
                <a:latin typeface="Bookman Old Style" pitchFamily="18" charset="0"/>
              </a:rPr>
              <a:t>	</a:t>
            </a:r>
            <a:r>
              <a:rPr lang="ru-RU" sz="2800" b="1" u="none">
                <a:solidFill>
                  <a:srgbClr val="000099"/>
                </a:solidFill>
                <a:effectLst/>
                <a:latin typeface="Bookman Old Style" pitchFamily="18" charset="0"/>
              </a:rPr>
              <a:t>Улетели птичьи стаи</a:t>
            </a:r>
          </a:p>
          <a:p>
            <a:pPr algn="l">
              <a:spcBef>
                <a:spcPct val="50000"/>
              </a:spcBef>
            </a:pPr>
            <a:r>
              <a:rPr lang="ru-RU" sz="2800" b="1" u="none">
                <a:solidFill>
                  <a:srgbClr val="000099"/>
                </a:solidFill>
                <a:effectLst/>
                <a:latin typeface="Bookman Old Style" pitchFamily="18" charset="0"/>
              </a:rPr>
              <a:t>	Лес в сугробах до ветвей. </a:t>
            </a:r>
          </a:p>
          <a:p>
            <a:pPr algn="l">
              <a:spcBef>
                <a:spcPct val="50000"/>
              </a:spcBef>
            </a:pPr>
            <a:r>
              <a:rPr lang="ru-RU" sz="2800" b="1" u="none">
                <a:solidFill>
                  <a:srgbClr val="000099"/>
                </a:solidFill>
                <a:effectLst/>
                <a:latin typeface="Bookman Old Style" pitchFamily="18" charset="0"/>
              </a:rPr>
              <a:t>	Вот тогда мы и дождались</a:t>
            </a:r>
          </a:p>
          <a:p>
            <a:pPr algn="l">
              <a:spcBef>
                <a:spcPct val="50000"/>
              </a:spcBef>
            </a:pPr>
            <a:r>
              <a:rPr lang="ru-RU" sz="2800" b="1" u="none">
                <a:solidFill>
                  <a:srgbClr val="000099"/>
                </a:solidFill>
                <a:effectLst/>
                <a:latin typeface="Bookman Old Style" pitchFamily="18" charset="0"/>
              </a:rPr>
              <a:t>	Наших северных гостей.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>
                <a:solidFill>
                  <a:srgbClr val="993300"/>
                </a:solidFill>
                <a:latin typeface="Verdana" pitchFamily="34" charset="0"/>
              </a:rPr>
              <a:t>    ЧИЖ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8038" y="1989138"/>
            <a:ext cx="5592762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   </a:t>
            </a:r>
            <a:r>
              <a:rPr lang="ru-RU" sz="2000">
                <a:solidFill>
                  <a:srgbClr val="000099"/>
                </a:solidFill>
                <a:effectLst/>
              </a:rPr>
              <a:t>Чиж – это серовато-зеленая птичка с робким характером, маленькая, тихая, неприметная. Сколько ни пытайся найти гнездо чижа среди больших зеленых лап ели – напрасно, эта птица умеет маскироваться. Свое название чиж получил за характерный «чижиный» писк, которым беспрерывно перекликаются отдельные птицы в стаях. Песня чижа довольно разнообразна и состоит как из собственных его коротких «слов и ударов», так и из подражания пению других птиц, преимущественно синиц.</a:t>
            </a:r>
          </a:p>
        </p:txBody>
      </p:sp>
      <p:pic>
        <p:nvPicPr>
          <p:cNvPr id="281605" name="Picture 5" descr="чиж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549275"/>
            <a:ext cx="266382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1606" name="Picture 6" descr="чиж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188913"/>
            <a:ext cx="1655763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1607" name="Picture 7" descr="чижи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924175"/>
            <a:ext cx="3313113" cy="288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algn="r"/>
            <a:r>
              <a:rPr lang="ru-RU">
                <a:solidFill>
                  <a:srgbClr val="993300"/>
                </a:solidFill>
                <a:latin typeface="Verdana" pitchFamily="34" charset="0"/>
              </a:rPr>
              <a:t> 			</a:t>
            </a:r>
            <a:r>
              <a:rPr lang="ru-RU" sz="5400" b="1">
                <a:solidFill>
                  <a:srgbClr val="993300"/>
                </a:solidFill>
                <a:latin typeface="Verdana" pitchFamily="34" charset="0"/>
              </a:rPr>
              <a:t>ОВСЯНКА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613" y="1412875"/>
            <a:ext cx="6769100" cy="4530725"/>
          </a:xfrm>
        </p:spPr>
        <p:txBody>
          <a:bodyPr/>
          <a:lstStyle/>
          <a:p>
            <a:pPr lvl="3"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000099"/>
                </a:solidFill>
              </a:rPr>
              <a:t>  </a:t>
            </a:r>
            <a:r>
              <a:rPr lang="ru-RU" sz="2400">
                <a:solidFill>
                  <a:srgbClr val="000099"/>
                </a:solidFill>
                <a:effectLst/>
              </a:rPr>
              <a:t>Обыкновенная овсянка — мелкая птица, хорошо узнаваемая по яркому золотисто-жёлтому оперению на голове и груди. Во времена массового использования лошадей овсянки зимой собирались возле постоялых дворов и конюшен, где кормились овсом — отсюда русское название. Зимой встречается на окраинах населённых пунктов, в убранных полях и огородах.</a:t>
            </a:r>
            <a:r>
              <a:rPr lang="ru-RU" sz="2400">
                <a:effectLst/>
              </a:rPr>
              <a:t> </a:t>
            </a:r>
          </a:p>
        </p:txBody>
      </p:sp>
      <p:pic>
        <p:nvPicPr>
          <p:cNvPr id="238596" name="Picture 4" descr="тттт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3168650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8601" name="Picture 9" descr="гггг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213100"/>
            <a:ext cx="3170238" cy="273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				</a:t>
            </a:r>
            <a:r>
              <a:rPr lang="ru-RU" sz="6000" b="1">
                <a:solidFill>
                  <a:srgbClr val="993300"/>
                </a:solidFill>
                <a:latin typeface="Verdana" pitchFamily="34" charset="0"/>
              </a:rPr>
              <a:t>КЛЕСТЫ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08400" y="1484313"/>
            <a:ext cx="5121275" cy="48974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>
                <a:solidFill>
                  <a:srgbClr val="000099"/>
                </a:solidFill>
                <a:effectLst/>
              </a:rPr>
              <a:t>	</a:t>
            </a:r>
            <a:r>
              <a:rPr lang="ru-RU" sz="2400">
                <a:solidFill>
                  <a:srgbClr val="000099"/>
                </a:solidFill>
                <a:effectLst/>
              </a:rPr>
              <a:t>В еловых да сосновых                                                   лесах зимой можно                                                     увидеть ярких птиц с                                                     клювами крестом. Они                                                     теребят шишки, грызут                                    семена сами и кормят своих птенцов, сидящих в гнезде под густыми еловыми лапами. Не боятся февральских морозов!  Клесты ищут шишки и теребят их, а если их мало, перебираются в другие места, более урожайные</a:t>
            </a:r>
          </a:p>
        </p:txBody>
      </p:sp>
      <p:pic>
        <p:nvPicPr>
          <p:cNvPr id="288772" name="Picture 4" descr="iCARURY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60350"/>
            <a:ext cx="2159000" cy="143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8773" name="Picture 5" descr="slide0007_image0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060575"/>
            <a:ext cx="3744912" cy="424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Содержимое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0"/>
            <a:ext cx="8353425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73162" y="195263"/>
            <a:ext cx="8686801" cy="1295400"/>
          </a:xfrm>
          <a:noFill/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kern="1200" cap="all" dirty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Дорогие ребята!</a:t>
            </a:r>
          </a:p>
        </p:txBody>
      </p:sp>
      <p:sp>
        <p:nvSpPr>
          <p:cNvPr id="177155" name="Содержимое 2"/>
          <p:cNvSpPr>
            <a:spLocks noGrp="1"/>
          </p:cNvSpPr>
          <p:nvPr>
            <p:ph idx="4294967295"/>
          </p:nvPr>
        </p:nvSpPr>
        <p:spPr>
          <a:xfrm>
            <a:off x="438150" y="1341438"/>
            <a:ext cx="8705850" cy="52863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/>
              <a:t>   </a:t>
            </a:r>
            <a:r>
              <a:rPr lang="ru-RU" sz="3600">
                <a:solidFill>
                  <a:srgbClr val="000099"/>
                </a:solidFill>
                <a:cs typeface="Times New Roman" pitchFamily="18" charset="0"/>
              </a:rPr>
              <a:t>Зимой очень трудно птицам. Они ждут нашей помощи. Сделайте и развесьте кормушки. Не забывайте подсыпать корм. Нерегулярное наполнение кормушки может вызвать гибель привыкших к подкормке пернатых. Птицы – наши друзья! Весной они нас отблагодарят.</a:t>
            </a:r>
            <a:br>
              <a:rPr lang="ru-RU" sz="3600">
                <a:solidFill>
                  <a:srgbClr val="000099"/>
                </a:solidFill>
                <a:cs typeface="Times New Roman" pitchFamily="18" charset="0"/>
              </a:rPr>
            </a:br>
            <a:r>
              <a:rPr lang="ru-RU" sz="360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ru-RU" sz="3600"/>
              <a:t/>
            </a:r>
            <a:br>
              <a:rPr lang="ru-RU" sz="3600"/>
            </a:b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492375"/>
            <a:ext cx="8435975" cy="40322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solidFill>
                  <a:srgbClr val="000099"/>
                </a:solidFill>
                <a:effectLst/>
              </a:rPr>
              <a:t>Не видать в лесу дорожек,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solidFill>
                  <a:srgbClr val="000099"/>
                </a:solidFill>
                <a:effectLst/>
              </a:rPr>
              <a:t>Зерен в поле не найти.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solidFill>
                  <a:srgbClr val="000099"/>
                </a:solidFill>
                <a:effectLst/>
              </a:rPr>
              <a:t>Не жалей для птичек крошек,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solidFill>
                  <a:srgbClr val="000099"/>
                </a:solidFill>
                <a:effectLst/>
              </a:rPr>
              <a:t>Надо их в мороз спасти!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solidFill>
                  <a:srgbClr val="000099"/>
                </a:solidFill>
                <a:effectLst/>
              </a:rPr>
              <a:t>Им ведь надо очень мало: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solidFill>
                  <a:srgbClr val="000099"/>
                </a:solidFill>
                <a:effectLst/>
              </a:rPr>
              <a:t>Воробью насыпь пшена,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solidFill>
                  <a:srgbClr val="000099"/>
                </a:solidFill>
                <a:effectLst/>
              </a:rPr>
              <a:t>Угости синичку салом –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solidFill>
                  <a:srgbClr val="000099"/>
                </a:solidFill>
                <a:effectLst/>
              </a:rPr>
              <a:t>Чтоб вернулась к нам весна.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  <p:pic>
        <p:nvPicPr>
          <p:cNvPr id="299012" name="Picture 4" descr="покорми пти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0463" y="2492375"/>
            <a:ext cx="2652712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9014" name="Picture 6" descr="iCAZS43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232025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9016" name="Picture 8" descr="iCA246SD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60350"/>
            <a:ext cx="2663825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9017" name="Picture 9" descr="iCAG0RUH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188913"/>
            <a:ext cx="3168650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90600"/>
          </a:xfrm>
        </p:spPr>
        <p:txBody>
          <a:bodyPr/>
          <a:lstStyle/>
          <a:p>
            <a:r>
              <a:rPr lang="ru-RU" sz="3200" b="1" dirty="0">
                <a:solidFill>
                  <a:srgbClr val="993300"/>
                </a:solidFill>
                <a:latin typeface="Verdana" pitchFamily="34" charset="0"/>
              </a:rPr>
              <a:t>ПАМЯТКА </a:t>
            </a:r>
            <a:br>
              <a:rPr lang="ru-RU" sz="3200" b="1" dirty="0">
                <a:solidFill>
                  <a:srgbClr val="993300"/>
                </a:solidFill>
                <a:latin typeface="Verdana" pitchFamily="34" charset="0"/>
              </a:rPr>
            </a:br>
            <a:r>
              <a:rPr lang="ru-RU" sz="3200" b="1" dirty="0">
                <a:solidFill>
                  <a:srgbClr val="993300"/>
                </a:solidFill>
                <a:latin typeface="Verdana" pitchFamily="34" charset="0"/>
              </a:rPr>
              <a:t>«КАК ПОДКАРМЛИВАТЬ ПТИЦ»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532923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>
                <a:srgbClr val="603B14"/>
              </a:buClr>
              <a:buSzPct val="80000"/>
              <a:buFont typeface="Wingdings" pitchFamily="2" charset="2"/>
              <a:buChar char="v"/>
            </a:pPr>
            <a:r>
              <a:rPr lang="ru-RU" sz="2800" dirty="0">
                <a:solidFill>
                  <a:srgbClr val="000099"/>
                </a:solidFill>
                <a:effectLst/>
                <a:cs typeface="Times New Roman" pitchFamily="18" charset="0"/>
              </a:rPr>
              <a:t>Развешивайте кормушки в спокойных для птиц местах.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603B14"/>
              </a:buClr>
              <a:buSzPct val="80000"/>
              <a:buFont typeface="Wingdings" pitchFamily="2" charset="2"/>
              <a:buChar char="v"/>
            </a:pPr>
            <a:r>
              <a:rPr lang="ru-RU" sz="2800" dirty="0">
                <a:solidFill>
                  <a:srgbClr val="000099"/>
                </a:solidFill>
                <a:effectLst/>
                <a:cs typeface="Times New Roman" pitchFamily="18" charset="0"/>
              </a:rPr>
              <a:t>Следите, чтобы корм в кормушке был постоянно.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603B14"/>
              </a:buClr>
              <a:buSzPct val="80000"/>
              <a:buFont typeface="Wingdings" pitchFamily="2" charset="2"/>
              <a:buChar char="v"/>
            </a:pPr>
            <a:r>
              <a:rPr lang="ru-RU" sz="2800" dirty="0">
                <a:solidFill>
                  <a:srgbClr val="000099"/>
                </a:solidFill>
                <a:effectLst/>
                <a:cs typeface="Times New Roman" pitchFamily="18" charset="0"/>
              </a:rPr>
              <a:t>Кормушки нужно держать в чистоте.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603B14"/>
              </a:buClr>
              <a:buSzPct val="80000"/>
              <a:buFont typeface="Wingdings" pitchFamily="2" charset="2"/>
              <a:buChar char="v"/>
            </a:pPr>
            <a:r>
              <a:rPr lang="ru-RU" sz="2800" dirty="0">
                <a:solidFill>
                  <a:srgbClr val="000099"/>
                </a:solidFill>
                <a:effectLst/>
                <a:cs typeface="Times New Roman" pitchFamily="18" charset="0"/>
              </a:rPr>
              <a:t>Следите, чтобы в кормушке не было снега.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603B14"/>
              </a:buClr>
              <a:buSzPct val="80000"/>
              <a:buFont typeface="Wingdings" pitchFamily="2" charset="2"/>
              <a:buChar char="v"/>
            </a:pPr>
            <a:r>
              <a:rPr lang="ru-RU" sz="2800" dirty="0">
                <a:solidFill>
                  <a:srgbClr val="000099"/>
                </a:solidFill>
                <a:effectLst/>
                <a:cs typeface="Times New Roman" pitchFamily="18" charset="0"/>
              </a:rPr>
              <a:t>Помните, что основные зимние корма: семечки арбуза, дыни, тыквы, пшеничные отруби, овсяные хлопья, пшено, семена подсолнечника (не жаренные, не солёные), сушёные ягоды боярышника, шиповника, крошки белого хлеба, несолёное свиное сало, говяжий жир. 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603B14"/>
              </a:buClr>
              <a:buSzPct val="80000"/>
              <a:buFont typeface="Wingdings" pitchFamily="2" charset="2"/>
              <a:buChar char="v"/>
            </a:pPr>
            <a:r>
              <a:rPr lang="ru-RU" sz="2800" dirty="0">
                <a:solidFill>
                  <a:srgbClr val="000099"/>
                </a:solidFill>
                <a:effectLst/>
                <a:cs typeface="Times New Roman" pitchFamily="18" charset="0"/>
              </a:rPr>
              <a:t>Нельзя давать чёрный хлеб.</a:t>
            </a:r>
            <a:endParaRPr lang="ru-RU" sz="2800" dirty="0">
              <a:solidFill>
                <a:srgbClr val="000099"/>
              </a:solidFill>
              <a:effectLst/>
            </a:endParaRPr>
          </a:p>
          <a:p>
            <a:pPr>
              <a:lnSpc>
                <a:spcPct val="90000"/>
              </a:lnSpc>
            </a:pPr>
            <a:endParaRPr lang="ru-RU" sz="2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275" y="274638"/>
            <a:ext cx="3313113" cy="2001837"/>
          </a:xfrm>
        </p:spPr>
        <p:txBody>
          <a:bodyPr/>
          <a:lstStyle/>
          <a:p>
            <a:pPr algn="l"/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Большая синица</a:t>
            </a:r>
            <a:br>
              <a:rPr lang="ru-RU" sz="3000" b="1">
                <a:solidFill>
                  <a:srgbClr val="993300"/>
                </a:solidFill>
                <a:latin typeface="Comic Sans MS" pitchFamily="66" charset="0"/>
              </a:rPr>
            </a:br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Лазоревка</a:t>
            </a:r>
            <a:br>
              <a:rPr lang="ru-RU" sz="3000" b="1">
                <a:solidFill>
                  <a:srgbClr val="993300"/>
                </a:solidFill>
                <a:latin typeface="Comic Sans MS" pitchFamily="66" charset="0"/>
              </a:rPr>
            </a:br>
            <a:r>
              <a:rPr lang="ru-RU" sz="3000" b="1">
                <a:solidFill>
                  <a:srgbClr val="993300"/>
                </a:solidFill>
                <a:latin typeface="Comic Sans MS" pitchFamily="66" charset="0"/>
              </a:rPr>
              <a:t>Гаичка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2349500"/>
            <a:ext cx="4535487" cy="45085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i="1">
                <a:solidFill>
                  <a:srgbClr val="000099"/>
                </a:solidFill>
                <a:effectLst/>
              </a:rPr>
              <a:t>Нежареные</a:t>
            </a:r>
            <a:r>
              <a:rPr lang="ru-RU" sz="2400">
                <a:solidFill>
                  <a:srgbClr val="000099"/>
                </a:solidFill>
                <a:effectLst/>
              </a:rPr>
              <a:t> семена подсолнечника и тыквы, арбуза и дыни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000099"/>
                </a:solidFill>
                <a:effectLst/>
              </a:rPr>
              <a:t>Орехи 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000099"/>
                </a:solidFill>
                <a:effectLst/>
              </a:rPr>
              <a:t>Кусочки несолёного сала, мяса и жира - нанизываются на бечевку, которая вешается на ветку</a:t>
            </a:r>
          </a:p>
          <a:p>
            <a:pPr>
              <a:lnSpc>
                <a:spcPct val="80000"/>
              </a:lnSpc>
            </a:pPr>
            <a:r>
              <a:rPr lang="ru-RU" sz="2400">
                <a:solidFill>
                  <a:srgbClr val="000099"/>
                </a:solidFill>
                <a:effectLst/>
              </a:rPr>
              <a:t>Крошки чёрствого пшеничного</a:t>
            </a:r>
            <a:r>
              <a:rPr lang="ru-RU" sz="2400">
                <a:effectLst/>
              </a:rPr>
              <a:t> </a:t>
            </a:r>
            <a:r>
              <a:rPr lang="ru-RU" sz="2400">
                <a:solidFill>
                  <a:srgbClr val="000099"/>
                </a:solidFill>
                <a:effectLst/>
              </a:rPr>
              <a:t>хлеба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effectLst/>
              </a:rPr>
              <a:t> </a:t>
            </a:r>
          </a:p>
          <a:p>
            <a:pPr>
              <a:lnSpc>
                <a:spcPct val="80000"/>
              </a:lnSpc>
            </a:pPr>
            <a:endParaRPr lang="ru-RU" sz="1600">
              <a:effectLst/>
            </a:endParaRPr>
          </a:p>
        </p:txBody>
      </p:sp>
      <p:pic>
        <p:nvPicPr>
          <p:cNvPr id="209924" name="Picture 4" descr="Lazorevka-tm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860800"/>
            <a:ext cx="3240088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925" name="Picture 5" descr="большая синиц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3240088" cy="248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926" name="Picture 6" descr="zhiv_kr_29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1052513"/>
            <a:ext cx="184785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274638"/>
            <a:ext cx="5410200" cy="1498600"/>
          </a:xfrm>
        </p:spPr>
        <p:txBody>
          <a:bodyPr/>
          <a:lstStyle/>
          <a:p>
            <a:r>
              <a:rPr lang="ru-RU" sz="3600" b="1">
                <a:solidFill>
                  <a:srgbClr val="993300"/>
                </a:solidFill>
                <a:latin typeface="Comic Sans MS" pitchFamily="66" charset="0"/>
              </a:rPr>
              <a:t>Домовый воробей</a:t>
            </a:r>
            <a:br>
              <a:rPr lang="ru-RU" sz="3600" b="1">
                <a:solidFill>
                  <a:srgbClr val="993300"/>
                </a:solidFill>
                <a:latin typeface="Comic Sans MS" pitchFamily="66" charset="0"/>
              </a:rPr>
            </a:br>
            <a:r>
              <a:rPr lang="ru-RU" sz="3600" b="1">
                <a:solidFill>
                  <a:srgbClr val="993300"/>
                </a:solidFill>
                <a:latin typeface="Comic Sans MS" pitchFamily="66" charset="0"/>
              </a:rPr>
              <a:t>Полевой воробей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4300" y="2060575"/>
            <a:ext cx="4762500" cy="43926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i="1">
                <a:solidFill>
                  <a:srgbClr val="000099"/>
                </a:solidFill>
                <a:effectLst/>
              </a:rPr>
              <a:t>Нежареные</a:t>
            </a:r>
            <a:r>
              <a:rPr lang="ru-RU" sz="2800">
                <a:solidFill>
                  <a:srgbClr val="000099"/>
                </a:solidFill>
                <a:effectLst/>
              </a:rPr>
              <a:t> семена подсолнуха и тыквы, арбуза и дыни, клесты</a:t>
            </a: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0099"/>
                </a:solidFill>
                <a:effectLst/>
              </a:rPr>
              <a:t>Пшено, просо, овес, пшеница, геркулес (сырые!) </a:t>
            </a: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0099"/>
                </a:solidFill>
                <a:effectLst/>
              </a:rPr>
              <a:t>Крошки чёрствого пшеничного хлеба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</a:t>
            </a:r>
          </a:p>
        </p:txBody>
      </p:sp>
      <p:pic>
        <p:nvPicPr>
          <p:cNvPr id="211972" name="Picture 4" descr="домовый вороб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692150"/>
            <a:ext cx="3529013" cy="302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1973" name="Picture 5" descr="полевой вороб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4221163"/>
            <a:ext cx="2376488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7175" y="1268413"/>
            <a:ext cx="4546600" cy="1008062"/>
          </a:xfrm>
        </p:spPr>
        <p:txBody>
          <a:bodyPr/>
          <a:lstStyle/>
          <a:p>
            <a:r>
              <a:rPr lang="ru-RU" sz="3600" b="1">
                <a:solidFill>
                  <a:srgbClr val="993300"/>
                </a:solidFill>
                <a:latin typeface="Comic Sans MS" pitchFamily="66" charset="0"/>
              </a:rPr>
              <a:t>Снегирь</a:t>
            </a:r>
            <a:br>
              <a:rPr lang="ru-RU" sz="3600" b="1">
                <a:solidFill>
                  <a:srgbClr val="993300"/>
                </a:solidFill>
                <a:latin typeface="Comic Sans MS" pitchFamily="66" charset="0"/>
              </a:rPr>
            </a:br>
            <a:r>
              <a:rPr lang="ru-RU" sz="3600" b="1">
                <a:solidFill>
                  <a:srgbClr val="993300"/>
                </a:solidFill>
                <a:latin typeface="Comic Sans MS" pitchFamily="66" charset="0"/>
              </a:rPr>
              <a:t>Свиристель</a:t>
            </a:r>
            <a:r>
              <a:rPr lang="ru-RU" sz="3600">
                <a:solidFill>
                  <a:schemeClr val="folHlink"/>
                </a:solidFill>
                <a:latin typeface="Comic Sans MS" pitchFamily="66" charset="0"/>
              </a:rPr>
              <a:t/>
            </a:r>
            <a:br>
              <a:rPr lang="ru-RU" sz="3600">
                <a:solidFill>
                  <a:schemeClr val="folHlink"/>
                </a:solidFill>
                <a:latin typeface="Comic Sans MS" pitchFamily="66" charset="0"/>
              </a:rPr>
            </a:br>
            <a:r>
              <a:rPr lang="ru-RU" sz="3600">
                <a:solidFill>
                  <a:schemeClr val="folHlink"/>
                </a:solidFill>
                <a:latin typeface="Comic Sans MS" pitchFamily="66" charset="0"/>
              </a:rPr>
              <a:t/>
            </a:r>
            <a:br>
              <a:rPr lang="ru-RU" sz="3600">
                <a:solidFill>
                  <a:schemeClr val="folHlink"/>
                </a:solidFill>
                <a:latin typeface="Comic Sans MS" pitchFamily="66" charset="0"/>
              </a:rPr>
            </a:br>
            <a:r>
              <a:rPr lang="ru-RU" sz="3600">
                <a:solidFill>
                  <a:schemeClr val="folHlink"/>
                </a:solidFill>
                <a:latin typeface="Comic Sans MS" pitchFamily="66" charset="0"/>
              </a:rPr>
              <a:t/>
            </a:r>
            <a:br>
              <a:rPr lang="ru-RU" sz="3600">
                <a:solidFill>
                  <a:schemeClr val="folHlink"/>
                </a:solidFill>
                <a:latin typeface="Comic Sans MS" pitchFamily="66" charset="0"/>
              </a:rPr>
            </a:br>
            <a:endParaRPr lang="ru-RU" sz="2000"/>
          </a:p>
        </p:txBody>
      </p:sp>
      <p:pic>
        <p:nvPicPr>
          <p:cNvPr id="214019" name="Picture 3" descr="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3671887" cy="273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020" name="Picture 4" descr="2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500438"/>
            <a:ext cx="3240088" cy="288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0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067175" y="1989138"/>
            <a:ext cx="4752975" cy="40989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>
                <a:solidFill>
                  <a:srgbClr val="000099"/>
                </a:solidFill>
                <a:effectLst/>
              </a:rPr>
              <a:t>Пучки сорных трав - лебеды, крапивы, конского щавеля, лопуха 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000099"/>
                </a:solidFill>
                <a:effectLst/>
              </a:rPr>
              <a:t>Гроздья ягод калины, рябины, черной и красной бузины</a:t>
            </a:r>
            <a:br>
              <a:rPr lang="ru-RU" sz="2800">
                <a:solidFill>
                  <a:srgbClr val="000099"/>
                </a:solidFill>
                <a:effectLst/>
              </a:rPr>
            </a:br>
            <a:endParaRPr lang="ru-RU" sz="2800">
              <a:solidFill>
                <a:srgbClr val="000099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000099"/>
                </a:solidFill>
                <a:effectLst/>
              </a:rPr>
              <a:t>Семена</a:t>
            </a:r>
            <a:r>
              <a:rPr lang="ru-RU" sz="2800">
                <a:effectLst/>
              </a:rPr>
              <a:t> </a:t>
            </a:r>
            <a:r>
              <a:rPr lang="ru-RU" sz="2800">
                <a:solidFill>
                  <a:srgbClr val="000099"/>
                </a:solidFill>
                <a:effectLst/>
              </a:rPr>
              <a:t>клена и ясеня</a:t>
            </a:r>
          </a:p>
          <a:p>
            <a:pPr>
              <a:lnSpc>
                <a:spcPct val="80000"/>
              </a:lnSpc>
            </a:pPr>
            <a:endParaRPr lang="ru-RU" sz="2800">
              <a:solidFill>
                <a:srgbClr val="000099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1403350" y="3573463"/>
            <a:ext cx="7416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u="none">
                <a:solidFill>
                  <a:srgbClr val="000066"/>
                </a:solidFill>
                <a:effectLst/>
                <a:latin typeface="Bookman Old Style" pitchFamily="18" charset="0"/>
              </a:rPr>
              <a:t>	</a:t>
            </a:r>
            <a:r>
              <a:rPr lang="ru-RU" sz="2800" b="1" u="none">
                <a:solidFill>
                  <a:srgbClr val="000099"/>
                </a:solidFill>
                <a:effectLst/>
                <a:latin typeface="Bookman Old Style" pitchFamily="18" charset="0"/>
              </a:rPr>
              <a:t>Зимний лес не спит, а дремлет,</a:t>
            </a:r>
          </a:p>
          <a:p>
            <a:pPr algn="just">
              <a:spcBef>
                <a:spcPct val="50000"/>
              </a:spcBef>
            </a:pPr>
            <a:r>
              <a:rPr lang="ru-RU" sz="2800" b="1" u="none">
                <a:solidFill>
                  <a:srgbClr val="000099"/>
                </a:solidFill>
                <a:effectLst/>
                <a:latin typeface="Bookman Old Style" pitchFamily="18" charset="0"/>
              </a:rPr>
              <a:t>	Серебром окутан весь.    </a:t>
            </a:r>
          </a:p>
          <a:p>
            <a:pPr algn="just">
              <a:spcBef>
                <a:spcPct val="50000"/>
              </a:spcBef>
            </a:pPr>
            <a:r>
              <a:rPr lang="ru-RU" sz="2800" b="1" u="none">
                <a:solidFill>
                  <a:srgbClr val="000099"/>
                </a:solidFill>
                <a:effectLst/>
                <a:latin typeface="Bookman Old Style" pitchFamily="18" charset="0"/>
              </a:rPr>
              <a:t> 	Не покинув эту землю, </a:t>
            </a:r>
          </a:p>
          <a:p>
            <a:pPr algn="just">
              <a:spcBef>
                <a:spcPct val="50000"/>
              </a:spcBef>
            </a:pPr>
            <a:r>
              <a:rPr lang="ru-RU" sz="2800" b="1" u="none">
                <a:solidFill>
                  <a:srgbClr val="000099"/>
                </a:solidFill>
                <a:effectLst/>
                <a:latin typeface="Bookman Old Style" pitchFamily="18" charset="0"/>
              </a:rPr>
              <a:t>	Много птиц осталось здесь</a:t>
            </a:r>
            <a:r>
              <a:rPr lang="ru-RU" sz="3400" b="1" u="none">
                <a:solidFill>
                  <a:srgbClr val="000099"/>
                </a:solidFill>
                <a:effectLst/>
                <a:latin typeface="Bookman Old Style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348038" y="277813"/>
            <a:ext cx="3240087" cy="1139825"/>
          </a:xfrm>
        </p:spPr>
        <p:txBody>
          <a:bodyPr/>
          <a:lstStyle/>
          <a:p>
            <a:r>
              <a:rPr lang="ru-RU" sz="3200" b="1">
                <a:solidFill>
                  <a:srgbClr val="993300"/>
                </a:solidFill>
                <a:latin typeface="Comic Sans MS" pitchFamily="66" charset="0"/>
              </a:rPr>
              <a:t>Поползень</a:t>
            </a:r>
            <a:br>
              <a:rPr lang="ru-RU" sz="3200" b="1">
                <a:solidFill>
                  <a:srgbClr val="993300"/>
                </a:solidFill>
                <a:latin typeface="Comic Sans MS" pitchFamily="66" charset="0"/>
              </a:rPr>
            </a:br>
            <a:r>
              <a:rPr lang="ru-RU" sz="3200" b="1">
                <a:solidFill>
                  <a:srgbClr val="993300"/>
                </a:solidFill>
                <a:latin typeface="Comic Sans MS" pitchFamily="66" charset="0"/>
              </a:rPr>
              <a:t>Дятел</a:t>
            </a:r>
            <a:br>
              <a:rPr lang="ru-RU" sz="3200" b="1">
                <a:solidFill>
                  <a:srgbClr val="993300"/>
                </a:solidFill>
                <a:latin typeface="Comic Sans MS" pitchFamily="66" charset="0"/>
              </a:rPr>
            </a:br>
            <a:r>
              <a:rPr lang="ru-RU" sz="3200" b="1">
                <a:solidFill>
                  <a:srgbClr val="993300"/>
                </a:solidFill>
                <a:latin typeface="Comic Sans MS" pitchFamily="66" charset="0"/>
              </a:rPr>
              <a:t>Сойка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pic>
        <p:nvPicPr>
          <p:cNvPr id="218116" name="Picture 4" descr="art829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952750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3563938" y="1628775"/>
            <a:ext cx="3744912" cy="474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ru-RU" sz="2400" i="1" u="none">
                <a:solidFill>
                  <a:srgbClr val="000099"/>
                </a:solidFill>
                <a:effectLst/>
              </a:rPr>
              <a:t>Нежареные</a:t>
            </a:r>
            <a:r>
              <a:rPr lang="ru-RU" sz="2400" u="none">
                <a:solidFill>
                  <a:srgbClr val="000099"/>
                </a:solidFill>
                <a:effectLst/>
              </a:rPr>
              <a:t> семена подсолнечника и тыквы, арбуза и дыни</a:t>
            </a:r>
          </a:p>
          <a:p>
            <a:pPr algn="l">
              <a:buFontTx/>
              <a:buChar char="•"/>
            </a:pPr>
            <a:r>
              <a:rPr lang="ru-RU" sz="2400" u="none">
                <a:solidFill>
                  <a:srgbClr val="000099"/>
                </a:solidFill>
                <a:effectLst/>
              </a:rPr>
              <a:t> Орехи, желуди</a:t>
            </a:r>
          </a:p>
          <a:p>
            <a:pPr algn="l">
              <a:buFontTx/>
              <a:buChar char="•"/>
            </a:pPr>
            <a:r>
              <a:rPr lang="ru-RU" sz="2400" u="none">
                <a:solidFill>
                  <a:srgbClr val="000099"/>
                </a:solidFill>
                <a:effectLst/>
              </a:rPr>
              <a:t>Кусочки несолёного сала, мяса и жира - нанизываются на бечевку, которая вешается на ветку</a:t>
            </a:r>
          </a:p>
          <a:p>
            <a:pPr algn="l">
              <a:buFontTx/>
              <a:buChar char="•"/>
            </a:pPr>
            <a:r>
              <a:rPr lang="ru-RU" sz="2400" u="none">
                <a:solidFill>
                  <a:srgbClr val="000099"/>
                </a:solidFill>
                <a:effectLst/>
              </a:rPr>
              <a:t>Крошки чёрствого пшеничного хлеба</a:t>
            </a:r>
          </a:p>
          <a:p>
            <a:pPr algn="l"/>
            <a:endParaRPr lang="ru-RU" sz="2400" u="none">
              <a:solidFill>
                <a:srgbClr val="000099"/>
              </a:solidFill>
              <a:effectLst/>
            </a:endParaRPr>
          </a:p>
          <a:p>
            <a:pPr algn="l"/>
            <a:endParaRPr lang="ru-RU" sz="1800" u="none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pic>
        <p:nvPicPr>
          <p:cNvPr id="218118" name="Picture 6" descr="CAG9UBW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500438"/>
            <a:ext cx="2374900" cy="288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119" name="Picture 7" descr="сой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260350"/>
            <a:ext cx="2089150" cy="288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ГАЛЕРЕЯ  КОРМУШЕК</a:t>
            </a:r>
          </a:p>
        </p:txBody>
      </p:sp>
      <p:pic>
        <p:nvPicPr>
          <p:cNvPr id="8" name="Picture 2" descr="E:\Работа\Портфолио мой\соц. проекты\Покормите птиц зимой\фото\Kormushki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484313"/>
            <a:ext cx="8064500" cy="5040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Ctr="0">
            <a:normAutofit/>
          </a:bodyPr>
          <a:lstStyle/>
          <a:p>
            <a:endParaRPr lang="ru-RU"/>
          </a:p>
        </p:txBody>
      </p:sp>
      <p:pic>
        <p:nvPicPr>
          <p:cNvPr id="4" name="Picture 4" descr="C:\Documents and Settings\Administrator\Мои документы\Мои рисунки\птицы\kormushka_iz_molochnogo_paketa_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500063"/>
            <a:ext cx="4249738" cy="5429250"/>
          </a:xfrm>
        </p:spPr>
      </p:pic>
      <p:pic>
        <p:nvPicPr>
          <p:cNvPr id="5" name="Picture 3" descr="C:\Documents and Settings\Administrator\Мои документы\Мои рисунки\птицы\kormusak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692150"/>
            <a:ext cx="4248150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0"/>
            <a:ext cx="8229600" cy="706438"/>
          </a:xfrm>
        </p:spPr>
        <p:txBody>
          <a:bodyPr/>
          <a:lstStyle/>
          <a:p>
            <a:endParaRPr lang="ru-RU" sz="2400" b="1" i="1"/>
          </a:p>
        </p:txBody>
      </p:sp>
      <p:pic>
        <p:nvPicPr>
          <p:cNvPr id="191491" name="Picture 3" descr="кормушка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88913"/>
            <a:ext cx="4537075" cy="3381375"/>
          </a:xfrm>
        </p:spPr>
      </p:pic>
      <p:pic>
        <p:nvPicPr>
          <p:cNvPr id="191492" name="Picture 4" descr="кормушка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900" y="260350"/>
            <a:ext cx="4105275" cy="2949575"/>
          </a:xfrm>
        </p:spPr>
      </p:pic>
      <p:pic>
        <p:nvPicPr>
          <p:cNvPr id="191493" name="Picture 5" descr="кормушка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3500438"/>
            <a:ext cx="4537075" cy="3357562"/>
          </a:xfrm>
        </p:spPr>
      </p:pic>
      <p:pic>
        <p:nvPicPr>
          <p:cNvPr id="191494" name="Picture 6" descr="кормушки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900" y="3357563"/>
            <a:ext cx="4176713" cy="34163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0"/>
            <a:ext cx="8229600" cy="922338"/>
          </a:xfrm>
        </p:spPr>
        <p:txBody>
          <a:bodyPr/>
          <a:lstStyle/>
          <a:p>
            <a:r>
              <a:rPr lang="ru-RU" sz="3600" b="1">
                <a:solidFill>
                  <a:srgbClr val="993300"/>
                </a:solidFill>
                <a:effectLst/>
                <a:latin typeface="Verdana" pitchFamily="34" charset="0"/>
              </a:rPr>
              <a:t>Декоративные кормушки</a:t>
            </a:r>
          </a:p>
        </p:txBody>
      </p:sp>
      <p:pic>
        <p:nvPicPr>
          <p:cNvPr id="194563" name="Picture 3" descr="декоркормушка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3716338"/>
            <a:ext cx="4608512" cy="2952750"/>
          </a:xfrm>
        </p:spPr>
      </p:pic>
      <p:pic>
        <p:nvPicPr>
          <p:cNvPr id="194564" name="Picture 4" descr="декоркормушка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6925" y="981075"/>
            <a:ext cx="4537075" cy="2735263"/>
          </a:xfrm>
        </p:spPr>
      </p:pic>
      <p:pic>
        <p:nvPicPr>
          <p:cNvPr id="194565" name="Picture 5" descr="Кормушка для птиц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10163" y="3573463"/>
            <a:ext cx="3854450" cy="3024187"/>
          </a:xfrm>
        </p:spPr>
      </p:pic>
      <p:pic>
        <p:nvPicPr>
          <p:cNvPr id="194566" name="Picture 6" descr="670f65a08029bfa0c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908050"/>
            <a:ext cx="4032250" cy="28082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993300"/>
                </a:solidFill>
                <a:latin typeface="Verdana" pitchFamily="34" charset="0"/>
              </a:rPr>
              <a:t>Покормите птиц зимой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Покормите птиц зимой!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Пусть со всех концов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К вам слетятся, как  домой, 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Стайки на крыльцо.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Сколько гибнет их – не счесть, 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Видеть тяжело,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А ведь в нашем сердце есть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И для птиц тепло.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Приучите птиц в мороз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К своему окну.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Чтоб без песен не пришлось</a:t>
            </a:r>
          </a:p>
          <a:p>
            <a:pPr>
              <a:buFont typeface="Wingdings" pitchFamily="2" charset="2"/>
              <a:buNone/>
            </a:pPr>
            <a:r>
              <a:rPr lang="ru-RU" sz="2000">
                <a:solidFill>
                  <a:srgbClr val="000099"/>
                </a:solidFill>
              </a:rPr>
              <a:t>Нам встречать весну.</a:t>
            </a:r>
          </a:p>
          <a:p>
            <a:endParaRPr lang="ru-RU" sz="2000">
              <a:solidFill>
                <a:srgbClr val="000099"/>
              </a:solidFill>
            </a:endParaRPr>
          </a:p>
        </p:txBody>
      </p:sp>
      <p:pic>
        <p:nvPicPr>
          <p:cNvPr id="242692" name="Рисунок 4" descr="Снегир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365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2696" name="Picture 8" descr="iCAI3NX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1341438"/>
            <a:ext cx="3960813" cy="251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2699" name="Picture 11" descr="iCAQJHY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4221163"/>
            <a:ext cx="3311525" cy="2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6503" y="692694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19949" y="1728939"/>
            <a:ext cx="287472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Найдешь её в своём дворе,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Она на радость детворе.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Ты обижать её не смей!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 птичка - ...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375756" y="4022642"/>
            <a:ext cx="287472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лесу, под щебет,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Звон и свист,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Стучит лесной телеграфист: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"Здорово, дрозд, приятель!"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ставит подпись ...</a:t>
            </a:r>
          </a:p>
        </p:txBody>
      </p:sp>
      <p:pic>
        <p:nvPicPr>
          <p:cNvPr id="2050" name="Picture 2" descr="http://pticyrus.info/wp-content/uploads/2012/02/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55075"/>
            <a:ext cx="2520280" cy="1890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http://www.goldensites.ru/media/1/B_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8430" y="4005064"/>
            <a:ext cx="1919964" cy="201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91926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6503" y="692694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1168" y="1700808"/>
            <a:ext cx="28747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Хочет с детства эта птица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Стать известною певицей.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День и ночь неугомонно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 Кар–кар–кар! " – поёт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73400" y="4077072"/>
            <a:ext cx="28747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Чернокрылый,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Красногрудый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зимой найдет приют: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боится он простуды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С первым снегом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Тут как тут!</a:t>
            </a:r>
          </a:p>
        </p:txBody>
      </p:sp>
      <p:pic>
        <p:nvPicPr>
          <p:cNvPr id="1028" name="Picture 4" descr="http://www.ua.all.biz/img/ua/catalog/1948833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308" y="3971383"/>
            <a:ext cx="2234149" cy="2150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4" name="Picture 2" descr="http://www.catarrh.narod.ru/gallery/raven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906" y="1551568"/>
            <a:ext cx="2317654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9247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45125"/>
            <a:ext cx="8229600" cy="863600"/>
          </a:xfrm>
        </p:spPr>
        <p:txBody>
          <a:bodyPr/>
          <a:lstStyle/>
          <a:p>
            <a:r>
              <a:rPr lang="ru-RU" sz="4000" b="1">
                <a:solidFill>
                  <a:srgbClr val="993300"/>
                </a:solidFill>
                <a:latin typeface="Verdana" pitchFamily="34" charset="0"/>
              </a:rPr>
              <a:t>СПАСИБО ЗА ВНИМАНИЕ !</a:t>
            </a:r>
          </a:p>
        </p:txBody>
      </p:sp>
      <p:pic>
        <p:nvPicPr>
          <p:cNvPr id="302084" name="Picture 4" descr="0_4952f_c8a9b662_X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0275" y="476250"/>
            <a:ext cx="7281863" cy="4897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777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ru-RU" sz="4800" b="1" dirty="0">
                <a:solidFill>
                  <a:srgbClr val="000099"/>
                </a:solidFill>
                <a:latin typeface="TM Vinograd Filled" panose="03000506020000020004" pitchFamily="66" charset="0"/>
              </a:rPr>
              <a:t>Зимующие птицы нашего края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lvl="1" algn="just">
              <a:buFontTx/>
              <a:buNone/>
            </a:pPr>
            <a:r>
              <a:rPr lang="ru-RU" dirty="0">
                <a:solidFill>
                  <a:srgbClr val="000099"/>
                </a:solidFill>
                <a:latin typeface="TM Vinograd Filled" panose="03000506020000020004" pitchFamily="66" charset="0"/>
              </a:rPr>
              <a:t>Не все птицы улетают в теплые края, те, которые проводят зиму с нами называются </a:t>
            </a:r>
          </a:p>
          <a:p>
            <a:pPr lvl="1" algn="just">
              <a:buFontTx/>
              <a:buNone/>
            </a:pPr>
            <a:r>
              <a:rPr lang="ru-RU" sz="4000" dirty="0">
                <a:solidFill>
                  <a:srgbClr val="0099FF"/>
                </a:solidFill>
              </a:rPr>
              <a:t>        </a:t>
            </a:r>
            <a:r>
              <a:rPr lang="ru-RU" sz="5500" dirty="0">
                <a:solidFill>
                  <a:srgbClr val="7030A0"/>
                </a:solidFill>
                <a:effectLst/>
                <a:latin typeface="TM Vinograd Filled" panose="03000506020000020004" pitchFamily="66" charset="0"/>
              </a:rPr>
              <a:t>зимующими</a:t>
            </a:r>
          </a:p>
        </p:txBody>
      </p:sp>
      <p:pic>
        <p:nvPicPr>
          <p:cNvPr id="196612" name="Picture 4" descr="41-26-02+_resiz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742" y="4797152"/>
            <a:ext cx="2386421" cy="1590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13" name="Picture 5" descr="сверистель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861048"/>
            <a:ext cx="1872177" cy="2282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15" name="Picture 7" descr="щщщщщ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941168"/>
            <a:ext cx="1728192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115888"/>
            <a:ext cx="9144000" cy="836612"/>
          </a:xfrm>
        </p:spPr>
        <p:txBody>
          <a:bodyPr/>
          <a:lstStyle/>
          <a:p>
            <a:r>
              <a:rPr lang="ru-RU" sz="3200" b="1" i="1" dirty="0">
                <a:solidFill>
                  <a:srgbClr val="000099"/>
                </a:solidFill>
                <a:effectLst/>
                <a:latin typeface="TM Vinograd Filled" panose="03000506020000020004" pitchFamily="66" charset="0"/>
              </a:rPr>
              <a:t>Посмотрите и скажите, кого вы здесь видите?</a:t>
            </a:r>
          </a:p>
        </p:txBody>
      </p:sp>
      <p:pic>
        <p:nvPicPr>
          <p:cNvPr id="172035" name="Picture 3" descr="ворон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47664" y="4898934"/>
            <a:ext cx="3095774" cy="1901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2036" name="Picture 4" descr="голуби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4626654"/>
            <a:ext cx="3322855" cy="2265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2037" name="Picture 5" descr="снегири и рябин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1718354"/>
            <a:ext cx="3348310" cy="2142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2038" name="Picture 6" descr="гал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54229"/>
            <a:ext cx="3348310" cy="21954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9" name="Picture 3" descr="сорок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685030"/>
            <a:ext cx="3024832" cy="3031307"/>
          </a:xfrm>
        </p:spPr>
      </p:pic>
      <p:pic>
        <p:nvPicPr>
          <p:cNvPr id="173060" name="Picture 4" descr="дятел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3010" y="3920827"/>
            <a:ext cx="3647460" cy="2792586"/>
          </a:xfrm>
        </p:spPr>
      </p:pic>
      <p:pic>
        <p:nvPicPr>
          <p:cNvPr id="173061" name="Picture 5" descr="воробьи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80" y="909657"/>
            <a:ext cx="3851920" cy="2379326"/>
          </a:xfrm>
        </p:spPr>
      </p:pic>
      <p:pic>
        <p:nvPicPr>
          <p:cNvPr id="173062" name="Picture 6" descr="Синиц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309762"/>
            <a:ext cx="3708400" cy="254823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3716" name="Picture 4" descr="щег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4176712" cy="345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3717" name="Picture 5" descr="85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950" y="260350"/>
            <a:ext cx="4464050" cy="345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3718" name="Picture 6" descr="чечет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933825"/>
            <a:ext cx="4067175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3721" name="Picture 9" descr="зеленуш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860800"/>
            <a:ext cx="4070350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algn="l"/>
            <a:r>
              <a:rPr lang="ru-RU" sz="4800" b="1" dirty="0">
                <a:solidFill>
                  <a:srgbClr val="000099"/>
                </a:solidFill>
                <a:effectLst/>
                <a:latin typeface="TM Vinograd Filled" panose="03000506020000020004" pitchFamily="66" charset="0"/>
              </a:rPr>
              <a:t>ВОРОБЕЙ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00338" y="1268413"/>
            <a:ext cx="5975350" cy="48180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000099"/>
                </a:solidFill>
                <a:effectLst/>
              </a:rPr>
              <a:t>	Это маленькая подвижная птичка с округлой головой, короткой шеей, короткими и округлыми крыльями. Клюв твердый, к концу заостренный. Когда им холодно, они прячут лапки в пушистое оперение своего брюшка. Они постоянно охорашиваются, охотно купаются в снегу. Знаете ли вы, что воробей назван так давным-давно за то, что стаи полевых воробьев могли опустошить огромные поля. Люди, разгоняя стаи этих маленьких птичек, кричали: «Вора бей». Так и остались они воробьями, хотя давно уже ничего не опустошают</a:t>
            </a:r>
          </a:p>
        </p:txBody>
      </p:sp>
      <p:pic>
        <p:nvPicPr>
          <p:cNvPr id="266245" name="Picture 5" descr="вор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05263"/>
            <a:ext cx="2078038" cy="208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46" name="Picture 6" descr="во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692150"/>
            <a:ext cx="2449513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47" name="Picture 7" descr="вроб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188913"/>
            <a:ext cx="17287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188913"/>
            <a:ext cx="8229600" cy="1223962"/>
          </a:xfrm>
        </p:spPr>
        <p:txBody>
          <a:bodyPr anchorCtr="0"/>
          <a:lstStyle/>
          <a:p>
            <a:r>
              <a:rPr lang="ru-RU"/>
              <a:t>	</a:t>
            </a:r>
            <a:r>
              <a:rPr lang="ru-RU" sz="4800" b="1">
                <a:solidFill>
                  <a:srgbClr val="000099"/>
                </a:solidFill>
                <a:effectLst/>
                <a:latin typeface="TM Vinograd Filled" panose="03000506020000020004" pitchFamily="66" charset="0"/>
              </a:rPr>
              <a:t>БОЛЬШАЯ</a:t>
            </a:r>
            <a:r>
              <a:rPr lang="ru-RU" sz="4800" b="1">
                <a:solidFill>
                  <a:srgbClr val="993300"/>
                </a:solidFill>
                <a:latin typeface="Verdana" pitchFamily="34" charset="0"/>
              </a:rPr>
              <a:t> </a:t>
            </a:r>
            <a:r>
              <a:rPr lang="ru-RU" sz="4800" b="1">
                <a:solidFill>
                  <a:srgbClr val="000099"/>
                </a:solidFill>
                <a:effectLst/>
                <a:latin typeface="TM Vinograd Filled" panose="03000506020000020004" pitchFamily="66" charset="0"/>
              </a:rPr>
              <a:t>СИНИЦА</a:t>
            </a:r>
          </a:p>
        </p:txBody>
      </p:sp>
      <p:pic>
        <p:nvPicPr>
          <p:cNvPr id="159747" name="Picture 9" descr="E:\Работа\Портфолио мой\соц. проекты\Покормите птиц зимой\фото\pticy--150x15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2276475"/>
            <a:ext cx="3494088" cy="3722688"/>
          </a:xfrm>
        </p:spPr>
      </p:pic>
      <p:sp>
        <p:nvSpPr>
          <p:cNvPr id="159748" name="Прямоугольник 4"/>
          <p:cNvSpPr>
            <a:spLocks noChangeArrowheads="1"/>
          </p:cNvSpPr>
          <p:nvPr/>
        </p:nvSpPr>
        <p:spPr bwMode="auto">
          <a:xfrm>
            <a:off x="3851275" y="1268413"/>
            <a:ext cx="5078413" cy="581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ru-RU" sz="1600" u="none">
                <a:solidFill>
                  <a:schemeClr val="tx1"/>
                </a:solidFill>
                <a:effectLst/>
                <a:latin typeface="Franklin Gothic Book" pitchFamily="34" charset="0"/>
                <a:cs typeface="Arial" charset="0"/>
              </a:rPr>
              <a:t>                                                             </a:t>
            </a:r>
          </a:p>
          <a:p>
            <a:pPr algn="l"/>
            <a:r>
              <a:rPr lang="ru-RU" sz="2400" u="none">
                <a:solidFill>
                  <a:srgbClr val="000099"/>
                </a:solidFill>
                <a:effectLst/>
                <a:cs typeface="Times New Roman" pitchFamily="18" charset="0"/>
              </a:rPr>
              <a:t>Большая синица - </a:t>
            </a:r>
          </a:p>
          <a:p>
            <a:pPr algn="l"/>
            <a:r>
              <a:rPr lang="ru-RU" sz="2400" u="none">
                <a:solidFill>
                  <a:srgbClr val="000099"/>
                </a:solidFill>
                <a:effectLst/>
                <a:cs typeface="Times New Roman" pitchFamily="18" charset="0"/>
              </a:rPr>
              <a:t> красивая птица. У нее на голове черная шапочка, щеки белые, на горле черная полоса –галстучек. Крылья и хвост серые, спина желто-зеленая, а брюшко желтое. Точно живые цветы, с веселым писком и свистом пролетают синицы. Бойко перескакивают они с сучка на сучок. Летом они питаются насекомыми, а зимой подбирают любые зернышки. Название они получили из-за синих перьев на теле.</a:t>
            </a:r>
          </a:p>
          <a:p>
            <a:pPr algn="l"/>
            <a:r>
              <a:rPr lang="ru-RU" sz="2400" u="none">
                <a:solidFill>
                  <a:srgbClr val="000099"/>
                </a:solidFill>
                <a:effectLst/>
                <a:cs typeface="Times New Roman" pitchFamily="18" charset="0"/>
              </a:rPr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0" i="0" u="sng" strike="noStrike" cap="none" normalizeH="0" baseline="0" smtClean="0">
            <a:ln>
              <a:noFill/>
            </a:ln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0" i="0" u="sng" strike="noStrike" cap="none" normalizeH="0" baseline="0" smtClean="0">
            <a:ln>
              <a:noFill/>
            </a:ln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1116</TotalTime>
  <Words>1260</Words>
  <Application>Microsoft Office PowerPoint</Application>
  <PresentationFormat>Экран (4:3)</PresentationFormat>
  <Paragraphs>124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8" baseType="lpstr">
      <vt:lpstr>Arial</vt:lpstr>
      <vt:lpstr>Bookman Old Style</vt:lpstr>
      <vt:lpstr>Comic Sans MS</vt:lpstr>
      <vt:lpstr>Franklin Gothic Book</vt:lpstr>
      <vt:lpstr>Garamond</vt:lpstr>
      <vt:lpstr>Times New Roman</vt:lpstr>
      <vt:lpstr>TM Vinograd Filled</vt:lpstr>
      <vt:lpstr>Verdana</vt:lpstr>
      <vt:lpstr>Wingdings</vt:lpstr>
      <vt:lpstr>Склон</vt:lpstr>
      <vt:lpstr>В гостях у зимующих птиц</vt:lpstr>
      <vt:lpstr>Презентация PowerPoint</vt:lpstr>
      <vt:lpstr>Презентация PowerPoint</vt:lpstr>
      <vt:lpstr>Зимующие птицы нашего края</vt:lpstr>
      <vt:lpstr>Посмотрите и скажите, кого вы здесь видите?</vt:lpstr>
      <vt:lpstr>Презентация PowerPoint</vt:lpstr>
      <vt:lpstr>Презентация PowerPoint</vt:lpstr>
      <vt:lpstr>ВОРОБЕЙ</vt:lpstr>
      <vt:lpstr> БОЛЬШАЯ СИНИЦА</vt:lpstr>
      <vt:lpstr>   СОРОКА</vt:lpstr>
      <vt:lpstr>СЕРАЯ ВОРОНА</vt:lpstr>
      <vt:lpstr>ВОРОН</vt:lpstr>
      <vt:lpstr>   ГАЛКА</vt:lpstr>
      <vt:lpstr>СНЕГИРЬ</vt:lpstr>
      <vt:lpstr>   ПОПОЛЗЕНЬ</vt:lpstr>
      <vt:lpstr>ПИЩУХА</vt:lpstr>
      <vt:lpstr>БОЛЬШОЙ ПЕСТРЫЙ ДЯТЕЛ</vt:lpstr>
      <vt:lpstr>СВИРИСТЕЛЬ</vt:lpstr>
      <vt:lpstr> ЩЕГОЛ</vt:lpstr>
      <vt:lpstr>    ЧИЖ</vt:lpstr>
      <vt:lpstr>    ОВСЯНКА</vt:lpstr>
      <vt:lpstr>    КЛЕСТЫ</vt:lpstr>
      <vt:lpstr>Презентация PowerPoint</vt:lpstr>
      <vt:lpstr>Дорогие ребята!</vt:lpstr>
      <vt:lpstr>Презентация PowerPoint</vt:lpstr>
      <vt:lpstr>ПАМЯТКА  «КАК ПОДКАРМЛИВАТЬ ПТИЦ»</vt:lpstr>
      <vt:lpstr>Большая синица Лазоревка Гаичка</vt:lpstr>
      <vt:lpstr>Домовый воробей Полевой воробей</vt:lpstr>
      <vt:lpstr>Снегирь Свиристель   </vt:lpstr>
      <vt:lpstr>Поползень Дятел Сойка</vt:lpstr>
      <vt:lpstr>ГАЛЕРЕЯ  КОРМУШЕК</vt:lpstr>
      <vt:lpstr>Презентация PowerPoint</vt:lpstr>
      <vt:lpstr>Презентация PowerPoint</vt:lpstr>
      <vt:lpstr>Декоративные кормушки</vt:lpstr>
      <vt:lpstr>Покормите птиц зимой</vt:lpstr>
      <vt:lpstr>Презентация PowerPoint</vt:lpstr>
      <vt:lpstr>Презентация PowerPoint</vt:lpstr>
      <vt:lpstr>СПАСИБО ЗА ВНИМАНИЕ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Идёт зима дорогами, крадётся, как лиса. Покрыто всё сугробами: наш город и леса.</dc:title>
  <dc:creator>-</dc:creator>
  <cp:lastModifiedBy>ACER</cp:lastModifiedBy>
  <cp:revision>84</cp:revision>
  <dcterms:created xsi:type="dcterms:W3CDTF">2008-01-13T19:35:05Z</dcterms:created>
  <dcterms:modified xsi:type="dcterms:W3CDTF">2024-02-02T11:55:38Z</dcterms:modified>
</cp:coreProperties>
</file>