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2617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01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1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7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91726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9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1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2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1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793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087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376F157F-ED70-4235-BDDC-C55F0F58EEC7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403756B-F563-44F7-9AC2-3759F0A7FE1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208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256837-75C2-FB59-FCA6-F3A2C6F8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Куликовская битва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262B57-3744-C110-7DF7-1108E74A2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То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ru-RU" dirty="0">
                <a:solidFill>
                  <a:schemeClr val="tx1"/>
                </a:solidFill>
              </a:rPr>
              <a:t>что необходимо знать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83262-4A9D-D9E6-4E99-E749C8F920AB}"/>
              </a:ext>
            </a:extLst>
          </p:cNvPr>
          <p:cNvSpPr txBox="1"/>
          <p:nvPr/>
        </p:nvSpPr>
        <p:spPr>
          <a:xfrm>
            <a:off x="8415366" y="211016"/>
            <a:ext cx="3721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/>
              <a:t>Финогеева Кристина</a:t>
            </a:r>
          </a:p>
          <a:p>
            <a:pPr algn="just"/>
            <a:r>
              <a:rPr lang="ru-RU" b="1" dirty="0"/>
              <a:t>студентка группы 5 ГПОУ ТО </a:t>
            </a:r>
            <a:r>
              <a:rPr lang="en-US" b="1" dirty="0"/>
              <a:t>“</a:t>
            </a:r>
            <a:r>
              <a:rPr lang="ru-RU" b="1" dirty="0"/>
              <a:t>НТПБ</a:t>
            </a:r>
            <a:r>
              <a:rPr lang="en-US" b="1" dirty="0"/>
              <a:t>”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2714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B8EAB6-4942-0D0D-725C-D503D3267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highlight>
                  <a:srgbClr val="FFFF00"/>
                </a:highlight>
              </a:rPr>
              <a:t>В разных версиях «Сказания…» ордынский воин, с которым сражался Пересвет, носил имена Челубей, Темир-мурза и </a:t>
            </a:r>
            <a:r>
              <a:rPr lang="ru-RU" sz="2400" dirty="0" err="1">
                <a:highlight>
                  <a:srgbClr val="FFFF00"/>
                </a:highlight>
              </a:rPr>
              <a:t>Таврул</a:t>
            </a:r>
            <a:r>
              <a:rPr lang="ru-RU" sz="2400" dirty="0">
                <a:highlight>
                  <a:srgbClr val="FFFF00"/>
                </a:highlight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D7933C-CF7C-64EC-8F4E-63A010BA4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6020" y="685800"/>
            <a:ext cx="5212080" cy="638556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Она подробно описана в «Сказании о Мамаевом побоище» — литературном памятнике XV века, который гласит, что сражение началось с поединка между Пересветом и татарским воином Челубеем:</a:t>
            </a:r>
          </a:p>
          <a:p>
            <a:pPr algn="just"/>
            <a:r>
              <a:rPr lang="en-US" b="1" dirty="0"/>
              <a:t>“</a:t>
            </a:r>
            <a:r>
              <a:rPr lang="ru-RU" b="1" dirty="0"/>
              <a:t>Уже близко сходятся сильные полки, выехал злой печенег из великого полку татарского, показывая свое мужество перед всеми. Подобен он был древнему Голиафу: пять сажен высота его, а трех сажен ширина его. Увидев его, старец Александр Пересвет, который был в полку Владимира Всеволодовича, выехал из полка. Бросился он на печенега, говоря: «Игумен Сергий, помогай мне молитвою». Печенег же устремился против него. И ударились крепко копьями, едва земля не проломилась под ними. И упали оба с коней на землю и скончались.</a:t>
            </a:r>
            <a:r>
              <a:rPr lang="en-US" b="1" dirty="0"/>
              <a:t>”</a:t>
            </a:r>
            <a:endParaRPr lang="ru-RU" b="1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9BDE10-2CE3-DE6D-7BB1-B4D8B5FB5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По легенде, перед Куликовской битвой Дмитрий Донской приехал в Троицкий монастырь к Сергию Радонежскому. Старец благословил князя и отправил с ним на сражение двух воинов-монахов — Александра Пересвета и Андрея Ослябю.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Куликовская битва началась утром 8 сентября 1380 года. Это сражение еще называют Мамаевым, или Донским, побоищем — по имени предводителя золотоордынского войска Мамая и реки Дон, недалеко от которой состоялась битва.</a:t>
            </a:r>
          </a:p>
        </p:txBody>
      </p:sp>
    </p:spTree>
    <p:extLst>
      <p:ext uri="{BB962C8B-B14F-4D97-AF65-F5344CB8AC3E}">
        <p14:creationId xmlns:p14="http://schemas.microsoft.com/office/powerpoint/2010/main" val="413288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D19EE-7558-8D75-0910-6B10E682A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63652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/>
              <a:t>Все три имени принадлежат «врагам рода христианского», против которых на Куликовом поле в лице Пересвета выступает даже не московский князь, а Русская православная церковь…</a:t>
            </a:r>
            <a:br>
              <a:rPr lang="ru-RU" sz="1800" b="1" dirty="0"/>
            </a:br>
            <a:r>
              <a:rPr lang="ru-RU" sz="1800" b="1" dirty="0"/>
              <a:t>Историк Андрей Никитин. Статья «Одиссея Александра Пересвета»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EBD8431-C418-F5BF-59A9-DE6D85D9411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6" r="21266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8C7EAF3-6F77-96D8-F62B-667B167E095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200" b="1" dirty="0"/>
              <a:t>Имя Темир-мурза по звучанию похоже на Темир-</a:t>
            </a:r>
            <a:r>
              <a:rPr lang="ru-RU" sz="1200" b="1" dirty="0" err="1"/>
              <a:t>Аксака</a:t>
            </a:r>
            <a:r>
              <a:rPr lang="ru-RU" sz="1200" b="1" dirty="0"/>
              <a:t>. Так в русских сказаниях называли монгольского завоевателя, основателя империи Тимуридов Тамерлана. </a:t>
            </a:r>
            <a:r>
              <a:rPr lang="ru-RU" sz="1200" b="1" dirty="0" err="1"/>
              <a:t>Таврул</a:t>
            </a:r>
            <a:r>
              <a:rPr lang="ru-RU" sz="1200" b="1" dirty="0"/>
              <a:t> — это татарское имя. Оно встречается в списке пленных, взятых русскими войсками в 1240 году в сражении под Киевом. Имя Челубей — тюркского происхождения. Оно могло быть образовано от слова «</a:t>
            </a:r>
            <a:r>
              <a:rPr lang="ru-RU" sz="1200" b="1" dirty="0" err="1"/>
              <a:t>челеби</a:t>
            </a:r>
            <a:r>
              <a:rPr lang="ru-RU" sz="1200" b="1" dirty="0"/>
              <a:t>». В XIV веке в Османской империи этим термином называли аристократов, часто принцев и князей.</a:t>
            </a:r>
          </a:p>
          <a:p>
            <a:pPr algn="just"/>
            <a:r>
              <a:rPr lang="ru-RU" sz="1200" b="1" dirty="0"/>
              <a:t>Имя Челубей воин Орды получил в версии «Сказания…», которая вошла в третье издание «Киевского синопсиса» 1680 года. Еще в XVIII веке эта книга была одним из самых популярных исторических сочинений в России. А уже из «Синопсиса» битва между Челубеем и Пересветом попала в лубки.</a:t>
            </a:r>
          </a:p>
        </p:txBody>
      </p:sp>
    </p:spTree>
    <p:extLst>
      <p:ext uri="{BB962C8B-B14F-4D97-AF65-F5344CB8AC3E}">
        <p14:creationId xmlns:p14="http://schemas.microsoft.com/office/powerpoint/2010/main" val="193394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A24814-F519-AD9D-8225-0DB821E415DE}"/>
              </a:ext>
            </a:extLst>
          </p:cNvPr>
          <p:cNvSpPr txBox="1"/>
          <p:nvPr/>
        </p:nvSpPr>
        <p:spPr>
          <a:xfrm>
            <a:off x="4673600" y="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1" dirty="0"/>
              <a:t>Маршруты войск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FD2C3F-434A-5B38-7F70-7EF4F8C3EB40}"/>
              </a:ext>
            </a:extLst>
          </p:cNvPr>
          <p:cNvSpPr txBox="1"/>
          <p:nvPr/>
        </p:nvSpPr>
        <p:spPr>
          <a:xfrm>
            <a:off x="965200" y="646331"/>
            <a:ext cx="824992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i="1" dirty="0"/>
              <a:t>В начале лета 1380 г. Мамай начал медленное движение из своей кочевой ставки в низовьях реки Дон к его верховьям, ожидая там к началу осени встретить войска союзников для совместного похода на земли Северо-Восточной Руси. В начале августа Мамай достиг устья реки Воронеж. Согласно современным исследованиям, численность ордынского войска не превышала 30 тыс. человек. Не подтверждаются данные поздних русских летописей, согласно которым оно включало в себя отряды (в том числе наёмные) черкесов (адыгов), ясов (донских аланов), </a:t>
            </a:r>
            <a:r>
              <a:rPr lang="ru-RU" sz="1600" b="1" i="1" dirty="0" err="1"/>
              <a:t>буртасов</a:t>
            </a:r>
            <a:r>
              <a:rPr lang="ru-RU" sz="1600" b="1" i="1" dirty="0"/>
              <a:t>, армян и представителей ряда других народов правобережья Волги и Северного Кавказа; наёмников-«</a:t>
            </a:r>
            <a:r>
              <a:rPr lang="ru-RU" sz="1600" b="1" i="1" dirty="0" err="1"/>
              <a:t>фрягов</a:t>
            </a:r>
            <a:r>
              <a:rPr lang="ru-RU" sz="1600" b="1" i="1" dirty="0"/>
              <a:t>» из Крыма.</a:t>
            </a:r>
          </a:p>
          <a:p>
            <a:pPr algn="just"/>
            <a:r>
              <a:rPr lang="ru-RU" sz="1600" b="1" i="1" dirty="0"/>
              <a:t>Поход ордынских войск на Русь стал для великого князя владимирского Дмитрия Ивановича полной неожиданностью, так как ещё летом 1379 г. наметилось замирение сторон (Мамай выдал ярлык и пропустил через свои земли московского кандидата на митрополию Митяя). Узнав в конце июля – начале августа 1380 г. о выступлении противника, великий князь отправился в Москву, где в августе начал собирать полки. На его призыв откликнулись ближайшие родственники – серпуховско-боровский князь Владимир Андреевич и князья Белозерские, правители Пронского, Тарусского и Оболенского княжеств; находившиеся на службе в Москве литовские князья – Андрей </a:t>
            </a:r>
            <a:r>
              <a:rPr lang="ru-RU" sz="1600" b="1" i="1" dirty="0" err="1"/>
              <a:t>Ольгердович</a:t>
            </a:r>
            <a:r>
              <a:rPr lang="ru-RU" sz="1600" b="1" i="1" dirty="0"/>
              <a:t> и Дмитрий </a:t>
            </a:r>
            <a:r>
              <a:rPr lang="ru-RU" sz="1600" b="1" i="1" dirty="0" err="1"/>
              <a:t>Ольгердович</a:t>
            </a:r>
            <a:r>
              <a:rPr lang="ru-RU" sz="1600" b="1" i="1" dirty="0"/>
              <a:t> вместе со своими дружинами, выехавшими на службу в Москву из Полоцка, </a:t>
            </a:r>
            <a:r>
              <a:rPr lang="ru-RU" sz="1600" b="1" i="1" dirty="0" err="1"/>
              <a:t>Друцка</a:t>
            </a:r>
            <a:r>
              <a:rPr lang="ru-RU" sz="1600" b="1" i="1" dirty="0"/>
              <a:t>, Пскова, Трубчевска и Брянска в 1378–1379 гг., военно-служилая знать городов Владимирского великого княжества [Дмитрова, Переяславля, Юрьева (Польского), Костромы, Углича и др.]. Однако военные силы большей части русских земель по разным причинам не приняли участие в походе (Новгородская республика, Тверское, Нижегородское и Рязанское великие княжества и др.). По современным исследованиям, русские войска могли насчитывать около 15–20 тыс. человек (традиционно в историографии указывалась численность 50–60 тыс. человек).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55A60A-F0A1-BE34-BE9C-3D18720FC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686" y="142241"/>
            <a:ext cx="2107082" cy="41452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4A98DB-CC32-51B3-0CF7-D284DD50D2C6}"/>
              </a:ext>
            </a:extLst>
          </p:cNvPr>
          <p:cNvSpPr txBox="1"/>
          <p:nvPr/>
        </p:nvSpPr>
        <p:spPr>
          <a:xfrm>
            <a:off x="9215120" y="4287520"/>
            <a:ext cx="2794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Лицевой летописный свод</a:t>
            </a:r>
          </a:p>
          <a:p>
            <a:r>
              <a:rPr lang="ru-RU" dirty="0"/>
              <a:t>Летописный свод событий мировой и особенно русской истории, создан, вероятно, в 1568-1576 годы специально для царской библиотеки в единственном экземпляре</a:t>
            </a:r>
          </a:p>
        </p:txBody>
      </p:sp>
    </p:spTree>
    <p:extLst>
      <p:ext uri="{BB962C8B-B14F-4D97-AF65-F5344CB8AC3E}">
        <p14:creationId xmlns:p14="http://schemas.microsoft.com/office/powerpoint/2010/main" val="3535084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41F23-354D-4B5B-F958-20D534728604}"/>
              </a:ext>
            </a:extLst>
          </p:cNvPr>
          <p:cNvSpPr txBox="1"/>
          <p:nvPr/>
        </p:nvSpPr>
        <p:spPr>
          <a:xfrm>
            <a:off x="5618480" y="123547"/>
            <a:ext cx="642112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highlight>
                  <a:srgbClr val="FFFF00"/>
                </a:highlight>
              </a:rPr>
              <a:t>Общее командование осуществлял князь Дмитрий Иванович. Подчиняясь ему, своими полками руководили князья-союзники, территориальными ополчениями – служилые князья и московские бояре-воеводы. 15 августа русские войска собрались на Девичьем поле у Коломны, 20 августа выступили оттуда и начали движение вдоль реки Ока. Встав лагерем в устье реки Лопасня, они ожидали прибытия дополнительных сил, собранных князем Владимиром Андреевичем и окольничим Т. В. Вельяминовым, и вестей от разведчиков, следивших за движением войск Мамая от реки Тихая Сосна до реки Красивая Меча. 26–27 августа русские войска перешли Оку и начали движение на юг вдоль границ с Рязанским великим княжеством. Данный манёвр позволил не дать соединиться рати великого князя рязанского Олега Ивановича с войсками Мамая. Далее войска Дмитрия Ивановича двигались по пути, известному позднее как Старая Данковская дорога. Она пролегала через водораздел рек Дон и Мокрая </a:t>
            </a:r>
            <a:r>
              <a:rPr lang="ru-RU" b="1" dirty="0" err="1">
                <a:highlight>
                  <a:srgbClr val="FFFF00"/>
                </a:highlight>
              </a:rPr>
              <a:t>Табола</a:t>
            </a:r>
            <a:r>
              <a:rPr lang="ru-RU" b="1" dirty="0">
                <a:highlight>
                  <a:srgbClr val="FFFF00"/>
                </a:highlight>
              </a:rPr>
              <a:t>. В начале сентября они достигли </a:t>
            </a:r>
            <a:r>
              <a:rPr lang="ru-RU" b="1" dirty="0" err="1">
                <a:highlight>
                  <a:srgbClr val="FFFF00"/>
                </a:highlight>
              </a:rPr>
              <a:t>Березуя</a:t>
            </a:r>
            <a:r>
              <a:rPr lang="ru-RU" b="1" dirty="0">
                <a:highlight>
                  <a:srgbClr val="FFFF00"/>
                </a:highlight>
              </a:rPr>
              <a:t>, а 6 сентября встали в устье реки Мокрая </a:t>
            </a:r>
            <a:r>
              <a:rPr lang="ru-RU" b="1" dirty="0" err="1">
                <a:highlight>
                  <a:srgbClr val="FFFF00"/>
                </a:highlight>
              </a:rPr>
              <a:t>Табола</a:t>
            </a:r>
            <a:r>
              <a:rPr lang="ru-RU" b="1" dirty="0">
                <a:highlight>
                  <a:srgbClr val="FFFF00"/>
                </a:highlight>
              </a:rPr>
              <a:t>. 7 сентября была разбита ордынская разведка, после чего Дмитрию Ивановичу стало известно, что войска Мамая контролируют Гусиный брод в верховьях реки Красивая Меча, который находился в одном конном переходе от устья реки Непрядва.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DBC844-12C7-CE71-F3B3-34B564E47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238125"/>
            <a:ext cx="3687445" cy="26565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EC51E7-8DE9-0EDE-5C97-3172DBA20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290" y="2894671"/>
            <a:ext cx="3561190" cy="21574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EBBB5EC-B2DA-1450-200B-A859EF6819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50" y="4515656"/>
            <a:ext cx="3333734" cy="230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40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2C225-0926-C1AE-5E4D-3A66CC5A3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highlight>
                  <a:srgbClr val="FFFF00"/>
                </a:highlight>
              </a:rPr>
              <a:t>Дислокация войск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E42894-083A-8CD2-CD65-8A6EA9ABEF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48480" y="1428750"/>
            <a:ext cx="7101840" cy="4424681"/>
          </a:xfrm>
        </p:spPr>
        <p:txBody>
          <a:bodyPr>
            <a:noAutofit/>
          </a:bodyPr>
          <a:lstStyle/>
          <a:p>
            <a:pPr algn="just"/>
            <a:r>
              <a:rPr lang="ru-RU" b="1" dirty="0"/>
              <a:t>В ночь с 7 на 8 сентября русские войска форсировали реку Дон и заняли выгодную позицию на Куликовом поле, которое находилось в северной части лесостепи Русской равнины и включало в себя земли в бассейнах Верхнего Дона и Непрядвы. Здесь, между балкой Рыбий Верх и рекой Смолка, встали русские полки, занимая фронт не более 1,5 км. Их тыл был надёжно прикрыт реками Дон и Непрядва. Мамаю для атаки был оставлен узкий степной коридор, который не давал ему возможности применить излюбленную ордынцами тактику прорыва по флангам, особенно с левой стороны, позволявшую удачно использовать преимущество их лучников. В лесном массиве Зелёная дубрава за левым флангом русских войск был оставлен общий резерв – засадный полк, которым командовали князь Владимир Андреевич и Д. М. Боброк Волынский.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EB5F64-EA9F-E1ED-15CE-4ADF506AD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1680" y="2528569"/>
            <a:ext cx="3870960" cy="2225041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/>
              <a:t>Состав русских войск был традиционен и включал три полка – полки правой и левой руки, великий (т. е. большой) полк. Перед ними был выставлен отряд (получивший в «Сказании о Мамаевом побоище» название передового полка), в котором находился великий князь владимирский Дмитрий Иванович</a:t>
            </a:r>
          </a:p>
        </p:txBody>
      </p:sp>
    </p:spTree>
    <p:extLst>
      <p:ext uri="{BB962C8B-B14F-4D97-AF65-F5344CB8AC3E}">
        <p14:creationId xmlns:p14="http://schemas.microsoft.com/office/powerpoint/2010/main" val="339028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C2AAC-1D7B-370B-CF8E-3E9CA1399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4826000" cy="1485900"/>
          </a:xfrm>
        </p:spPr>
        <p:txBody>
          <a:bodyPr/>
          <a:lstStyle/>
          <a:p>
            <a:r>
              <a:rPr lang="ru-RU" b="1" dirty="0">
                <a:highlight>
                  <a:srgbClr val="FFFF00"/>
                </a:highlight>
              </a:rPr>
              <a:t>Ход войны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6EC1CE-7231-50EA-BB49-1140072D6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640" y="1798320"/>
            <a:ext cx="6512560" cy="489712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>
                <a:highlight>
                  <a:srgbClr val="FFFF00"/>
                </a:highlight>
              </a:rPr>
              <a:t>Битва началась с поединков утром (с 10–11 ч) 8 сентября. Согласно Русскому хронографу 1512 г. (по Б. М. Клоссу, составлен в 1516–1522 гг. в Волоколамском Иосифове в честь Успения Пресвятой Богородицы мужском монастыре), в них отличился Ослябя, по данным более поздних источников – Александр Пересвет. После этого началось основное сражение. В течение 2–3 ч Мамай разгромил передовой отряд русского войска и ввёл в действие свои основные силы. Великий князь Дмитрий Иванович, продолжив битву в рядах ратников большого полка, сумел приблизительно оценить силу и численность ордынцев. В середине дня ордынцы прорвали русскую оборону на левом фланге и вышли в тыл к отступавшему большому полку. Великий князь Дмитрий Иванович был ранен.</a:t>
            </a:r>
          </a:p>
          <a:p>
            <a:pPr algn="just"/>
            <a:r>
              <a:rPr lang="ru-RU" b="1" dirty="0">
                <a:highlight>
                  <a:srgbClr val="FFFF00"/>
                </a:highlight>
              </a:rPr>
              <a:t>В критический момент боя последовал внезапный удар в тыл ордынцев русских ратников засадного полка, радикально изменивший ход битвы. Войска Мамая не выдержали натиска и бежали. Преследование противника продолжалось до ночи, русские войска захватили лагерь ордынского войска на реке Красивая Меча.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AFEE8B-8F29-5516-A9A9-D2074C46A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160" y="0"/>
            <a:ext cx="3047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51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5D25D9A-89E9-DFED-CB9E-3A65837D6049}"/>
              </a:ext>
            </a:extLst>
          </p:cNvPr>
          <p:cNvSpPr txBox="1"/>
          <p:nvPr/>
        </p:nvSpPr>
        <p:spPr>
          <a:xfrm>
            <a:off x="975360" y="58846"/>
            <a:ext cx="528320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highlight>
                  <a:srgbClr val="FFFF00"/>
                </a:highlight>
              </a:rPr>
              <a:t>Потери русских войск были значительными, так как воины погибли не только от ран, но и от «тесноты великой». Погибло много лиц командного состава, в том числе белозерские князья Фёдор Романович и его сын Иван Фёдорович, тарусские князья Фёдор и Мстислав Юрьевичи, великокняжеские бояре и воеводы М. В. Вельяминов, Тимофей Васильевич </a:t>
            </a:r>
            <a:r>
              <a:rPr lang="ru-RU" b="1" dirty="0" err="1">
                <a:highlight>
                  <a:srgbClr val="FFFF00"/>
                </a:highlight>
              </a:rPr>
              <a:t>Волуй</a:t>
            </a:r>
            <a:r>
              <a:rPr lang="ru-RU" b="1" dirty="0">
                <a:highlight>
                  <a:srgbClr val="FFFF00"/>
                </a:highlight>
              </a:rPr>
              <a:t>, Андрей Иванович </a:t>
            </a:r>
            <a:r>
              <a:rPr lang="ru-RU" b="1" dirty="0" err="1">
                <a:highlight>
                  <a:srgbClr val="FFFF00"/>
                </a:highlight>
              </a:rPr>
              <a:t>Серкиз</a:t>
            </a:r>
            <a:r>
              <a:rPr lang="ru-RU" b="1" dirty="0">
                <a:highlight>
                  <a:srgbClr val="FFFF00"/>
                </a:highlight>
              </a:rPr>
              <a:t>, Михаил Иванович (</a:t>
            </a:r>
            <a:r>
              <a:rPr lang="ru-RU" b="1" dirty="0" err="1">
                <a:highlight>
                  <a:srgbClr val="FFFF00"/>
                </a:highlight>
              </a:rPr>
              <a:t>Акинфович</a:t>
            </a:r>
            <a:r>
              <a:rPr lang="ru-RU" b="1" dirty="0">
                <a:highlight>
                  <a:srgbClr val="FFFF00"/>
                </a:highlight>
              </a:rPr>
              <a:t>), Л. И. Морозов, М. И. </a:t>
            </a:r>
            <a:r>
              <a:rPr lang="ru-RU" b="1" dirty="0" err="1">
                <a:highlight>
                  <a:srgbClr val="FFFF00"/>
                </a:highlight>
              </a:rPr>
              <a:t>Бренко</a:t>
            </a:r>
            <a:r>
              <a:rPr lang="ru-RU" b="1" dirty="0">
                <a:highlight>
                  <a:srgbClr val="FFFF00"/>
                </a:highlight>
              </a:rPr>
              <a:t>, Иван Александрович, Константин Кононович, Фёдор </a:t>
            </a:r>
            <a:r>
              <a:rPr lang="ru-RU" b="1" dirty="0" err="1">
                <a:highlight>
                  <a:srgbClr val="FFFF00"/>
                </a:highlight>
              </a:rPr>
              <a:t>Грунка</a:t>
            </a:r>
            <a:r>
              <a:rPr lang="ru-RU" b="1" dirty="0">
                <a:highlight>
                  <a:srgbClr val="FFFF00"/>
                </a:highlight>
              </a:rPr>
              <a:t>, Семён Мелик, Александр Пересвет и др. Несколько дней русские войска собирали своих раненых и павших, а 14 сентября отправились назад к Коломне. По пути на отдельные отряды ратников стали нападать рязанцы, стремившиеся отнять у них богатые трофеи и взять пленных. В 1381 г. это стало предметом переговоров Дмитрия Ивановича с великим князем рязанским Олегом Ивановичем, который обязался по договору освободить пленных и вернуть им имущество (обязательство не было выполнено до конца рязанской стороной, вопрос об этом вновь поднимался в 1402).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F711A8-CB13-99F1-0F7E-D9D9F93D12E4}"/>
              </a:ext>
            </a:extLst>
          </p:cNvPr>
          <p:cNvSpPr txBox="1"/>
          <p:nvPr/>
        </p:nvSpPr>
        <p:spPr>
          <a:xfrm>
            <a:off x="6258560" y="58846"/>
            <a:ext cx="559816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Победа в Куликовской битве упрочила влияние и авторитет московских князей (Дмитрий Иванович получил почётное прозвище «Донской»), показала реальную возможность освобождения русских земель и княжеств от власти Мамаевой Орды, разгромленной ханом Тохтамышем в том же году. Её тактическое значение было поколеблено разорением городов Северо-Восточной Руси в ходе набега Тохтамыша 1382 г., в результате которого была не только возобновлена выплата ордынского выхода, но и собраны недоимки за прошлые годы. Тем не менее Куликовская битва имела важные политические последствия для русских земель и княжеств. Например, опыт совместного участия в военных действиях способствовал объединению войск правителей Северо-Восточной Руси в походе на Новгород (1386) во главе с великим князем Дмитрием Ивановичем. Его первенствующее значение среди князей было закреплено 2-й духовной грамотой Дмитрия Ивановича Донского (май 1389), согласно которой его старшему сыну Василию I Дмитриевичу был передан не только московский великокняжеский стол, но и Владимирское великое княжение в качестве наследуемой «отчины».</a:t>
            </a:r>
          </a:p>
        </p:txBody>
      </p:sp>
    </p:spTree>
    <p:extLst>
      <p:ext uri="{BB962C8B-B14F-4D97-AF65-F5344CB8AC3E}">
        <p14:creationId xmlns:p14="http://schemas.microsoft.com/office/powerpoint/2010/main" val="398416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1CE58-2869-E912-F888-CDB0AB075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highlight>
                  <a:srgbClr val="FFFF00"/>
                </a:highlight>
              </a:rPr>
              <a:t>Историческая память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AE4E0DD-3894-5B6C-C5A8-B9D6C7EA3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19" y="1706880"/>
            <a:ext cx="5791969" cy="43383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0DDD5D-F072-5814-B7B1-F90F91BAF3E5}"/>
              </a:ext>
            </a:extLst>
          </p:cNvPr>
          <p:cNvSpPr txBox="1"/>
          <p:nvPr/>
        </p:nvSpPr>
        <p:spPr>
          <a:xfrm>
            <a:off x="935103" y="604520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Александр Брюллов. Памятник Дмитрию Донскому на Куликовом поле. 1847–1850.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A12CC9-0794-5B62-E674-CBF8943BB101}"/>
              </a:ext>
            </a:extLst>
          </p:cNvPr>
          <p:cNvSpPr txBox="1"/>
          <p:nvPr/>
        </p:nvSpPr>
        <p:spPr>
          <a:xfrm>
            <a:off x="6879088" y="428575"/>
            <a:ext cx="551611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1965 г. на Красном холме открыт филиал Тульского областного краеведческого музея. В 1981 г. по инициативе Государственного исторического музея совместно с Институтом географии Академии наук СССР и тульскими специалистами начались междисциплинарные исследования по программе «Куликово поле. История. Ландшафт». На Куликовом поле обнаружены древнерусские городища, селища и летники, </a:t>
            </a:r>
            <a:r>
              <a:rPr lang="ru-RU" sz="1600" dirty="0" err="1"/>
              <a:t>бескурганные</a:t>
            </a:r>
            <a:r>
              <a:rPr lang="ru-RU" sz="1600" dirty="0"/>
              <a:t> могильники конца 12 – середины 14 в. В результате </a:t>
            </a:r>
            <a:r>
              <a:rPr lang="ru-RU" sz="1600" dirty="0" err="1"/>
              <a:t>палеопочвенных</a:t>
            </a:r>
            <a:r>
              <a:rPr lang="ru-RU" sz="1600" dirty="0"/>
              <a:t> и палеоботанических исследований выявлены ранее неизвестные контуры ландшафта и важнейшие коммуникации района Куликова поля начиная с эпохи голоцена.</a:t>
            </a:r>
          </a:p>
          <a:p>
            <a:pPr algn="just"/>
            <a:r>
              <a:rPr lang="ru-RU" sz="1600" dirty="0"/>
              <a:t>В 1996 г. создан Государственный военно-исторический и природный музей-заповедник «Куликово поле», в его состав входят музейно-мемориальные комплексы в селе </a:t>
            </a:r>
            <a:r>
              <a:rPr lang="ru-RU" sz="1600" dirty="0" err="1"/>
              <a:t>Монастырщино</a:t>
            </a:r>
            <a:r>
              <a:rPr lang="ru-RU" sz="1600" dirty="0"/>
              <a:t> и на Красном холме, поле битвы с прилегающей территорией.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8D9E68-84B3-BEDD-B3BB-AE54ACAA9490}"/>
              </a:ext>
            </a:extLst>
          </p:cNvPr>
          <p:cNvSpPr txBox="1"/>
          <p:nvPr/>
        </p:nvSpPr>
        <p:spPr>
          <a:xfrm>
            <a:off x="6879088" y="5032692"/>
            <a:ext cx="509270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 1997 г. на берегу Дона, близ деревни </a:t>
            </a:r>
            <a:r>
              <a:rPr lang="ru-RU" dirty="0" err="1"/>
              <a:t>Татинки</a:t>
            </a:r>
            <a:r>
              <a:rPr lang="ru-RU" dirty="0"/>
              <a:t> Кимовского уезда Тульской области ежегодно в сентябре проводится Международный фестиваль военно-исторической реконструкции «Поле Куликово».</a:t>
            </a:r>
          </a:p>
        </p:txBody>
      </p:sp>
    </p:spTree>
    <p:extLst>
      <p:ext uri="{BB962C8B-B14F-4D97-AF65-F5344CB8AC3E}">
        <p14:creationId xmlns:p14="http://schemas.microsoft.com/office/powerpoint/2010/main" val="251277512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21</TotalTime>
  <Words>1824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Franklin Gothic Book</vt:lpstr>
      <vt:lpstr>Уголки</vt:lpstr>
      <vt:lpstr>Куликовская битва</vt:lpstr>
      <vt:lpstr>В разных версиях «Сказания…» ордынский воин, с которым сражался Пересвет, носил имена Челубей, Темир-мурза и Таврул.</vt:lpstr>
      <vt:lpstr>Все три имени принадлежат «врагам рода христианского», против которых на Куликовом поле в лице Пересвета выступает даже не московский князь, а Русская православная церковь… Историк Андрей Никитин. Статья «Одиссея Александра Пересвета»</vt:lpstr>
      <vt:lpstr>Презентация PowerPoint</vt:lpstr>
      <vt:lpstr>Презентация PowerPoint</vt:lpstr>
      <vt:lpstr>Дислокация войск</vt:lpstr>
      <vt:lpstr>Ход войны</vt:lpstr>
      <vt:lpstr>Презентация PowerPoint</vt:lpstr>
      <vt:lpstr>Историческая память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Куликовская битва</dc:title>
  <dc:creator>_Kosmos_ _Mur_</dc:creator>
  <cp:lastModifiedBy>User</cp:lastModifiedBy>
  <cp:revision>3</cp:revision>
  <dcterms:created xsi:type="dcterms:W3CDTF">2024-02-01T12:28:26Z</dcterms:created>
  <dcterms:modified xsi:type="dcterms:W3CDTF">2024-02-02T06:24:13Z</dcterms:modified>
</cp:coreProperties>
</file>