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90549-35E6-442C-817E-153F1E009BFB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1E23C-ECF4-47F6-90B5-3B2D0C78C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85720" y="357166"/>
            <a:ext cx="4214842" cy="2786082"/>
            <a:chOff x="1428728" y="857232"/>
            <a:chExt cx="4214842" cy="2786082"/>
          </a:xfrm>
        </p:grpSpPr>
        <p:sp>
          <p:nvSpPr>
            <p:cNvPr id="4" name="Скругленная прямоугольная выноска 3"/>
            <p:cNvSpPr/>
            <p:nvPr/>
          </p:nvSpPr>
          <p:spPr>
            <a:xfrm>
              <a:off x="1428728" y="857232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0" name="Picture 2" descr="http://prezentacii.org/upload/cloud/19/02/125109/images/screen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71604" y="857232"/>
              <a:ext cx="3857652" cy="278608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92" name="AutoShape 4" descr="https://resfeber.ru/wp-content/uploads/2019/01/19578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resfeber.ru/wp-content/uploads/2019/01/Pushkin-tsita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4714876" y="357166"/>
            <a:ext cx="4214842" cy="2714644"/>
            <a:chOff x="4500562" y="3500438"/>
            <a:chExt cx="4214842" cy="2714644"/>
          </a:xfrm>
        </p:grpSpPr>
        <p:sp>
          <p:nvSpPr>
            <p:cNvPr id="11" name="Скругленная прямоугольная выноска 10"/>
            <p:cNvSpPr/>
            <p:nvPr/>
          </p:nvSpPr>
          <p:spPr>
            <a:xfrm>
              <a:off x="4500562" y="3500438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Рисунок 15" descr="Pushkin-tsitata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E9E9E9"/>
                </a:clrFrom>
                <a:clrTo>
                  <a:srgbClr val="E9E9E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4714876" y="3786190"/>
              <a:ext cx="3681935" cy="2000264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285720" y="3571876"/>
            <a:ext cx="4214842" cy="2714644"/>
            <a:chOff x="285720" y="3571876"/>
            <a:chExt cx="4214842" cy="2714644"/>
          </a:xfrm>
        </p:grpSpPr>
        <p:sp>
          <p:nvSpPr>
            <p:cNvPr id="18" name="Скругленная прямоугольная выноска 17"/>
            <p:cNvSpPr/>
            <p:nvPr/>
          </p:nvSpPr>
          <p:spPr>
            <a:xfrm>
              <a:off x="285720" y="3571876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6" name="Picture 8" descr="https://i.mycdn.me/i?r=AEHujHvw2RjEbemUCNEorZbxYpb_p_9AcN2FmGik64KrkV3gGyAUAt7ns_fDmZWdNal7Zi9s0CiBOSDmbngC-I-k&amp;fn=external_8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EF8D4"/>
                </a:clrFrom>
                <a:clrTo>
                  <a:srgbClr val="FEF8D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34" y="3857628"/>
              <a:ext cx="3714776" cy="2089562"/>
            </a:xfrm>
            <a:prstGeom prst="rect">
              <a:avLst/>
            </a:prstGeom>
            <a:noFill/>
          </p:spPr>
        </p:pic>
      </p:grpSp>
      <p:grpSp>
        <p:nvGrpSpPr>
          <p:cNvPr id="23" name="Группа 22"/>
          <p:cNvGrpSpPr/>
          <p:nvPr/>
        </p:nvGrpSpPr>
        <p:grpSpPr>
          <a:xfrm>
            <a:off x="4714876" y="3571876"/>
            <a:ext cx="4214842" cy="2714644"/>
            <a:chOff x="4714876" y="3571876"/>
            <a:chExt cx="4214842" cy="2714644"/>
          </a:xfrm>
        </p:grpSpPr>
        <p:sp>
          <p:nvSpPr>
            <p:cNvPr id="20" name="Скругленная прямоугольная выноска 19"/>
            <p:cNvSpPr/>
            <p:nvPr/>
          </p:nvSpPr>
          <p:spPr>
            <a:xfrm>
              <a:off x="4714876" y="3571876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 descr="1957803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029731" y="3857628"/>
              <a:ext cx="3526922" cy="221457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214414" y="71414"/>
            <a:ext cx="7000924" cy="6643734"/>
            <a:chOff x="1214414" y="71414"/>
            <a:chExt cx="7000924" cy="6643734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786050" y="428604"/>
              <a:ext cx="38576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Интересные факты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643042" y="1142984"/>
              <a:ext cx="6143668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1. Родители Пушкина – дальние родственники</a:t>
              </a:r>
            </a:p>
            <a:p>
              <a:pPr algn="ctr"/>
              <a:r>
                <a:rPr lang="ru-RU" b="1" dirty="0" smtClean="0"/>
                <a:t>2. </a:t>
              </a:r>
              <a:r>
                <a:rPr lang="ru-RU" b="1" dirty="0" err="1" smtClean="0"/>
                <a:t>Продед</a:t>
              </a:r>
              <a:r>
                <a:rPr lang="ru-RU" b="1" dirty="0" smtClean="0"/>
                <a:t> Пушкина – «арап Петра Великого»</a:t>
              </a:r>
            </a:p>
            <a:p>
              <a:pPr algn="ctr"/>
              <a:r>
                <a:rPr lang="ru-RU" b="1" dirty="0" smtClean="0"/>
                <a:t>3. У Пушкина были родные братья и сестры</a:t>
              </a:r>
            </a:p>
            <a:p>
              <a:pPr algn="ctr"/>
              <a:r>
                <a:rPr lang="ru-RU" b="1" dirty="0" smtClean="0"/>
                <a:t>4. У Пушкина и Толстого есть общий предок</a:t>
              </a:r>
            </a:p>
            <a:p>
              <a:pPr algn="ctr"/>
              <a:r>
                <a:rPr lang="ru-RU" b="1" dirty="0" smtClean="0"/>
                <a:t>5. Няню Пушкина Арину Родионовну на самом деле звали Ириной</a:t>
              </a:r>
            </a:p>
            <a:p>
              <a:pPr algn="ctr"/>
              <a:r>
                <a:rPr lang="ru-RU" b="1" dirty="0" smtClean="0"/>
                <a:t>6. Первые стихи Пушкин писал по – </a:t>
              </a:r>
              <a:r>
                <a:rPr lang="ru-RU" b="1" dirty="0" err="1" smtClean="0"/>
                <a:t>француски</a:t>
              </a:r>
              <a:endParaRPr lang="ru-RU" b="1" dirty="0" smtClean="0"/>
            </a:p>
            <a:p>
              <a:pPr algn="ctr"/>
              <a:r>
                <a:rPr lang="ru-RU" b="1" dirty="0" smtClean="0"/>
                <a:t>7. Закончил работу над « </a:t>
              </a:r>
              <a:r>
                <a:rPr lang="ru-RU" b="1" dirty="0"/>
                <a:t>Р</a:t>
              </a:r>
              <a:r>
                <a:rPr lang="ru-RU" b="1" dirty="0" smtClean="0"/>
                <a:t>усланом и Людмилой» в 21 год</a:t>
              </a:r>
            </a:p>
            <a:p>
              <a:pPr algn="ctr"/>
              <a:r>
                <a:rPr lang="ru-RU" b="1" dirty="0" smtClean="0"/>
                <a:t>8. Провел в ссылках шесть лет</a:t>
              </a:r>
            </a:p>
            <a:p>
              <a:pPr algn="ctr"/>
              <a:r>
                <a:rPr lang="ru-RU" b="1" dirty="0" smtClean="0"/>
                <a:t>9. У Пушкина могли быть незаконнорожденные дети</a:t>
              </a:r>
            </a:p>
            <a:p>
              <a:pPr algn="ctr"/>
              <a:r>
                <a:rPr lang="ru-RU" b="1" dirty="0" smtClean="0"/>
                <a:t>10. Пушкина похоронили рядом с матерью с разницей в один год</a:t>
              </a:r>
            </a:p>
            <a:p>
              <a:endParaRPr lang="ru-RU" b="1" dirty="0"/>
            </a:p>
          </p:txBody>
        </p:sp>
        <p:pic>
          <p:nvPicPr>
            <p:cNvPr id="24578" name="Picture 2" descr="https://prazdnikson.ru/wp-content/uploads/2022/01/10-fevralya-pushkina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857488" y="4572008"/>
              <a:ext cx="3653079" cy="19288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214414" y="71414"/>
            <a:ext cx="7000924" cy="6643734"/>
            <a:chOff x="1214414" y="71414"/>
            <a:chExt cx="7000924" cy="6643734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786050" y="428604"/>
              <a:ext cx="37862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Во всем мире памятников Пушкину насчитывает 670</a:t>
              </a:r>
              <a:endParaRPr lang="ru-RU" sz="2400" b="1" dirty="0"/>
            </a:p>
          </p:txBody>
        </p:sp>
        <p:pic>
          <p:nvPicPr>
            <p:cNvPr id="23554" name="Picture 2" descr="https://spbfavourite.ru/wp-content/uploads/2022/03/pamiatnik-pushkinu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14545" y="1500174"/>
              <a:ext cx="2481575" cy="1643074"/>
            </a:xfrm>
            <a:prstGeom prst="rect">
              <a:avLst/>
            </a:prstGeom>
            <a:noFill/>
          </p:spPr>
        </p:pic>
        <p:pic>
          <p:nvPicPr>
            <p:cNvPr id="23556" name="Picture 4" descr="https://turproezdka.ru/wp-content/uploads/2018/08/74759_3-liceist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374933">
              <a:off x="2221236" y="3421025"/>
              <a:ext cx="2418979" cy="1814234"/>
            </a:xfrm>
            <a:prstGeom prst="rect">
              <a:avLst/>
            </a:prstGeom>
            <a:noFill/>
          </p:spPr>
        </p:pic>
        <p:pic>
          <p:nvPicPr>
            <p:cNvPr id="23560" name="Picture 8" descr="https://cdn.culture.ru/images/180f7f01-fcc2-54cd-84e7-b1df7fa80f4b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21135157">
              <a:off x="4941679" y="1759516"/>
              <a:ext cx="2528671" cy="1685370"/>
            </a:xfrm>
            <a:prstGeom prst="rect">
              <a:avLst/>
            </a:prstGeom>
            <a:noFill/>
          </p:spPr>
        </p:pic>
        <p:pic>
          <p:nvPicPr>
            <p:cNvPr id="23562" name="Picture 10" descr="https://sun9-39.userapi.com/impg/mmUSzuCUhsmP1VRHIkkZPLf2VgZvObK6aSoNaQ/whjqiSaVGJ8.jpg?size=807x538&amp;quality=95&amp;sign=3634a4ab055cf8d9894ffd88322aec6b&amp;c_uniq_tag=a3Kv4kIBMTaS0FNdNgZEZsINkZWtoEvYQJ4J9rTs4z4&amp;type=album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837848" y="3703178"/>
              <a:ext cx="2481972" cy="165464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143240" y="5786454"/>
              <a:ext cx="32861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И целых 18 музеев в России</a:t>
              </a:r>
              <a:endParaRPr lang="ru-RU" b="1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4818" name="Picture 2" descr="https://sun9-32.userapi.com/impf/m0FncOdCVRoJ2W5jcCAFGTX70OIL_bMbUpx_9A/PPgae7PCZyQ.jpg?size=488x700&amp;quality=96&amp;sign=88878ff2a77d638c7d61bc94830389e6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57422" y="357166"/>
              <a:ext cx="4532027" cy="61436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53210"/>
            <a:chOff x="1428728" y="214290"/>
            <a:chExt cx="6572296" cy="645321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794" name="Picture 2" descr="https://sun9-37.userapi.com/impf/GYcJLDMnrwwR5CE0aQh1T0WUjH8UPyhim2MjFw/DUaDMA7-v04.jpg?size=700x700&amp;quality=96&amp;sign=7c6b5ae61ae60a1744552860b3359e01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00298" y="285728"/>
              <a:ext cx="4357718" cy="63817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43686"/>
            <a:chOff x="1428728" y="214290"/>
            <a:chExt cx="6572296" cy="6443686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770" name="Picture 2" descr="https://sun9-60.userapi.com/impf/4eyQoHS522zeBKLWigUrdWzmdnPM99d2GSLAEQ/XjxAUDBmh8U.jpg?size=509x699&amp;quality=96&amp;sign=14ec07a43d470950600a91a0e938d1e9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285728"/>
              <a:ext cx="4848225" cy="637224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538754"/>
            <a:chOff x="1428728" y="214290"/>
            <a:chExt cx="6572296" cy="6538754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1746" name="Picture 2" descr="https://sun9-63.userapi.com/impf/zd9AkEdqPa2U5UrtcraDYY639178QfzCRqhACg/--xE2Mj9SCg.jpg?size=1527x2160&amp;quality=96&amp;sign=5f0fe5e7f195765bff6797ac3af668ad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85984" y="285728"/>
              <a:ext cx="4572032" cy="646731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22" name="Picture 2" descr="https://sun9-1.userapi.com/impf/tGoPuLg3X9_pOZtZAGUSw-mgcaczuRjwqbiUuA/3SoC66eqWQE.jpg?size=509x699&amp;quality=96&amp;sign=6324f1a9b0ff8d6fc701458c8df65c41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28860" y="285728"/>
              <a:ext cx="4429156" cy="60824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698" name="Picture 2" descr="https://sun9-10.userapi.com/impf/CSSixMCq5wXQg5mC9dC5KOelNVqaG9Z9efJrYA/Sfkw9gWgSao.jpg?size=530x800&amp;quality=96&amp;sign=1d4c110facf30527366556acf6291b49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5FFFF"/>
                </a:clrFrom>
                <a:clrTo>
                  <a:srgbClr val="F5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82318" y="571480"/>
              <a:ext cx="3993678" cy="55007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674" name="Picture 2" descr="https://sun9-77.userapi.com/impf/W2_rA8JvLiSN7odYoCVFriC-fUJlZsJdEqZDVQ/TXEjEdt9o6Y.jpg?size=567x802&amp;quality=96&amp;sign=73c223c3a4103dafad08e4af46aee003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28860" y="369388"/>
              <a:ext cx="4357718" cy="616382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650" name="Picture 2" descr="https://sun9-43.userapi.com/impf/WGo48CLCv6u7rU8ge8t12k4VdNg-dZYSY5A4fg/W7NGz6_Gx10.jpg?size=480x330&amp;quality=96&amp;sign=03ba65456bf17e7f46ac14f147c198ad&amp;type=album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85918" y="857232"/>
              <a:ext cx="5299400" cy="464347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resfeber.ru/wp-content/uploads/2019/01/16b9ea5d7da00cf52aaa4b8494e6c6fc.jpg"/>
          <p:cNvSpPr>
            <a:spLocks noChangeAspect="1" noChangeArrowheads="1"/>
          </p:cNvSpPr>
          <p:nvPr/>
        </p:nvSpPr>
        <p:spPr bwMode="auto">
          <a:xfrm>
            <a:off x="6500826" y="17144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357158" y="428604"/>
            <a:ext cx="4214842" cy="2714644"/>
            <a:chOff x="357158" y="428604"/>
            <a:chExt cx="4214842" cy="2714644"/>
          </a:xfrm>
        </p:grpSpPr>
        <p:sp>
          <p:nvSpPr>
            <p:cNvPr id="2" name="Скругленная прямоугольная выноска 1"/>
            <p:cNvSpPr/>
            <p:nvPr/>
          </p:nvSpPr>
          <p:spPr>
            <a:xfrm>
              <a:off x="357158" y="428604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64" name="Picture 4" descr="https://blogger.googleusercontent.com/img/b/R29vZ2xl/AVvXsEhtRiT38K5OMuDYf5WYW-Rbj4S-0fywmNlcJeWI63ALiVDFdPgExOJuI45-n1j3FPRK3Jej82K2Qqcn-kz9lzv12lEOceOz6qrsFbFHQ93-g_7MOmdu8j3BozZq0fPEZN6Kw22VAHdgVu4wafDZKpumNEsNDDbIpATP84sgMqCfyHoQQRqgz68m_VeZ/w1200-h630-p-k-no-nu/e4c0be7e2a4449413e64f4dd29d40776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71472" y="714356"/>
              <a:ext cx="3571900" cy="2041085"/>
            </a:xfrm>
            <a:prstGeom prst="rect">
              <a:avLst/>
            </a:prstGeom>
            <a:noFill/>
          </p:spPr>
        </p:pic>
      </p:grpSp>
      <p:grpSp>
        <p:nvGrpSpPr>
          <p:cNvPr id="13" name="Группа 12"/>
          <p:cNvGrpSpPr/>
          <p:nvPr/>
        </p:nvGrpSpPr>
        <p:grpSpPr>
          <a:xfrm>
            <a:off x="4714876" y="428604"/>
            <a:ext cx="4214842" cy="2714644"/>
            <a:chOff x="4714876" y="428604"/>
            <a:chExt cx="4214842" cy="2714644"/>
          </a:xfrm>
        </p:grpSpPr>
        <p:sp>
          <p:nvSpPr>
            <p:cNvPr id="6" name="Скругленная прямоугольная выноска 5"/>
            <p:cNvSpPr/>
            <p:nvPr/>
          </p:nvSpPr>
          <p:spPr>
            <a:xfrm>
              <a:off x="4714876" y="428604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66" name="Picture 6" descr="https://kulturologia.ru/files/u8921/pushkin-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628" y="714356"/>
              <a:ext cx="3500462" cy="1969010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>
          <a:xfrm>
            <a:off x="214282" y="3571876"/>
            <a:ext cx="4214842" cy="2714644"/>
            <a:chOff x="214282" y="3571876"/>
            <a:chExt cx="4214842" cy="2714644"/>
          </a:xfrm>
        </p:grpSpPr>
        <p:sp>
          <p:nvSpPr>
            <p:cNvPr id="8" name="Скругленная прямоугольная выноска 7"/>
            <p:cNvSpPr/>
            <p:nvPr/>
          </p:nvSpPr>
          <p:spPr>
            <a:xfrm>
              <a:off x="214282" y="3571876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68" name="Picture 8" descr="https://strannik74.ru/wp-content/uploads/2023/02/BXVRHYe_sw0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472" y="3714752"/>
              <a:ext cx="3286148" cy="2300461"/>
            </a:xfrm>
            <a:prstGeom prst="rect">
              <a:avLst/>
            </a:prstGeom>
            <a:noFill/>
          </p:spPr>
        </p:pic>
      </p:grpSp>
      <p:grpSp>
        <p:nvGrpSpPr>
          <p:cNvPr id="15" name="Группа 14"/>
          <p:cNvGrpSpPr/>
          <p:nvPr/>
        </p:nvGrpSpPr>
        <p:grpSpPr>
          <a:xfrm>
            <a:off x="4643438" y="3643314"/>
            <a:ext cx="4214842" cy="2714644"/>
            <a:chOff x="4643438" y="3643314"/>
            <a:chExt cx="4214842" cy="2714644"/>
          </a:xfrm>
        </p:grpSpPr>
        <p:sp>
          <p:nvSpPr>
            <p:cNvPr id="10" name="Скругленная прямоугольная выноска 9"/>
            <p:cNvSpPr/>
            <p:nvPr/>
          </p:nvSpPr>
          <p:spPr>
            <a:xfrm>
              <a:off x="4643438" y="3643314"/>
              <a:ext cx="4214842" cy="2714644"/>
            </a:xfrm>
            <a:prstGeom prst="wedgeRoundRectCallou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70" name="Picture 10" descr="https://avatars.dzeninfra.ru/get-zen_doc/9123373/pub_64033283e6606b5928697c2f_64033f8e028b9d7ae41cae21/scale_1200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DFCFA"/>
                </a:clrFrom>
                <a:clrTo>
                  <a:srgbClr val="FDFC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628" y="4000504"/>
              <a:ext cx="3571900" cy="200919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626" name="Picture 2" descr="https://sun9-76.userapi.com/impf/l3Vw79Jq2vJ_lOXhzETtDhpAekGVRD6-y5N8og/DyhK40wi7FQ.jpg?size=700x700&amp;quality=96&amp;sign=5e14386405ea337978a52166ed7d0834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86050" y="539666"/>
              <a:ext cx="4071966" cy="58853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728" y="214290"/>
            <a:ext cx="6572296" cy="6429420"/>
            <a:chOff x="1428728" y="214290"/>
            <a:chExt cx="6572296" cy="6429420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28728" y="214290"/>
              <a:ext cx="6572296" cy="6429420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602" name="Picture 2" descr="https://sun9-49.userapi.com/impf/j4RCgrQr-yUxumAnrpyI_NmxgIuNrkg4Gx5SoQ/eCxd-oXp3kM.jpg?size=1200x1724&amp;quality=96&amp;sign=77ad080abf63fef9afe50879746fe72e&amp;type=album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285728"/>
              <a:ext cx="4127160" cy="592935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214414" y="71414"/>
            <a:ext cx="7000924" cy="6786586"/>
            <a:chOff x="1214414" y="71414"/>
            <a:chExt cx="7000924" cy="6786586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458" name="Picture 2" descr="https://indasil.club/uploads/posts/2022-11/1669414683_21-indasil-club-p-portret-pushkina-v-profil-instagram-23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500298" y="1423320"/>
              <a:ext cx="4500594" cy="543468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2928926" y="214290"/>
              <a:ext cx="364333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/>
                <a:t>Пушкин</a:t>
              </a:r>
            </a:p>
            <a:p>
              <a:pPr algn="ctr"/>
              <a:r>
                <a:rPr lang="ru-RU" sz="3600" b="1" dirty="0" smtClean="0"/>
                <a:t>Александр</a:t>
              </a:r>
            </a:p>
            <a:p>
              <a:pPr algn="ctr"/>
              <a:r>
                <a:rPr lang="ru-RU" sz="3600" b="1" dirty="0" smtClean="0"/>
                <a:t>Сергеевич</a:t>
              </a:r>
              <a:endParaRPr lang="ru-RU" sz="3600" b="1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free-png.ru/wp-content/uploads/2020/10/Pushkina-37198c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free-png.ru/wp-content/uploads/2020/10/Pushkina-37198c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1214414" y="71414"/>
            <a:ext cx="7000924" cy="6643734"/>
            <a:chOff x="1214414" y="71414"/>
            <a:chExt cx="7000924" cy="6643734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Pushkina-37198c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714612" y="142852"/>
              <a:ext cx="4000496" cy="152018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43108" y="1857364"/>
              <a:ext cx="507209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Родился: 6 июня 1799 года,</a:t>
              </a:r>
            </a:p>
            <a:p>
              <a:pPr algn="ctr"/>
              <a:r>
                <a:rPr lang="ru-RU" sz="2400" b="1" dirty="0" smtClean="0"/>
                <a:t>Москва Российская империя</a:t>
              </a:r>
            </a:p>
            <a:p>
              <a:pPr algn="ctr"/>
              <a:r>
                <a:rPr lang="ru-RU" sz="2400" b="1" dirty="0" smtClean="0"/>
                <a:t>Умер: 10 февраля 1837 года (37 лет),</a:t>
              </a:r>
            </a:p>
            <a:p>
              <a:pPr algn="ctr"/>
              <a:r>
                <a:rPr lang="ru-RU" sz="2400" b="1" dirty="0" smtClean="0"/>
                <a:t>Санкт-Петербург,</a:t>
              </a:r>
            </a:p>
            <a:p>
              <a:pPr algn="ctr"/>
              <a:r>
                <a:rPr lang="ru-RU" sz="2400" b="1" dirty="0" smtClean="0"/>
                <a:t>Российская империя</a:t>
              </a:r>
              <a:endParaRPr lang="ru-RU" sz="2400" b="1" dirty="0"/>
            </a:p>
          </p:txBody>
        </p:sp>
        <p:pic>
          <p:nvPicPr>
            <p:cNvPr id="18438" name="Picture 6" descr="https://cdn.culture.ru/images/ffd24ac5-2006-57f5-a018-f094f9c8cbf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143240" y="3929066"/>
              <a:ext cx="3047806" cy="25003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images.fineartamerica.com/images-medium-large-5/aleksandr-sergeyevich-pushkin-russian-mary-evans-picture-libra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yt3.ggpht.com/ytc/AKedOLS5bR5h2FQhCneLdXQwNIlRbJsHYLZgm7HGEhzg0g=s900-c-k-c0x00ffffff-no-rj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1214414" y="71414"/>
            <a:ext cx="7000924" cy="6643734"/>
            <a:chOff x="1214414" y="71414"/>
            <a:chExt cx="7000924" cy="6643734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500298" y="357166"/>
              <a:ext cx="4786346" cy="609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>
                  <a:cs typeface="Times New Roman" pitchFamily="18" charset="0"/>
                </a:rPr>
                <a:t>Зима!.. Крестьянин, торжествуя,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На дровнях обновляет путь;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Его лошадка, снег </a:t>
              </a:r>
              <a:r>
                <a:rPr lang="ru-RU" sz="2600" b="1" dirty="0" err="1">
                  <a:cs typeface="Times New Roman" pitchFamily="18" charset="0"/>
                </a:rPr>
                <a:t>почуя</a:t>
              </a:r>
              <a:r>
                <a:rPr lang="ru-RU" sz="2600" b="1" dirty="0">
                  <a:cs typeface="Times New Roman" pitchFamily="18" charset="0"/>
                </a:rPr>
                <a:t>,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Плетется рысью как-нибудь;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Бразды пушистые взрывая,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Летит кибитка удалая;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Ямщик сидит на облучке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В тулупе, в красном кушаке.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Вот бегает дворовый мальчик,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В салазки жучку посадив,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Себя в коня преобразив;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Шалун уж заморозил пальчик: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Ему и больно и смешно,</a:t>
              </a:r>
              <a:r>
                <a:rPr lang="ru-RU" sz="2600" b="1" dirty="0" smtClean="0">
                  <a:cs typeface="Times New Roman" pitchFamily="18" charset="0"/>
                </a:rPr>
                <a:t/>
              </a:r>
              <a:br>
                <a:rPr lang="ru-RU" sz="2600" b="1" dirty="0" smtClean="0">
                  <a:cs typeface="Times New Roman" pitchFamily="18" charset="0"/>
                </a:rPr>
              </a:br>
              <a:r>
                <a:rPr lang="ru-RU" sz="2600" b="1" dirty="0">
                  <a:cs typeface="Times New Roman" pitchFamily="18" charset="0"/>
                </a:rPr>
                <a:t>А мать грозит ему в окно…</a:t>
              </a:r>
            </a:p>
          </p:txBody>
        </p:sp>
        <p:pic>
          <p:nvPicPr>
            <p:cNvPr id="17414" name="Picture 6" descr="https://bibliotemryuk.ru/netcat_files/userfiles/Novosti_3/08.06--4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00166" y="2428868"/>
              <a:ext cx="1472515" cy="17859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214414" y="71414"/>
            <a:ext cx="7000924" cy="6643734"/>
            <a:chOff x="1214414" y="71414"/>
            <a:chExt cx="7000924" cy="6643734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285984" y="857232"/>
              <a:ext cx="5072098" cy="5693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600" b="1" dirty="0"/>
                <a:t>Мой дядя самых честных правил,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Когда не в шутку занемог,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Он уважать себя заставил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И лучше выдумать не мог.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Его пример другим наука;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Но, боже мой, какая скука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С больным сидеть и день и ночь,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Не отходя ни шагу прочь!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Какое низкое коварство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Полуживого забавлять,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Ему подушки поправлять,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Печально подносить лекарство,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Вздыхать и думать про себя:</a:t>
              </a:r>
              <a:r>
                <a:rPr lang="ru-RU" sz="2600" b="1" dirty="0" smtClean="0"/>
                <a:t/>
              </a:r>
              <a:br>
                <a:rPr lang="ru-RU" sz="2600" b="1" dirty="0" smtClean="0"/>
              </a:br>
              <a:r>
                <a:rPr lang="ru-RU" sz="2600" b="1" dirty="0"/>
                <a:t>Когда же черт возьмет тебя!</a:t>
              </a:r>
            </a:p>
          </p:txBody>
        </p:sp>
        <p:pic>
          <p:nvPicPr>
            <p:cNvPr id="16386" name="Picture 2" descr="https://cdn.culture.ru/images/1a57d2d0-0571-58ec-b393-79b0e6cec75e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8992" y="214290"/>
              <a:ext cx="2643206" cy="784914"/>
            </a:xfrm>
            <a:prstGeom prst="rect">
              <a:avLst/>
            </a:prstGeom>
            <a:noFill/>
          </p:spPr>
        </p:pic>
        <p:pic>
          <p:nvPicPr>
            <p:cNvPr id="16388" name="Picture 4" descr="https://sun9-21.userapi.com/impf/lRi6II5dbUoA7JPnjQ44UNSiCnYGrNbaK56Zvw/fu75SbS1H08.jpg?size=716x807&amp;quality=96&amp;sign=a79f93732ab026d3e3f42cccbc819669&amp;c_uniq_tag=t5wFpHo749Nqv7O1N6WW_7bCS13HY5aBSuXIvTjKxco&amp;type=album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43042" y="2000240"/>
              <a:ext cx="1267649" cy="14287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214414" y="71414"/>
            <a:ext cx="7072362" cy="6643734"/>
            <a:chOff x="1214414" y="71414"/>
            <a:chExt cx="7072362" cy="6643734"/>
          </a:xfrm>
        </p:grpSpPr>
        <p:pic>
          <p:nvPicPr>
            <p:cNvPr id="22530" name="Picture 2" descr="https://bel.cultreg.ru/uploads/a7b075b16361f9b33acb7c5ee2ca06a7.jpe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14414" y="71414"/>
              <a:ext cx="7072362" cy="6643734"/>
            </a:xfrm>
            <a:prstGeom prst="rect">
              <a:avLst/>
            </a:prstGeom>
            <a:noFill/>
          </p:spPr>
        </p:pic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блако 5"/>
            <p:cNvSpPr/>
            <p:nvPr/>
          </p:nvSpPr>
          <p:spPr>
            <a:xfrm>
              <a:off x="2357422" y="500042"/>
              <a:ext cx="2143140" cy="1285884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28860" y="714356"/>
              <a:ext cx="19288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entury" pitchFamily="18" charset="0"/>
                </a:rPr>
                <a:t>Руслан и Людмила</a:t>
              </a:r>
              <a:endParaRPr lang="ru-RU" sz="2400" b="1" dirty="0">
                <a:solidFill>
                  <a:srgbClr val="FF0000"/>
                </a:solidFill>
                <a:latin typeface="Century" pitchFamily="18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images.iptv.rt.ru/images/c6uei3jir4sslltvtuh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0"/>
            <a:ext cx="7143800" cy="6715148"/>
          </a:xfrm>
          <a:prstGeom prst="rect">
            <a:avLst/>
          </a:prstGeom>
          <a:noFill/>
        </p:spPr>
      </p:pic>
      <p:sp>
        <p:nvSpPr>
          <p:cNvPr id="2" name="Блок-схема: подготовка 1"/>
          <p:cNvSpPr/>
          <p:nvPr/>
        </p:nvSpPr>
        <p:spPr>
          <a:xfrm>
            <a:off x="1214414" y="71414"/>
            <a:ext cx="7000924" cy="6643734"/>
          </a:xfrm>
          <a:prstGeom prst="flowChartPreparation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4714876" y="3786190"/>
            <a:ext cx="2357454" cy="1643074"/>
            <a:chOff x="4714876" y="3786190"/>
            <a:chExt cx="2357454" cy="1643074"/>
          </a:xfrm>
        </p:grpSpPr>
        <p:sp>
          <p:nvSpPr>
            <p:cNvPr id="5" name="Облако 4"/>
            <p:cNvSpPr/>
            <p:nvPr/>
          </p:nvSpPr>
          <p:spPr>
            <a:xfrm>
              <a:off x="4714876" y="3786190"/>
              <a:ext cx="2357454" cy="1643074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00628" y="4000504"/>
              <a:ext cx="17859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entury" pitchFamily="18" charset="0"/>
                </a:rPr>
                <a:t>Сказка о рыбаке </a:t>
              </a:r>
            </a:p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entury" pitchFamily="18" charset="0"/>
                </a:rPr>
                <a:t>и рыбке</a:t>
              </a:r>
              <a:endParaRPr lang="ru-RU" sz="2400" b="1" dirty="0">
                <a:solidFill>
                  <a:srgbClr val="FF0000"/>
                </a:solidFill>
                <a:latin typeface="Century" pitchFamily="18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214414" y="0"/>
            <a:ext cx="7000924" cy="6715148"/>
            <a:chOff x="1214414" y="0"/>
            <a:chExt cx="7000924" cy="6715148"/>
          </a:xfrm>
        </p:grpSpPr>
        <p:pic>
          <p:nvPicPr>
            <p:cNvPr id="20484" name="Picture 4" descr="https://audiobookz.ru/wp-content/uploads/2021/09/skazka-o-zolotom-petushke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14414" y="0"/>
              <a:ext cx="6977111" cy="6715148"/>
            </a:xfrm>
            <a:prstGeom prst="rect">
              <a:avLst/>
            </a:prstGeom>
            <a:noFill/>
          </p:spPr>
        </p:pic>
        <p:sp>
          <p:nvSpPr>
            <p:cNvPr id="2" name="Блок-схема: подготовка 1"/>
            <p:cNvSpPr/>
            <p:nvPr/>
          </p:nvSpPr>
          <p:spPr>
            <a:xfrm>
              <a:off x="1214414" y="71414"/>
              <a:ext cx="7000924" cy="6643734"/>
            </a:xfrm>
            <a:prstGeom prst="flowChartPreparation">
              <a:avLst/>
            </a:prstGeom>
            <a:noFill/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блако 5"/>
            <p:cNvSpPr/>
            <p:nvPr/>
          </p:nvSpPr>
          <p:spPr>
            <a:xfrm rot="21069467">
              <a:off x="2084627" y="750516"/>
              <a:ext cx="2428892" cy="1285884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entury" pitchFamily="18" charset="0"/>
                </a:rPr>
                <a:t>Сказка о золотом петушке</a:t>
              </a:r>
              <a:endParaRPr lang="ru-RU" sz="2400" b="1" dirty="0">
                <a:solidFill>
                  <a:srgbClr val="FF0000"/>
                </a:solidFill>
                <a:latin typeface="Century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161</Words>
  <Application>Microsoft Office PowerPoint</Application>
  <PresentationFormat>Экран (4:3)</PresentationFormat>
  <Paragraphs>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79823</dc:creator>
  <cp:lastModifiedBy>79823</cp:lastModifiedBy>
  <cp:revision>20</cp:revision>
  <dcterms:created xsi:type="dcterms:W3CDTF">2024-02-03T12:00:50Z</dcterms:created>
  <dcterms:modified xsi:type="dcterms:W3CDTF">2024-02-03T15:30:45Z</dcterms:modified>
</cp:coreProperties>
</file>