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58" r:id="rId3"/>
    <p:sldId id="259" r:id="rId4"/>
    <p:sldId id="262" r:id="rId5"/>
    <p:sldId id="267" r:id="rId6"/>
    <p:sldId id="263" r:id="rId7"/>
    <p:sldId id="268" r:id="rId8"/>
    <p:sldId id="261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66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ru-RU" altLang="en-US"/>
              <a:t>Образец заголовка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 altLang="en-US"/>
              <a:t>Образец подзаголовка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BBECA67-EFC2-46A0-BF9E-E71E4B6A05A2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50183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0184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ADD368-4BAC-4039-9646-619AC5839C61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3335A2-E9C7-4DE1-9E45-A55CC02E3F6C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779CF2-B8AA-4868-A4CA-72538D2A233C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9A8AB6-3AB8-44D4-8FEA-96158F490A10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6C87EB-C3B2-47AE-9A06-6AF0F70E7702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C60BE6-1019-4B67-BEBD-B7C9E3AD0617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05D73-F438-48DF-8A4D-D59E154D30A1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ED4B7D-4DF0-49FC-81F6-806F9A014558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5B6C57-C45A-438B-8430-F24F792B2F89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C4179E-0478-4723-A44A-B9D011A445AB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ru-RU" altLang="en-US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endParaRPr lang="ru-RU" altLang="en-US"/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59FCEE78-FA75-48EC-BD99-E62866096A6C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49159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9160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artlib.ru/objects/gallery_101/artlib_gallery-50745-b.jpg" TargetMode="Externa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tourism2.web-soft.ru/gallery/albums/userpics/10049/normal_IMG_3957.JPG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kloaka.ru/uploads/posts/1204641671_72da83db063e.jpg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hyperlink" Target="http://minus5.ru/images/recipe/479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7.jpeg"/><Relationship Id="rId2" Type="http://schemas.openxmlformats.org/officeDocument/2006/relationships/hyperlink" Target="http://attachments-blog.tut.by/218/files/2009/03/kustodiev__maslenica_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cossackstan.ru/uploads/posts/2009-01/1231157916_image010.jpg" TargetMode="External"/><Relationship Id="rId5" Type="http://schemas.openxmlformats.org/officeDocument/2006/relationships/image" Target="../media/image16.jpeg"/><Relationship Id="rId4" Type="http://schemas.openxmlformats.org/officeDocument/2006/relationships/hyperlink" Target="http://images.drive2.ru/user.blog.photos/3840/000/000/004/bbd/88cb8b850a939ce0-original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fr.rian.ru/images/18581/09/185810930.jpg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1.jpeg"/><Relationship Id="rId2" Type="http://schemas.openxmlformats.org/officeDocument/2006/relationships/hyperlink" Target="http://www.doll-giant.ru/photo/blin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videomax.ru/forum/uploads/20070217_234319_IMG_1362.jpg" TargetMode="External"/><Relationship Id="rId5" Type="http://schemas.openxmlformats.org/officeDocument/2006/relationships/image" Target="../media/image20.jpeg"/><Relationship Id="rId4" Type="http://schemas.openxmlformats.org/officeDocument/2006/relationships/hyperlink" Target="http://www.russian-souvenirs.ru/foto/product/foto1485.j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russianow.ru/Images/ZimniyOtdih/SrednyayaPolosa/SrednyayaPolosa-4.jpg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hyperlink" Target="http://i054.radikal.ru/0810/d5/50f00f9c4e78.jp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foto.rambler.ru/public/n-enigma/2/IMG_6255_2/IMG_6255_2-web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hyperlink" Target="http://naviny.by/media/2009.02_w4/Maslenitsa-01.jpg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012.radikal.ru/0803/b7/bbb1c0df337e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gorbunovasn.wmsite.ru/_mod_files/ce_images/maslenica.jp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cirota.ru/forum/images/18/18007.jpe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029.radikal.ru/0803/d3/9fb5c1d69cba.jp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g-fotki.yandex.ru/get/3313/meche25.c/0_22675_81e320e6_XL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hyperlink" Target="http://stat15.privet.ru/lr/09099d8107abd42e1850cb7d88c46646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maslenica.my1.ru/_si/0/84902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static.detstvo.ru/foto/original/48827.jpg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russian-souvenirs.ru/foto/product/foto1486.jpg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Масленица.</a:t>
            </a:r>
          </a:p>
        </p:txBody>
      </p:sp>
      <p:pic>
        <p:nvPicPr>
          <p:cNvPr id="2053" name="Picture 5" descr="Картинка 4 из 15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713" y="1125538"/>
            <a:ext cx="5256212" cy="4922837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580112" y="6309320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Составила: </a:t>
            </a:r>
            <a:r>
              <a:rPr lang="ru-RU" dirty="0" err="1" smtClean="0"/>
              <a:t>Чинькова</a:t>
            </a:r>
            <a:r>
              <a:rPr lang="ru-RU" smtClean="0"/>
              <a:t> Ю.В.</a:t>
            </a:r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>
                <a:latin typeface="Monotype Corsiva" pitchFamily="66" charset="0"/>
              </a:rPr>
              <a:t>Вторник – «Заигрыш»</a:t>
            </a:r>
          </a:p>
        </p:txBody>
      </p:sp>
      <p:pic>
        <p:nvPicPr>
          <p:cNvPr id="62469" name="Picture 5" descr="Картинка 48 из 12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1196975"/>
            <a:ext cx="4176712" cy="3135313"/>
          </a:xfrm>
          <a:prstGeom prst="rect">
            <a:avLst/>
          </a:prstGeom>
          <a:noFill/>
        </p:spPr>
      </p:pic>
      <p:sp>
        <p:nvSpPr>
          <p:cNvPr id="62470" name="Text Box 6"/>
          <p:cNvSpPr txBox="1">
            <a:spLocks noChangeArrowheads="1"/>
          </p:cNvSpPr>
          <p:nvPr/>
        </p:nvSpPr>
        <p:spPr bwMode="auto">
          <a:xfrm>
            <a:off x="1187450" y="4868863"/>
            <a:ext cx="741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latin typeface="Monotype Corsiva" pitchFamily="66" charset="0"/>
              </a:rPr>
              <a:t>В этот день строят снежные крепости, скоморохи поют свои частушки.</a:t>
            </a:r>
          </a:p>
        </p:txBody>
      </p:sp>
      <p:pic>
        <p:nvPicPr>
          <p:cNvPr id="62471" name="Picture 7" descr="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32363" y="1916113"/>
            <a:ext cx="381635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>
                <a:latin typeface="Monotype Corsiva" pitchFamily="66" charset="0"/>
              </a:rPr>
              <a:t>Среда – «Лакомка»</a:t>
            </a:r>
          </a:p>
        </p:txBody>
      </p:sp>
      <p:sp>
        <p:nvSpPr>
          <p:cNvPr id="63494" name="Text Box 6"/>
          <p:cNvSpPr txBox="1">
            <a:spLocks noChangeArrowheads="1"/>
          </p:cNvSpPr>
          <p:nvPr/>
        </p:nvSpPr>
        <p:spPr bwMode="auto">
          <a:xfrm>
            <a:off x="971550" y="4797425"/>
            <a:ext cx="770413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>
                <a:latin typeface="Monotype Corsiva" pitchFamily="66" charset="0"/>
              </a:rPr>
              <a:t>В этот день каждая хозяйка колдует у печи . Печет пироги, кулебяки, сырники. </a:t>
            </a:r>
          </a:p>
        </p:txBody>
      </p:sp>
      <p:pic>
        <p:nvPicPr>
          <p:cNvPr id="63495" name="Picture 7" descr="Картинка 187 из 2175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1196975"/>
            <a:ext cx="4248150" cy="3187700"/>
          </a:xfrm>
          <a:prstGeom prst="rect">
            <a:avLst/>
          </a:prstGeom>
          <a:noFill/>
        </p:spPr>
      </p:pic>
      <p:pic>
        <p:nvPicPr>
          <p:cNvPr id="63497" name="Picture 9" descr="Картинка 3 из 435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3800" y="1844675"/>
            <a:ext cx="3600450" cy="2701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>
                <a:latin typeface="Monotype Corsiva" pitchFamily="66" charset="0"/>
              </a:rPr>
              <a:t>Четверг – «Разгуляй»</a:t>
            </a:r>
          </a:p>
        </p:txBody>
      </p:sp>
      <p:pic>
        <p:nvPicPr>
          <p:cNvPr id="64519" name="Picture 7" descr="Картинка 43 из 2175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3500438"/>
            <a:ext cx="3781425" cy="2419350"/>
          </a:xfrm>
          <a:prstGeom prst="rect">
            <a:avLst/>
          </a:prstGeom>
          <a:noFill/>
        </p:spPr>
      </p:pic>
      <p:sp>
        <p:nvSpPr>
          <p:cNvPr id="64520" name="Text Box 8"/>
          <p:cNvSpPr txBox="1">
            <a:spLocks noChangeArrowheads="1"/>
          </p:cNvSpPr>
          <p:nvPr/>
        </p:nvSpPr>
        <p:spPr bwMode="auto">
          <a:xfrm>
            <a:off x="755650" y="3933825"/>
            <a:ext cx="4103688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latin typeface="Monotype Corsiva" pitchFamily="66" charset="0"/>
              </a:rPr>
              <a:t>Четверг – разгул. Самый весёлый день. Возят чучело на колесе, катаются на санях. Песни поют.</a:t>
            </a:r>
          </a:p>
        </p:txBody>
      </p:sp>
      <p:pic>
        <p:nvPicPr>
          <p:cNvPr id="64522" name="Picture 10" descr="Картинка 53 из 21759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32363" y="1196975"/>
            <a:ext cx="3600450" cy="2162175"/>
          </a:xfrm>
          <a:prstGeom prst="rect">
            <a:avLst/>
          </a:prstGeom>
          <a:noFill/>
        </p:spPr>
      </p:pic>
      <p:pic>
        <p:nvPicPr>
          <p:cNvPr id="64524" name="Picture 12" descr="Картинка 39 из 984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9750" y="1125538"/>
            <a:ext cx="4103688" cy="25638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>
                <a:latin typeface="Monotype Corsiva" pitchFamily="66" charset="0"/>
              </a:rPr>
              <a:t>Пятница – «Тёщины вечерки»</a:t>
            </a:r>
          </a:p>
        </p:txBody>
      </p:sp>
      <p:sp>
        <p:nvSpPr>
          <p:cNvPr id="65544" name="Text Box 8"/>
          <p:cNvSpPr txBox="1">
            <a:spLocks noChangeArrowheads="1"/>
          </p:cNvSpPr>
          <p:nvPr/>
        </p:nvSpPr>
        <p:spPr bwMode="auto">
          <a:xfrm>
            <a:off x="1042988" y="4868863"/>
            <a:ext cx="7416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>
                <a:latin typeface="Monotype Corsiva" pitchFamily="66" charset="0"/>
              </a:rPr>
              <a:t> Тёща  приглашает к себе зятя на блины.</a:t>
            </a:r>
          </a:p>
        </p:txBody>
      </p:sp>
      <p:pic>
        <p:nvPicPr>
          <p:cNvPr id="65545" name="Picture 9" descr="Картинка 10 из 2175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2275" y="1125538"/>
            <a:ext cx="5076825" cy="2876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>
                <a:latin typeface="Monotype Corsiva" pitchFamily="66" charset="0"/>
              </a:rPr>
              <a:t>Суббота – «Золовки угощение»</a:t>
            </a:r>
          </a:p>
        </p:txBody>
      </p:sp>
      <p:pic>
        <p:nvPicPr>
          <p:cNvPr id="66565" name="Picture 5" descr="Картинка 6 из 37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1268413"/>
            <a:ext cx="1730375" cy="2592387"/>
          </a:xfrm>
          <a:prstGeom prst="rect">
            <a:avLst/>
          </a:prstGeom>
          <a:noFill/>
        </p:spPr>
      </p:pic>
      <p:pic>
        <p:nvPicPr>
          <p:cNvPr id="66567" name="Picture 7" descr="Картинка 7 из 375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51050" y="2924175"/>
            <a:ext cx="2282825" cy="2663825"/>
          </a:xfrm>
          <a:prstGeom prst="rect">
            <a:avLst/>
          </a:prstGeom>
          <a:noFill/>
        </p:spPr>
      </p:pic>
      <p:sp>
        <p:nvSpPr>
          <p:cNvPr id="66568" name="Text Box 8"/>
          <p:cNvSpPr txBox="1">
            <a:spLocks noChangeArrowheads="1"/>
          </p:cNvSpPr>
          <p:nvPr/>
        </p:nvSpPr>
        <p:spPr bwMode="auto">
          <a:xfrm>
            <a:off x="395288" y="4581525"/>
            <a:ext cx="2016125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latin typeface="Monotype Corsiva" pitchFamily="66" charset="0"/>
              </a:rPr>
              <a:t>Невестка дарит подарки.</a:t>
            </a:r>
          </a:p>
        </p:txBody>
      </p:sp>
      <p:pic>
        <p:nvPicPr>
          <p:cNvPr id="66570" name="Picture 10" descr="Картинка 9 из 984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19700" y="1341438"/>
            <a:ext cx="2346325" cy="3529012"/>
          </a:xfrm>
          <a:prstGeom prst="rect">
            <a:avLst/>
          </a:prstGeom>
          <a:noFill/>
        </p:spPr>
      </p:pic>
      <p:sp>
        <p:nvSpPr>
          <p:cNvPr id="66571" name="Text Box 11"/>
          <p:cNvSpPr txBox="1">
            <a:spLocks noChangeArrowheads="1"/>
          </p:cNvSpPr>
          <p:nvPr/>
        </p:nvSpPr>
        <p:spPr bwMode="auto">
          <a:xfrm>
            <a:off x="4427538" y="5084763"/>
            <a:ext cx="43926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latin typeface="Monotype Corsiva" pitchFamily="66" charset="0"/>
              </a:rPr>
              <a:t>В этот день сжигают чучело и окончательно прощаются с зимой</a:t>
            </a:r>
            <a:r>
              <a:rPr lang="ru-RU"/>
              <a:t>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>
                <a:latin typeface="Monotype Corsiva" pitchFamily="66" charset="0"/>
              </a:rPr>
              <a:t>Воскресенье – « Прощёный день </a:t>
            </a:r>
            <a:r>
              <a:rPr lang="ru-RU"/>
              <a:t>»</a:t>
            </a:r>
          </a:p>
        </p:txBody>
      </p:sp>
      <p:pic>
        <p:nvPicPr>
          <p:cNvPr id="67589" name="Picture 5" descr="Картинка 115 из 92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1196975"/>
            <a:ext cx="2936875" cy="3455988"/>
          </a:xfrm>
          <a:prstGeom prst="rect">
            <a:avLst/>
          </a:prstGeom>
          <a:noFill/>
        </p:spPr>
      </p:pic>
      <p:pic>
        <p:nvPicPr>
          <p:cNvPr id="67591" name="Picture 7" descr="Картинка 274 из 92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32363" y="1125538"/>
            <a:ext cx="2724150" cy="3810000"/>
          </a:xfrm>
          <a:prstGeom prst="rect">
            <a:avLst/>
          </a:prstGeom>
          <a:noFill/>
        </p:spPr>
      </p:pic>
      <p:sp>
        <p:nvSpPr>
          <p:cNvPr id="67592" name="Text Box 8"/>
          <p:cNvSpPr txBox="1">
            <a:spLocks noChangeArrowheads="1"/>
          </p:cNvSpPr>
          <p:nvPr/>
        </p:nvSpPr>
        <p:spPr bwMode="auto">
          <a:xfrm>
            <a:off x="755650" y="5013325"/>
            <a:ext cx="76327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latin typeface="Monotype Corsiva" pitchFamily="66" charset="0"/>
              </a:rPr>
              <a:t>Последний день Масленицы. Заканчивается гуляние. Прощения просят, милосердные дела творят.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/>
          <a:lstStyle/>
          <a:p>
            <a:r>
              <a:rPr lang="ru-RU" sz="4400">
                <a:latin typeface="Monotype Corsiva" pitchFamily="66" charset="0"/>
              </a:rPr>
              <a:t>    Гори, гори ясно,</a:t>
            </a:r>
            <a:br>
              <a:rPr lang="ru-RU" sz="4400">
                <a:latin typeface="Monotype Corsiva" pitchFamily="66" charset="0"/>
              </a:rPr>
            </a:br>
            <a:r>
              <a:rPr lang="ru-RU" sz="4400">
                <a:latin typeface="Monotype Corsiva" pitchFamily="66" charset="0"/>
              </a:rPr>
              <a:t>                  Чтобы не погасло!</a:t>
            </a:r>
          </a:p>
        </p:txBody>
      </p:sp>
      <p:pic>
        <p:nvPicPr>
          <p:cNvPr id="68613" name="Picture 5" descr="Картинка 13 из 20558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773238"/>
            <a:ext cx="3648075" cy="3235325"/>
          </a:xfrm>
          <a:prstGeom prst="rect">
            <a:avLst/>
          </a:prstGeom>
          <a:noFill/>
        </p:spPr>
      </p:pic>
      <p:pic>
        <p:nvPicPr>
          <p:cNvPr id="68615" name="Picture 7" descr="Картинка 19 из 20558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6463" y="2781300"/>
            <a:ext cx="3925887" cy="26431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00200"/>
            <a:ext cx="3709988" cy="4530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600"/>
              <a:t/>
            </a:r>
            <a:br>
              <a:rPr lang="ru-RU" sz="2600"/>
            </a:br>
            <a:r>
              <a:rPr lang="ru-RU" sz="3200">
                <a:latin typeface="Monotype Corsiva" pitchFamily="66" charset="0"/>
              </a:rPr>
              <a:t>История возникновения Масленицы уходит своими корнями глубоко в древность.</a:t>
            </a:r>
            <a:r>
              <a:rPr lang="ru-RU" sz="2600"/>
              <a:t> </a:t>
            </a:r>
          </a:p>
          <a:p>
            <a:pPr>
              <a:buFont typeface="Wingdings" pitchFamily="2" charset="2"/>
              <a:buNone/>
            </a:pPr>
            <a:endParaRPr lang="ru-RU" sz="2600"/>
          </a:p>
        </p:txBody>
      </p:sp>
      <p:pic>
        <p:nvPicPr>
          <p:cNvPr id="31752" name="Picture 8" descr="Картинка 17 из 85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1275" y="1773238"/>
            <a:ext cx="48387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23850" y="1600200"/>
            <a:ext cx="3486150" cy="453072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>
                <a:latin typeface="Monotype Corsiva" pitchFamily="66" charset="0"/>
              </a:rPr>
              <a:t>   </a:t>
            </a:r>
            <a:r>
              <a:rPr lang="ru-RU" sz="3200">
                <a:latin typeface="Monotype Corsiva" pitchFamily="66" charset="0"/>
              </a:rPr>
              <a:t>Масленица — это веселые проводы зимы, озаренные радостным ожиданием близкого тепла, весеннего обновления природы</a:t>
            </a:r>
            <a:r>
              <a:rPr lang="ru-RU" sz="2800">
                <a:latin typeface="Monotype Corsiva" pitchFamily="66" charset="0"/>
              </a:rPr>
              <a:t>.</a:t>
            </a:r>
            <a:r>
              <a:rPr lang="ru-RU" sz="2600"/>
              <a:t/>
            </a:r>
            <a:br>
              <a:rPr lang="ru-RU" sz="2600"/>
            </a:br>
            <a:endParaRPr lang="ru-RU" sz="2600"/>
          </a:p>
        </p:txBody>
      </p:sp>
      <p:pic>
        <p:nvPicPr>
          <p:cNvPr id="33798" name="Picture 6" descr="Картинка 30 из 85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628775"/>
            <a:ext cx="3816350" cy="3281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3438" y="1412875"/>
            <a:ext cx="4038600" cy="453072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600"/>
              <a:t/>
            </a:r>
            <a:br>
              <a:rPr lang="ru-RU" sz="2600"/>
            </a:br>
            <a:r>
              <a:rPr lang="ru-RU" sz="3200">
                <a:latin typeface="Monotype Corsiva" pitchFamily="66" charset="0"/>
              </a:rPr>
              <a:t>Это всегда был самый веселый и любимый славянский праздник. Считалось, что человек, плохо и скучно проведший Масленицу, будет неудачлив в течение всего года..</a:t>
            </a:r>
            <a:r>
              <a:rPr lang="ru-RU" sz="3200"/>
              <a:t> </a:t>
            </a:r>
          </a:p>
        </p:txBody>
      </p:sp>
      <p:pic>
        <p:nvPicPr>
          <p:cNvPr id="37895" name="Picture 7" descr="Картинка 37 из 1798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1125538"/>
            <a:ext cx="4200525" cy="3524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6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787900" y="981075"/>
            <a:ext cx="3810000" cy="453072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>
                <a:latin typeface="Monotype Corsiva" pitchFamily="66" charset="0"/>
              </a:rPr>
              <a:t>  </a:t>
            </a:r>
            <a:r>
              <a:rPr lang="ru-RU" sz="3200">
                <a:latin typeface="Monotype Corsiva" pitchFamily="66" charset="0"/>
              </a:rPr>
              <a:t>Целую неделю нельзя было помышлять о делах и домашних заботах. Безудержное чревоугодие и веселье рассматривалось как залог будущего благополучия, процветания и успеха.</a:t>
            </a:r>
          </a:p>
        </p:txBody>
      </p:sp>
      <p:pic>
        <p:nvPicPr>
          <p:cNvPr id="46088" name="Picture 8" descr="Картинка 10 из 1798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692150"/>
            <a:ext cx="3708400" cy="4895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8313" y="404813"/>
            <a:ext cx="4038600" cy="4530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600">
                <a:latin typeface="Monotype Corsiva" pitchFamily="66" charset="0"/>
              </a:rPr>
              <a:t>Но самое главное - это блины!</a:t>
            </a:r>
            <a:r>
              <a:rPr lang="ru-RU" sz="3600"/>
              <a:t> </a:t>
            </a:r>
          </a:p>
        </p:txBody>
      </p:sp>
      <p:pic>
        <p:nvPicPr>
          <p:cNvPr id="38924" name="Picture 12" descr="Картинка 66 из 1798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620713"/>
            <a:ext cx="4248150" cy="3187700"/>
          </a:xfrm>
          <a:prstGeom prst="rect">
            <a:avLst/>
          </a:prstGeom>
          <a:noFill/>
        </p:spPr>
      </p:pic>
      <p:pic>
        <p:nvPicPr>
          <p:cNvPr id="38925" name="Picture 13" descr="Картинка 57 из 17983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9750" y="2708275"/>
            <a:ext cx="4191000" cy="3143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11188" y="549275"/>
            <a:ext cx="3714750" cy="4530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200">
                <a:latin typeface="Monotype Corsiva" pitchFamily="66" charset="0"/>
              </a:rPr>
              <a:t>  Блин - символ солнца. Такой же круглый и горячий. С пылу с жару подаются они на стол. С маслом, со сметаной, с икрой, с грибами - выбирай на любой вкус.</a:t>
            </a:r>
            <a:r>
              <a:rPr lang="ru-RU" sz="2600"/>
              <a:t> </a:t>
            </a:r>
          </a:p>
          <a:p>
            <a:endParaRPr lang="ru-RU" sz="2600"/>
          </a:p>
        </p:txBody>
      </p:sp>
      <p:pic>
        <p:nvPicPr>
          <p:cNvPr id="52236" name="Picture 12" descr="Картинка 17 из 19277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1628775"/>
            <a:ext cx="4500562" cy="33099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4076700"/>
            <a:ext cx="8135938" cy="1938338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  </a:t>
            </a:r>
            <a:r>
              <a:rPr lang="ru-RU" sz="3200">
                <a:latin typeface="Monotype Corsiva" pitchFamily="66" charset="0"/>
              </a:rPr>
              <a:t>Блины имели ритуальное значение: круглые, румяные, горячие, они являли собой символ солнца, которое все ярче разгоралось, удлиняя дни.</a:t>
            </a:r>
            <a:r>
              <a:rPr lang="ru-RU"/>
              <a:t> </a:t>
            </a:r>
          </a:p>
          <a:p>
            <a:pPr>
              <a:lnSpc>
                <a:spcPct val="90000"/>
              </a:lnSpc>
            </a:pPr>
            <a:endParaRPr lang="ru-RU"/>
          </a:p>
        </p:txBody>
      </p:sp>
      <p:pic>
        <p:nvPicPr>
          <p:cNvPr id="36869" name="Picture 5" descr="Картинка 59 из 429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8538" y="476250"/>
            <a:ext cx="4537075" cy="34051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latin typeface="Monotype Corsiva" pitchFamily="66" charset="0"/>
              </a:rPr>
              <a:t>Понедельник – наступает «Встреча»</a:t>
            </a:r>
          </a:p>
        </p:txBody>
      </p:sp>
      <p:pic>
        <p:nvPicPr>
          <p:cNvPr id="61445" name="Picture 5" descr="Картинка 23 из 36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1196975"/>
            <a:ext cx="2400300" cy="3810000"/>
          </a:xfrm>
          <a:prstGeom prst="rect">
            <a:avLst/>
          </a:prstGeom>
          <a:noFill/>
        </p:spPr>
      </p:pic>
      <p:sp>
        <p:nvSpPr>
          <p:cNvPr id="61446" name="Text Box 6"/>
          <p:cNvSpPr txBox="1">
            <a:spLocks noChangeArrowheads="1"/>
          </p:cNvSpPr>
          <p:nvPr/>
        </p:nvSpPr>
        <p:spPr bwMode="auto">
          <a:xfrm>
            <a:off x="3924300" y="2060575"/>
            <a:ext cx="4319588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>
                <a:latin typeface="Monotype Corsiva" pitchFamily="66" charset="0"/>
              </a:rPr>
              <a:t>В этот день встречают масленицу, наряжают куклу- чучело.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Край">
  <a:themeElements>
    <a:clrScheme name="Край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Край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ай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209</TotalTime>
  <Words>263</Words>
  <Application>Microsoft Office PowerPoint</Application>
  <PresentationFormat>Экран (4:3)</PresentationFormat>
  <Paragraphs>25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Garamond</vt:lpstr>
      <vt:lpstr>Monotype Corsiva</vt:lpstr>
      <vt:lpstr>Wingdings</vt:lpstr>
      <vt:lpstr>Край</vt:lpstr>
      <vt:lpstr>Масленица.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Понедельник – наступает «Встреча»</vt:lpstr>
      <vt:lpstr>Вторник – «Заигрыш»</vt:lpstr>
      <vt:lpstr>Среда – «Лакомка»</vt:lpstr>
      <vt:lpstr>Четверг – «Разгуляй»</vt:lpstr>
      <vt:lpstr>Пятница – «Тёщины вечерки»</vt:lpstr>
      <vt:lpstr>Суббота – «Золовки угощение»</vt:lpstr>
      <vt:lpstr>Воскресенье – « Прощёный день »</vt:lpstr>
      <vt:lpstr>    Гори, гори ясно,                   Чтобы не погасло!</vt:lpstr>
      <vt:lpstr>Презентация PowerPoint</vt:lpstr>
    </vt:vector>
  </TitlesOfParts>
  <Company>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Масленица.</dc:title>
  <dc:creator>User</dc:creator>
  <cp:lastModifiedBy>ACER</cp:lastModifiedBy>
  <cp:revision>6</cp:revision>
  <dcterms:created xsi:type="dcterms:W3CDTF">2002-01-01T00:35:05Z</dcterms:created>
  <dcterms:modified xsi:type="dcterms:W3CDTF">2024-02-04T19:38:14Z</dcterms:modified>
</cp:coreProperties>
</file>