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3" d="100"/>
          <a:sy n="83" d="100"/>
        </p:scale>
        <p:origin x="658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78F569-4EC4-4DAA-85AC-A9BC64AB8F62}" type="datetimeFigureOut">
              <a:rPr lang="ru-RU" smtClean="0"/>
              <a:t>04.02.2024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62560A-7C23-4417-9BC7-B4C1967EBF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9428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78F569-4EC4-4DAA-85AC-A9BC64AB8F62}" type="datetimeFigureOut">
              <a:rPr lang="ru-RU" smtClean="0"/>
              <a:t>04.02.2024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62560A-7C23-4417-9BC7-B4C1967EBF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54136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78F569-4EC4-4DAA-85AC-A9BC64AB8F62}" type="datetimeFigureOut">
              <a:rPr lang="ru-RU" smtClean="0"/>
              <a:t>04.02.2024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62560A-7C23-4417-9BC7-B4C1967EBF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18733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78F569-4EC4-4DAA-85AC-A9BC64AB8F62}" type="datetimeFigureOut">
              <a:rPr lang="ru-RU" smtClean="0"/>
              <a:t>04.02.2024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62560A-7C23-4417-9BC7-B4C1967EBF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5252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78F569-4EC4-4DAA-85AC-A9BC64AB8F62}" type="datetimeFigureOut">
              <a:rPr lang="ru-RU" smtClean="0"/>
              <a:t>04.02.2024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62560A-7C23-4417-9BC7-B4C1967EBF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76319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78F569-4EC4-4DAA-85AC-A9BC64AB8F62}" type="datetimeFigureOut">
              <a:rPr lang="ru-RU" smtClean="0"/>
              <a:t>04.02.2024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62560A-7C23-4417-9BC7-B4C1967EBF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60330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78F569-4EC4-4DAA-85AC-A9BC64AB8F62}" type="datetimeFigureOut">
              <a:rPr lang="ru-RU" smtClean="0"/>
              <a:t>04.02.2024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62560A-7C23-4417-9BC7-B4C1967EBF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28348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78F569-4EC4-4DAA-85AC-A9BC64AB8F62}" type="datetimeFigureOut">
              <a:rPr lang="ru-RU" smtClean="0"/>
              <a:t>04.02.2024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62560A-7C23-4417-9BC7-B4C1967EBF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08883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78F569-4EC4-4DAA-85AC-A9BC64AB8F62}" type="datetimeFigureOut">
              <a:rPr lang="ru-RU" smtClean="0"/>
              <a:t>04.02.2024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62560A-7C23-4417-9BC7-B4C1967EBF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2593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78F569-4EC4-4DAA-85AC-A9BC64AB8F62}" type="datetimeFigureOut">
              <a:rPr lang="ru-RU" smtClean="0"/>
              <a:t>04.02.2024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62560A-7C23-4417-9BC7-B4C1967EBF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90898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78F569-4EC4-4DAA-85AC-A9BC64AB8F62}" type="datetimeFigureOut">
              <a:rPr lang="ru-RU" smtClean="0"/>
              <a:t>04.02.2024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62560A-7C23-4417-9BC7-B4C1967EBF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54494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000">
            <a:alpha val="52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78F569-4EC4-4DAA-85AC-A9BC64AB8F62}" type="datetimeFigureOut">
              <a:rPr lang="ru-RU" smtClean="0"/>
              <a:t>04.02.2024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62560A-7C23-4417-9BC7-B4C1967EBF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58628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463208" y="728589"/>
            <a:ext cx="6632714" cy="34569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4000" b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ПАТРИОТИЧЕСКОЕ ВОСПИТАНИЕ НА УРОКАХ РУССКОГО ЯЗЫКА И </a:t>
            </a:r>
            <a:r>
              <a:rPr lang="ru-RU" sz="40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ЛИТЕРАТУРЫ</a:t>
            </a: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endParaRPr lang="ru-RU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622171" y="4149590"/>
            <a:ext cx="5074658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r"/>
            <a:r>
              <a:rPr lang="ru-RU" sz="2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Выполнила :</a:t>
            </a:r>
          </a:p>
          <a:p>
            <a:pPr algn="r"/>
            <a:r>
              <a:rPr lang="ru-RU" sz="24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Наталья Васильевна</a:t>
            </a:r>
          </a:p>
          <a:p>
            <a:pPr algn="r"/>
            <a:r>
              <a:rPr lang="ru-RU" sz="2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Иванкова</a:t>
            </a:r>
          </a:p>
          <a:p>
            <a:pPr algn="r"/>
            <a:r>
              <a:rPr lang="ru-RU" sz="2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ru-RU" sz="24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читель русского языка и литературы</a:t>
            </a:r>
            <a:endParaRPr lang="ru-RU" sz="2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https://sun9-57.userapi.com/NSk9fBtHF5cbhaUtcegj3cqixZDmSumPDlFT4A/Sk4Ksx9xLoY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4315" y="1820270"/>
            <a:ext cx="5190176" cy="291947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5212590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604654" y="473472"/>
            <a:ext cx="6096000" cy="107721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32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А.С. </a:t>
            </a:r>
            <a:r>
              <a:rPr lang="ru-RU" sz="32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Пушкин </a:t>
            </a:r>
          </a:p>
          <a:p>
            <a:pPr algn="ctr"/>
            <a:r>
              <a:rPr lang="ru-RU" sz="32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романа «Дубровский»</a:t>
            </a:r>
            <a:endParaRPr lang="ru-RU" sz="3200" b="1" dirty="0"/>
          </a:p>
        </p:txBody>
      </p:sp>
      <p:pic>
        <p:nvPicPr>
          <p:cNvPr id="9220" name="Picture 4" descr="http://papik.pro/uploads/posts/2022-01/1643043448_60-papik-pro-p-risunok-na-temu-dubrovskii-65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2727" y="1665505"/>
            <a:ext cx="4655128" cy="349134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2" name="Picture 6" descr="https://gas-kvas.com/uploads/posts/2023-01/1673985512_gas-kvas-com-p-risunok-na-temu-roman-dubrovskii-25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53821" y="3288145"/>
            <a:ext cx="6032878" cy="320949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4899098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609023" y="418007"/>
            <a:ext cx="4845685" cy="10772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2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Н.В. </a:t>
            </a:r>
            <a:r>
              <a:rPr lang="ru-RU" sz="32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Гоголь</a:t>
            </a:r>
          </a:p>
          <a:p>
            <a:pPr algn="ctr"/>
            <a:r>
              <a:rPr lang="ru-RU" sz="32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повесть «Тарас </a:t>
            </a:r>
            <a:r>
              <a:rPr lang="ru-RU" sz="32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Бульба»</a:t>
            </a:r>
            <a:r>
              <a:rPr lang="ru-RU" sz="3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ru-RU" sz="3200" dirty="0"/>
          </a:p>
        </p:txBody>
      </p:sp>
      <p:pic>
        <p:nvPicPr>
          <p:cNvPr id="10242" name="Picture 2" descr="https://klike.net/uploads/posts/2023-01/1672992408_3-69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5637" y="1981205"/>
            <a:ext cx="5051424" cy="441959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4" name="Picture 4" descr="https://klike.net/uploads/posts/2023-01/1672992457_7-10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48219" y="1984876"/>
            <a:ext cx="5924930" cy="441592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5213772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12133" y="418007"/>
            <a:ext cx="5471947" cy="10772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2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А.С. Пушкина </a:t>
            </a:r>
            <a:endParaRPr lang="ru-RU" sz="3200" b="1" dirty="0" smtClean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/>
            <a:r>
              <a:rPr lang="ru-RU" sz="32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</a:t>
            </a:r>
            <a:r>
              <a:rPr lang="ru-RU" sz="32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оман «Капитанская </a:t>
            </a:r>
            <a:r>
              <a:rPr lang="ru-RU" sz="32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дочка»</a:t>
            </a:r>
            <a:endParaRPr lang="ru-RU" sz="3200" dirty="0"/>
          </a:p>
        </p:txBody>
      </p:sp>
      <p:pic>
        <p:nvPicPr>
          <p:cNvPr id="11266" name="Picture 2" descr="https://phonoteka.org/uploads/posts/2021-04/1618659647_6-phonoteka_org-p-kapitanskaya-dochka-fon-6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0219" y="2087418"/>
            <a:ext cx="5293264" cy="438999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8" name="Picture 4" descr="https://erenow.net/biographies/catherinethegreat/catherinethegreat.files/image027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73975" y="1692771"/>
            <a:ext cx="3556584" cy="478464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954994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26121" y="297934"/>
            <a:ext cx="4639347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8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М.А. Шолохова </a:t>
            </a:r>
            <a:endParaRPr lang="ru-RU" sz="2800" b="1" dirty="0" smtClean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/>
            <a:r>
              <a:rPr lang="ru-RU" sz="28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</a:t>
            </a:r>
            <a:r>
              <a:rPr lang="ru-RU" sz="28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ассказ «Судьба </a:t>
            </a:r>
            <a:r>
              <a:rPr lang="ru-RU" sz="28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человека» </a:t>
            </a:r>
            <a:endParaRPr lang="ru-RU" sz="2800" b="1" dirty="0"/>
          </a:p>
        </p:txBody>
      </p:sp>
      <p:pic>
        <p:nvPicPr>
          <p:cNvPr id="12290" name="Picture 2" descr="https://avatars.mds.yandex.net/i?id=91b21da79274e1122d10c487bde29dc87391a8a5-7756406-images-thumbs&amp;ref=rim&amp;n=33&amp;w=334&amp;h=25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6557" y="2595418"/>
            <a:ext cx="3611543" cy="27032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2" name="Picture 4" descr="https://avatars.mds.yandex.net/i?id=91fe9060c529087a4b603914df73e2100f2a7826-8316779-images-thumbs&amp;ref=rim&amp;n=33&amp;w=177&amp;h=25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225685" y="2137860"/>
            <a:ext cx="2458315" cy="347219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4" name="Picture 6" descr="https://avatars.mds.yandex.net/i?id=1e13712a5816845862d52a8f4989f1bedf7eedab-5304992-images-thumbs&amp;ref=rim&amp;n=33&amp;w=177&amp;h=25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33358" y="1444380"/>
            <a:ext cx="3627151" cy="512309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1294403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33045" y="1166244"/>
            <a:ext cx="5236755" cy="378565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000" b="1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</a:t>
            </a:r>
          </a:p>
          <a:p>
            <a:pPr algn="ctr"/>
            <a:r>
              <a:rPr lang="ru-RU" sz="8000" b="1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за </a:t>
            </a:r>
          </a:p>
          <a:p>
            <a:pPr algn="ctr"/>
            <a:r>
              <a:rPr lang="ru-RU" sz="8000" b="1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Внимание!</a:t>
            </a:r>
            <a:endParaRPr lang="ru-RU" sz="8000" b="1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04050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52582" y="593664"/>
            <a:ext cx="6096000" cy="5713872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lnSpc>
                <a:spcPct val="115000"/>
              </a:lnSpc>
              <a:spcAft>
                <a:spcPts val="0"/>
              </a:spcAft>
            </a:pPr>
            <a:r>
              <a:rPr lang="ru-RU" sz="4000" b="1" i="1" dirty="0">
                <a:solidFill>
                  <a:srgbClr val="302B3A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Люби, люби и люби свое отечество. </a:t>
            </a:r>
            <a:endParaRPr lang="ru-RU" sz="40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r">
              <a:lnSpc>
                <a:spcPct val="115000"/>
              </a:lnSpc>
              <a:spcAft>
                <a:spcPts val="0"/>
              </a:spcAft>
            </a:pPr>
            <a:r>
              <a:rPr lang="ru-RU" sz="4000" b="1" i="1" dirty="0">
                <a:solidFill>
                  <a:srgbClr val="302B3A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Ибо любовь эта даст тебе силу, </a:t>
            </a:r>
            <a:endParaRPr lang="ru-RU" sz="40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r">
              <a:lnSpc>
                <a:spcPct val="115000"/>
              </a:lnSpc>
              <a:spcAft>
                <a:spcPts val="0"/>
              </a:spcAft>
            </a:pPr>
            <a:r>
              <a:rPr lang="ru-RU" sz="4000" b="1" i="1" dirty="0">
                <a:solidFill>
                  <a:srgbClr val="302B3A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 все остальное без труда совершишь. </a:t>
            </a:r>
            <a:endParaRPr lang="ru-RU" sz="40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r">
              <a:lnSpc>
                <a:spcPct val="115000"/>
              </a:lnSpc>
              <a:spcAft>
                <a:spcPts val="0"/>
              </a:spcAft>
            </a:pPr>
            <a:r>
              <a:rPr lang="ru-RU" sz="4000" b="1" i="1" dirty="0">
                <a:solidFill>
                  <a:srgbClr val="302B3A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Михаил Салтыков-Щедрин</a:t>
            </a:r>
            <a:endParaRPr lang="ru-RU" sz="4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 descr="https://www.novochag.ru/upload/img_cache/09e/09e64a75d846c9485b6d56d30a437ea6_ce_2370x1580x0x0_cropped_1332x888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65817" y="1261582"/>
            <a:ext cx="4678133" cy="384612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308309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975927" y="942389"/>
            <a:ext cx="6096000" cy="515327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32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«Книга, – по словам А. Герцена, – это духовное завещание одного поколения другому, совет умирающего старца юноше, начинающему жить, приказ, передаваемый часовым, отправляющимся на отдых человеку, заступающему на его место».</a:t>
            </a:r>
            <a:endParaRPr lang="ru-RU" sz="32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074" name="Picture 2" descr="https://webpulse.imgsmail.ru/imgpreview?mb=webpulse&amp;key=pulse_cabinet-image-00f625c9-9012-4f07-9c79-28fd319b2e4b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2314" y="493949"/>
            <a:ext cx="4330974" cy="560171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474037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822037" y="595921"/>
            <a:ext cx="7675418" cy="17912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32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Родная сторона - мать, </a:t>
            </a:r>
            <a:r>
              <a:rPr lang="ru-RU" sz="3200" b="1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чужая </a:t>
            </a:r>
            <a:r>
              <a:rPr lang="ru-RU" sz="32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– мачеха; </a:t>
            </a:r>
            <a:endParaRPr lang="ru-RU" sz="3200" b="1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32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Родина - мать, умей за неё постоят</a:t>
            </a:r>
            <a:endParaRPr lang="ru-RU" sz="3200" b="1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32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Жить — родине служить.</a:t>
            </a:r>
            <a:endParaRPr lang="ru-RU" sz="32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121891" y="3761736"/>
            <a:ext cx="8802255" cy="23575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32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Своя земля и в горести мила;</a:t>
            </a:r>
            <a:endParaRPr lang="ru-RU" sz="3200" b="1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32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Глупа та птица, которой своё гнездо не мило.</a:t>
            </a:r>
            <a:endParaRPr lang="ru-RU" sz="3200" b="1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32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 чужой сторонушке рад своей </a:t>
            </a:r>
            <a:r>
              <a:rPr lang="ru-RU" sz="3200" b="1" i="1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воронушке</a:t>
            </a:r>
            <a:r>
              <a:rPr lang="ru-RU" sz="32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; </a:t>
            </a:r>
            <a:endParaRPr lang="ru-RU" sz="3200" b="1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32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Где выросла сосна, там она и красна</a:t>
            </a:r>
            <a:r>
              <a:rPr lang="ru-RU" sz="32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sz="32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304088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s://findtheslide.com/img/tmb/6/578176/166d2d72d547c919ecb022cdf9f6905b-720x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82618" y="204137"/>
            <a:ext cx="8562109" cy="642158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660205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78691" y="732209"/>
            <a:ext cx="6086764" cy="57554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40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Я природой живу и дышу,</a:t>
            </a:r>
            <a:endParaRPr lang="ru-RU" sz="4000" b="1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40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Вдохновенно и просто пишу,</a:t>
            </a:r>
            <a:endParaRPr lang="ru-RU" sz="4000" b="1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40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Растворяясь душой в простоте,</a:t>
            </a:r>
            <a:endParaRPr lang="ru-RU" sz="4000" b="1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40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Я живу на Земле в красоте!</a:t>
            </a:r>
            <a:endParaRPr lang="ru-RU" sz="40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5122" name="Picture 2" descr="https://sun9-29.userapi.com/impg/A25Gklh_XlweId0bqHTOwYUAyUsmyWlPKGJdYw/hhRGTxM4Aho.jpg?size=800x520&amp;quality=96&amp;sign=d3202faa34b9da86d5c1814df1347b42&amp;c_uniq_tag=rkBbH3JCHZ0W363XyhXexR0n95IMgrTOlvHwFt1trGE&amp;type=albu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86921" y="1508863"/>
            <a:ext cx="5612200" cy="364793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1979898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708072" y="95112"/>
            <a:ext cx="6096000" cy="650267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15000"/>
              </a:lnSpc>
              <a:spcAft>
                <a:spcPts val="1800"/>
              </a:spcAft>
            </a:pPr>
            <a:r>
              <a:rPr lang="ru-RU" sz="28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«Осенью лес молчит. Прислушайся! Какая стоит тишь! В предчувствии холодов приумолкли птицы. Ветка слегка согнулась и прикоснулась к твоему лицу. Беспредельная радость охватывает тебя. В такую пору особую радость приносит рабочая музыка дятла. Березки шелестят своими золотыми монетками. Природа зовет, манит к себе. Настроение  приподнимается. Кажется, что преодолимы все препятствия»</a:t>
            </a:r>
            <a:endParaRPr lang="ru-RU" sz="28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6146" name="Picture 2" descr="https://sun9-72.userapi.com/impg/lTX-e4CG2ShepMD51ZkScHwGW7vwPcuIwcrluA/GYicpeYbK5w.jpg?size=900x600&amp;quality=95&amp;sign=00b038bf82a13e9ac74eb0f4faa6eae9&amp;c_uniq_tag=cIUK5lXk8sy4NzreCR--nKnH2w0eJyi99dd5L_3ayAM&amp;type=album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5564" y="1569605"/>
            <a:ext cx="5330537" cy="355369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8535431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s://pichold.ru/wp-content/uploads/2021/10/img8-4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47673" y="1195152"/>
            <a:ext cx="2746872" cy="206015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902915" y="150244"/>
            <a:ext cx="807214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Древнерусская литература</a:t>
            </a:r>
            <a:endParaRPr lang="ru-RU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172" name="Picture 4" descr="https://i.ytimg.com/vi/tQgJgBPpibk/maxresdefault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75418" y="1286782"/>
            <a:ext cx="3454401" cy="194310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4" name="Picture 6" descr="https://www.etoretro.ru/data/media/4761/147288460730b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94545" y="3657600"/>
            <a:ext cx="4038976" cy="275099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8000621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34104" y="411141"/>
            <a:ext cx="3583481" cy="10772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2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М.Ю. </a:t>
            </a:r>
            <a:r>
              <a:rPr lang="ru-RU" sz="32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Лермонтова</a:t>
            </a:r>
          </a:p>
          <a:p>
            <a:pPr algn="ctr"/>
            <a:r>
              <a:rPr lang="ru-RU" sz="32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32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«Бородино» </a:t>
            </a:r>
            <a:endParaRPr lang="ru-RU" sz="32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7667592" y="390298"/>
            <a:ext cx="3770199" cy="10772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2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И.А. </a:t>
            </a:r>
            <a:r>
              <a:rPr lang="ru-RU" sz="32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Крылова</a:t>
            </a:r>
          </a:p>
          <a:p>
            <a:pPr algn="ctr"/>
            <a:r>
              <a:rPr lang="ru-RU" sz="32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32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«Волк на псарне»</a:t>
            </a:r>
            <a:r>
              <a:rPr lang="ru-RU" sz="3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endParaRPr lang="ru-RU" sz="3200" dirty="0"/>
          </a:p>
        </p:txBody>
      </p:sp>
      <p:pic>
        <p:nvPicPr>
          <p:cNvPr id="8194" name="Picture 2" descr="https://static.auction.ru/offer_images/2017/03/31/01/big/Q/qAG52x6uf9G/zhivopis_m_dobuzhinskij_v_voennom_poselenii_izd_knebe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5103" y="1982067"/>
            <a:ext cx="5099915" cy="38671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https://gas-kvas.com/uploads/posts/2023-01/1674025144_gas-kvas-com-p-risunok-na-temu-volk-na-psarne-41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06137" y="1701666"/>
            <a:ext cx="3468865" cy="471270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6337911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56</TotalTime>
  <Words>198</Words>
  <Application>Microsoft Office PowerPoint</Application>
  <PresentationFormat>Широкоэкранный</PresentationFormat>
  <Paragraphs>38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9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Пользователь</cp:lastModifiedBy>
  <cp:revision>7</cp:revision>
  <dcterms:created xsi:type="dcterms:W3CDTF">2023-08-22T10:15:24Z</dcterms:created>
  <dcterms:modified xsi:type="dcterms:W3CDTF">2024-02-04T10:34:59Z</dcterms:modified>
</cp:coreProperties>
</file>