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1" r:id="rId3"/>
    <p:sldId id="263" r:id="rId4"/>
    <p:sldId id="261" r:id="rId5"/>
    <p:sldId id="262" r:id="rId6"/>
    <p:sldId id="257" r:id="rId7"/>
    <p:sldId id="258" r:id="rId8"/>
    <p:sldId id="272" r:id="rId9"/>
    <p:sldId id="273" r:id="rId10"/>
    <p:sldId id="274" r:id="rId11"/>
    <p:sldId id="275" r:id="rId12"/>
    <p:sldId id="276" r:id="rId13"/>
    <p:sldId id="277"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ru-RU" smtClean="0"/>
              <a:t>Образец заголовка</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04.02.2024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04.02.2024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04.02.2024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04.02.2024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ru-RU" smtClean="0"/>
              <a:t>Образец заголовка</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04.02.2024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pPr/>
              <a:t>04.02.2024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pPr/>
              <a:t>04.02.2024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pPr/>
              <a:t>04.02.2024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04.02.2024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ru-RU" smtClean="0"/>
              <a:t>Образец заголовка</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04.02.2024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ru-RU" smtClean="0"/>
              <a:t>Образец заголовка</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04.02.2024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ru-RU" smtClean="0"/>
              <a:t>Вставка рисунка</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B4C71EC6-210F-42DE-9C53-41977AD35B3D}" type="datetimeFigureOut">
              <a:rPr lang="ru-RU" smtClean="0"/>
              <a:pPr/>
              <a:t>04.02.2024</a:t>
            </a:fld>
            <a:endParaRPr lang="ru-RU"/>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endParaRPr lang="ru-RU"/>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142852"/>
            <a:ext cx="7117180" cy="1470025"/>
          </a:xfrm>
        </p:spPr>
        <p:txBody>
          <a:bodyPr/>
          <a:lstStyle/>
          <a:p>
            <a:pPr algn="ctr"/>
            <a:r>
              <a:rPr lang="ru-RU" sz="2400" b="1" dirty="0">
                <a:solidFill>
                  <a:srgbClr val="00B0F0"/>
                </a:solidFill>
              </a:rPr>
              <a:t>Проект в первой младшей группе «Наш быт. Посуда»</a:t>
            </a:r>
          </a:p>
        </p:txBody>
      </p:sp>
      <p:pic>
        <p:nvPicPr>
          <p:cNvPr id="1028" name="Picture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32780" y="2897560"/>
            <a:ext cx="3970024" cy="3960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6001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dirty="0" smtClean="0">
                <a:latin typeface="Times New Roman" panose="02020603050405020304" pitchFamily="18" charset="0"/>
                <a:cs typeface="Times New Roman" panose="02020603050405020304" pitchFamily="18" charset="0"/>
              </a:rPr>
              <a:t>Чтение </a:t>
            </a:r>
            <a:r>
              <a:rPr lang="ru-RU" sz="2000" dirty="0">
                <a:latin typeface="Times New Roman" panose="02020603050405020304" pitchFamily="18" charset="0"/>
                <a:cs typeface="Times New Roman" panose="02020603050405020304" pitchFamily="18" charset="0"/>
              </a:rPr>
              <a:t>и обсуждение художественной литературы: </a:t>
            </a:r>
            <a:r>
              <a:rPr lang="ru-RU" sz="2000" dirty="0" smtClean="0">
                <a:latin typeface="Times New Roman" panose="02020603050405020304" pitchFamily="18" charset="0"/>
                <a:cs typeface="Times New Roman" panose="02020603050405020304" pitchFamily="18" charset="0"/>
              </a:rPr>
              <a:t>«</a:t>
            </a:r>
            <a:r>
              <a:rPr lang="ru-RU" sz="2000" dirty="0" err="1">
                <a:latin typeface="Times New Roman" panose="02020603050405020304" pitchFamily="18" charset="0"/>
                <a:cs typeface="Times New Roman" panose="02020603050405020304" pitchFamily="18" charset="0"/>
              </a:rPr>
              <a:t>Федорино</a:t>
            </a:r>
            <a:r>
              <a:rPr lang="ru-RU" sz="2000" dirty="0">
                <a:latin typeface="Times New Roman" panose="02020603050405020304" pitchFamily="18" charset="0"/>
                <a:cs typeface="Times New Roman" panose="02020603050405020304" pitchFamily="18" charset="0"/>
              </a:rPr>
              <a:t> горе</a:t>
            </a:r>
            <a:r>
              <a:rPr lang="ru-RU" sz="2000" dirty="0" smtClean="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5796136" y="2780928"/>
            <a:ext cx="2512963" cy="335061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03648" y="1916832"/>
            <a:ext cx="2880320" cy="384042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0637017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a:t>С</a:t>
            </a:r>
            <a:r>
              <a:rPr lang="ru-RU" sz="2400" dirty="0" smtClean="0"/>
              <a:t>южетно </a:t>
            </a:r>
            <a:r>
              <a:rPr lang="ru-RU" sz="2400" dirty="0"/>
              <a:t>ролевая игра:  «Обед</a:t>
            </a:r>
            <a:r>
              <a:rPr lang="ru-RU" sz="2400" dirty="0" smtClean="0"/>
              <a:t>».</a:t>
            </a:r>
            <a:endParaRPr lang="ru-RU" sz="2400" dirty="0"/>
          </a:p>
        </p:txBody>
      </p:sp>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551402" y="3199529"/>
            <a:ext cx="2311921" cy="308256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75431" y="944116"/>
            <a:ext cx="2355726" cy="314096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3568" y="1599841"/>
            <a:ext cx="2355726" cy="314096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2934274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smtClean="0">
                <a:latin typeface="Times New Roman" panose="02020603050405020304" pitchFamily="18" charset="0"/>
                <a:cs typeface="Times New Roman" panose="02020603050405020304" pitchFamily="18" charset="0"/>
              </a:rPr>
              <a:t>Дидактические игры.</a:t>
            </a:r>
            <a:endParaRPr lang="ru-RU" sz="24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491880" y="3068960"/>
            <a:ext cx="2455937" cy="327458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49056" y="89644"/>
            <a:ext cx="2715766" cy="362102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79175" y="1600199"/>
            <a:ext cx="2643758" cy="352501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8620776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59631" y="692697"/>
            <a:ext cx="6874923" cy="5166102"/>
          </a:xfrm>
        </p:spPr>
        <p:txBody>
          <a:bodyPr/>
          <a:lstStyle/>
          <a:p>
            <a:r>
              <a:rPr lang="ru-RU" dirty="0">
                <a:latin typeface="Times New Roman" panose="02020603050405020304" pitchFamily="18" charset="0"/>
                <a:cs typeface="Times New Roman" panose="02020603050405020304" pitchFamily="18" charset="0"/>
              </a:rPr>
              <a:t>Вывод:</a:t>
            </a:r>
          </a:p>
          <a:p>
            <a:r>
              <a:rPr lang="ru-RU" dirty="0">
                <a:latin typeface="Times New Roman" panose="02020603050405020304" pitchFamily="18" charset="0"/>
                <a:cs typeface="Times New Roman" panose="02020603050405020304" pitchFamily="18" charset="0"/>
              </a:rPr>
              <a:t>поставленные задачи выполнены:</a:t>
            </a:r>
          </a:p>
          <a:p>
            <a:r>
              <a:rPr lang="ru-RU" dirty="0">
                <a:latin typeface="Times New Roman" panose="02020603050405020304" pitchFamily="18" charset="0"/>
                <a:cs typeface="Times New Roman" panose="02020603050405020304" pitchFamily="18" charset="0"/>
              </a:rPr>
              <a:t>у детей сформировано обобщающее понятия «посуда», ее назначение, существенные признаки (форма, цвет, размер, из чего сделано); разучили стихи, песни, загадки, и т. д. на данную тему; получили творческий опыт, у детей возникло переживание чувства гордости за результат своего труда.</a:t>
            </a: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485253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675724"/>
            <a:ext cx="8280920" cy="924475"/>
          </a:xfrm>
        </p:spPr>
        <p:txBody>
          <a:bodyPr/>
          <a:lstStyle/>
          <a:p>
            <a:r>
              <a:rPr lang="ru-RU" sz="8000" b="1" dirty="0" smtClean="0">
                <a:solidFill>
                  <a:srgbClr val="0070C0"/>
                </a:solidFill>
              </a:rPr>
              <a:t>МОЛОДЦЫ!!! </a:t>
            </a:r>
            <a:endParaRPr lang="ru-RU" sz="8000" b="1" dirty="0">
              <a:solidFill>
                <a:srgbClr val="0070C0"/>
              </a:solidFill>
            </a:endParaRPr>
          </a:p>
        </p:txBody>
      </p:sp>
      <p:pic>
        <p:nvPicPr>
          <p:cNvPr id="14338" name="Picture 2"/>
          <p:cNvPicPr>
            <a:picLocks noGrp="1" noChangeAspect="1" noChangeArrowheads="1"/>
          </p:cNvPicPr>
          <p:nvPr>
            <p:ph idx="1"/>
          </p:nvPr>
        </p:nvPicPr>
        <p:blipFill>
          <a:blip r:embed="rId2" cstate="print">
            <a:extLst>
              <a:ext uri="{28A0092B-C50C-407E-A947-70E740481C1C}">
                <a14:useLocalDpi xmlns:a14="http://schemas.microsoft.com/office/drawing/2010/main"/>
              </a:ext>
            </a:extLst>
          </a:blip>
          <a:srcRect/>
          <a:stretch>
            <a:fillRect/>
          </a:stretch>
        </p:blipFill>
        <p:spPr bwMode="auto">
          <a:xfrm>
            <a:off x="539552" y="3212976"/>
            <a:ext cx="7704856" cy="2802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75874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subTitle" idx="1"/>
          </p:nvPr>
        </p:nvSpPr>
        <p:spPr>
          <a:xfrm>
            <a:off x="323528" y="404664"/>
            <a:ext cx="8668073" cy="6120680"/>
          </a:xfrm>
        </p:spPr>
        <p:txBody>
          <a:bodyPr>
            <a:normAutofit/>
          </a:bodyPr>
          <a:lstStyle/>
          <a:p>
            <a:pPr>
              <a:lnSpc>
                <a:spcPct val="80000"/>
              </a:lnSpc>
            </a:pPr>
            <a:r>
              <a:rPr lang="ru-RU" altLang="ru-RU" sz="1900" dirty="0">
                <a:latin typeface="Times New Roman" panose="02020603050405020304" pitchFamily="18" charset="0"/>
                <a:cs typeface="Times New Roman" panose="02020603050405020304" pitchFamily="18" charset="0"/>
              </a:rPr>
              <a:t>Актуальность: Детей привлекает яркость и красочность предметного мира, что позволяет взрослым целенаправленно развивать их сенсорные и речевые способности, составляющие фундамент умственного развития ребенка-дошкольника.</a:t>
            </a:r>
          </a:p>
          <a:p>
            <a:pPr>
              <a:lnSpc>
                <a:spcPct val="80000"/>
              </a:lnSpc>
            </a:pPr>
            <a:r>
              <a:rPr lang="ru-RU" altLang="ru-RU" sz="1900" dirty="0">
                <a:latin typeface="Times New Roman" panose="02020603050405020304" pitchFamily="18" charset="0"/>
                <a:cs typeface="Times New Roman" panose="02020603050405020304" pitchFamily="18" charset="0"/>
              </a:rPr>
              <a:t>Предметный мир, окружающие малыша вещи и игрушки имеют особое значение в развитии маленьких детей. Ребенок активно входит в предметный ми, начинает знакомиться с большим количеством  предметов, их качествами и свойствами, практически осваивает способы использования предметов в бытовой, игровой и других видах детской деятельности. Дети этого возраста активно экспериментируют как с предметами, так и с материалами.</a:t>
            </a:r>
          </a:p>
          <a:p>
            <a:pPr>
              <a:lnSpc>
                <a:spcPct val="80000"/>
              </a:lnSpc>
            </a:pPr>
            <a:r>
              <a:rPr lang="ru-RU" altLang="ru-RU" sz="1900" dirty="0">
                <a:latin typeface="Times New Roman" panose="02020603050405020304" pitchFamily="18" charset="0"/>
                <a:cs typeface="Times New Roman" panose="02020603050405020304" pitchFamily="18" charset="0"/>
              </a:rPr>
              <a:t>Реализация данного проекта позволяет ребенку обобщить свой познавательный чувственный опыт, научиться первым обследовательским действиям, незаметно овладеть простейшими сенсорными эталонами цвета, формы, величины. Словарь ребенка может быть обогащен названиями предметов, например, посудой, с которыми он активно действует, словесным обозначением самих действий, а также словами, обозначающими многообразие качеств, свойств и признаков этих предметов.</a:t>
            </a:r>
          </a:p>
          <a:p>
            <a:pPr>
              <a:lnSpc>
                <a:spcPct val="80000"/>
              </a:lnSpc>
            </a:pPr>
            <a:r>
              <a:rPr lang="ru-RU" altLang="ru-RU" sz="1900" dirty="0">
                <a:latin typeface="Times New Roman" panose="02020603050405020304" pitchFamily="18" charset="0"/>
                <a:cs typeface="Times New Roman" panose="02020603050405020304" pitchFamily="18" charset="0"/>
              </a:rPr>
              <a:t>Также актуально обратить внимание детей на различие в классификации посуды (чайная, столовая</a:t>
            </a:r>
            <a:r>
              <a:rPr lang="ru-RU" altLang="ru-RU" sz="1600" dirty="0">
                <a:latin typeface="Times New Roman" panose="02020603050405020304" pitchFamily="18" charset="0"/>
                <a:cs typeface="Times New Roman" panose="02020603050405020304" pitchFamily="18" charset="0"/>
              </a:rPr>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8000" b="1" dirty="0" smtClean="0">
                <a:solidFill>
                  <a:schemeClr val="accent5">
                    <a:lumMod val="75000"/>
                  </a:schemeClr>
                </a:solidFill>
              </a:rPr>
              <a:t/>
            </a:r>
            <a:br>
              <a:rPr lang="ru-RU" sz="8000" b="1" dirty="0" smtClean="0">
                <a:solidFill>
                  <a:schemeClr val="accent5">
                    <a:lumMod val="75000"/>
                  </a:schemeClr>
                </a:solidFill>
              </a:rPr>
            </a:br>
            <a:r>
              <a:rPr lang="ru-RU" sz="8000" b="1" dirty="0">
                <a:solidFill>
                  <a:schemeClr val="accent5">
                    <a:lumMod val="75000"/>
                  </a:schemeClr>
                </a:solidFill>
              </a:rPr>
              <a:t/>
            </a:r>
            <a:br>
              <a:rPr lang="ru-RU" sz="8000" b="1" dirty="0">
                <a:solidFill>
                  <a:schemeClr val="accent5">
                    <a:lumMod val="75000"/>
                  </a:schemeClr>
                </a:solidFill>
              </a:rPr>
            </a:br>
            <a:r>
              <a:rPr lang="ru-RU" sz="8000" b="1" dirty="0" smtClean="0">
                <a:solidFill>
                  <a:schemeClr val="accent5">
                    <a:lumMod val="75000"/>
                  </a:schemeClr>
                </a:solidFill>
              </a:rPr>
              <a:t/>
            </a:r>
            <a:br>
              <a:rPr lang="ru-RU" sz="8000" b="1" dirty="0" smtClean="0">
                <a:solidFill>
                  <a:schemeClr val="accent5">
                    <a:lumMod val="75000"/>
                  </a:schemeClr>
                </a:solidFill>
              </a:rPr>
            </a:br>
            <a:endParaRPr lang="ru-RU" sz="8000" b="1" dirty="0">
              <a:solidFill>
                <a:schemeClr val="accent5">
                  <a:lumMod val="75000"/>
                </a:schemeClr>
              </a:solidFill>
            </a:endParaRPr>
          </a:p>
        </p:txBody>
      </p:sp>
      <p:sp>
        <p:nvSpPr>
          <p:cNvPr id="3" name="Прямоугольник 2"/>
          <p:cNvSpPr/>
          <p:nvPr/>
        </p:nvSpPr>
        <p:spPr>
          <a:xfrm>
            <a:off x="323528" y="675723"/>
            <a:ext cx="8064896" cy="3539430"/>
          </a:xfrm>
          <a:prstGeom prst="rect">
            <a:avLst/>
          </a:prstGeom>
        </p:spPr>
        <p:txBody>
          <a:bodyPr wrap="square">
            <a:spAutoFit/>
          </a:bodyPr>
          <a:lstStyle/>
          <a:p>
            <a:r>
              <a:rPr lang="ru-RU" sz="1600" dirty="0">
                <a:latin typeface="Times New Roman" panose="02020603050405020304" pitchFamily="18" charset="0"/>
                <a:cs typeface="Times New Roman" panose="02020603050405020304" pitchFamily="18" charset="0"/>
              </a:rPr>
              <a:t>Цель проекта:  Формировать элементарные представления о посуде. Учить узнавать, называть и обобщать предметы посуды. Учить практическим способам выделять: величину, форму, цвет, количество. Учить выполнять элементарные игровые действия с посудой.</a:t>
            </a:r>
          </a:p>
          <a:p>
            <a:r>
              <a:rPr lang="ru-RU" sz="1600" dirty="0">
                <a:latin typeface="Times New Roman" panose="02020603050405020304" pitchFamily="18" charset="0"/>
                <a:cs typeface="Times New Roman" panose="02020603050405020304" pitchFamily="18" charset="0"/>
              </a:rPr>
              <a:t> </a:t>
            </a:r>
          </a:p>
          <a:p>
            <a:r>
              <a:rPr lang="ru-RU" sz="1600" dirty="0">
                <a:latin typeface="Times New Roman" panose="02020603050405020304" pitchFamily="18" charset="0"/>
                <a:cs typeface="Times New Roman" panose="02020603050405020304" pitchFamily="18" charset="0"/>
              </a:rPr>
              <a:t>Задачи проекта:</a:t>
            </a:r>
          </a:p>
          <a:p>
            <a:r>
              <a:rPr lang="ru-RU" sz="1600" dirty="0">
                <a:latin typeface="Times New Roman" panose="02020603050405020304" pitchFamily="18" charset="0"/>
                <a:cs typeface="Times New Roman" panose="02020603050405020304" pitchFamily="18" charset="0"/>
              </a:rPr>
              <a:t>- познакомить детей с предметами посуды; формировать представления о посуде и её назначение; обогатить чувственный опыт детей в ходе обследования предметов: выделение их величины, формы, цвета, количества, части.</a:t>
            </a:r>
          </a:p>
          <a:p>
            <a:r>
              <a:rPr lang="ru-RU" sz="1600" dirty="0">
                <a:latin typeface="Times New Roman" panose="02020603050405020304" pitchFamily="18" charset="0"/>
                <a:cs typeface="Times New Roman" panose="02020603050405020304" pitchFamily="18" charset="0"/>
              </a:rPr>
              <a:t>- развивать мелкую моторику рук посредством выполнения творческих работ; активизировать словарный запас;</a:t>
            </a:r>
          </a:p>
          <a:p>
            <a:r>
              <a:rPr lang="ru-RU" sz="1600" dirty="0">
                <a:latin typeface="Times New Roman" panose="02020603050405020304" pitchFamily="18" charset="0"/>
                <a:cs typeface="Times New Roman" panose="02020603050405020304" pitchFamily="18" charset="0"/>
              </a:rPr>
              <a:t>- воспитывать бережное отношение к предметам посуды; формировать положительные взаимоотношения между детьми, приучать их не мешать друг другу, соблюдать простейшие правила поведения.</a:t>
            </a:r>
          </a:p>
        </p:txBody>
      </p:sp>
    </p:spTree>
    <p:extLst>
      <p:ext uri="{BB962C8B-B14F-4D97-AF65-F5344CB8AC3E}">
        <p14:creationId xmlns:p14="http://schemas.microsoft.com/office/powerpoint/2010/main" val="30136961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77500" lnSpcReduction="20000"/>
          </a:bodyPr>
          <a:lstStyle/>
          <a:p>
            <a:r>
              <a:rPr lang="ru-RU" sz="1900" dirty="0">
                <a:latin typeface="Times New Roman" panose="02020603050405020304" pitchFamily="18" charset="0"/>
                <a:cs typeface="Times New Roman" panose="02020603050405020304" pitchFamily="18" charset="0"/>
              </a:rPr>
              <a:t>Этапы:</a:t>
            </a:r>
          </a:p>
          <a:p>
            <a:r>
              <a:rPr lang="ru-RU" sz="1900" dirty="0">
                <a:latin typeface="Times New Roman" panose="02020603050405020304" pitchFamily="18" charset="0"/>
                <a:cs typeface="Times New Roman" panose="02020603050405020304" pitchFamily="18" charset="0"/>
              </a:rPr>
              <a:t>Подготовительный:</a:t>
            </a:r>
          </a:p>
          <a:p>
            <a:r>
              <a:rPr lang="ru-RU" sz="1900" dirty="0">
                <a:latin typeface="Times New Roman" panose="02020603050405020304" pitchFamily="18" charset="0"/>
                <a:cs typeface="Times New Roman" panose="02020603050405020304" pitchFamily="18" charset="0"/>
              </a:rPr>
              <a:t>- подбор методической литературы;</a:t>
            </a:r>
          </a:p>
          <a:p>
            <a:r>
              <a:rPr lang="ru-RU" sz="1900" dirty="0">
                <a:latin typeface="Times New Roman" panose="02020603050405020304" pitchFamily="18" charset="0"/>
                <a:cs typeface="Times New Roman" panose="02020603050405020304" pitchFamily="18" charset="0"/>
              </a:rPr>
              <a:t>- подбор художественной литературы;</a:t>
            </a:r>
          </a:p>
          <a:p>
            <a:r>
              <a:rPr lang="ru-RU" sz="1900" dirty="0">
                <a:latin typeface="Times New Roman" panose="02020603050405020304" pitchFamily="18" charset="0"/>
                <a:cs typeface="Times New Roman" panose="02020603050405020304" pitchFamily="18" charset="0"/>
              </a:rPr>
              <a:t>- подбор иллюстраций, пособий, игрушек;</a:t>
            </a:r>
          </a:p>
          <a:p>
            <a:r>
              <a:rPr lang="ru-RU" sz="1900" dirty="0">
                <a:latin typeface="Times New Roman" panose="02020603050405020304" pitchFamily="18" charset="0"/>
                <a:cs typeface="Times New Roman" panose="02020603050405020304" pitchFamily="18" charset="0"/>
              </a:rPr>
              <a:t>- подбор картинок для самостоятельной изобразительной деятельности детей;</a:t>
            </a:r>
          </a:p>
          <a:p>
            <a:r>
              <a:rPr lang="ru-RU" sz="1900" dirty="0">
                <a:latin typeface="Times New Roman" panose="02020603050405020304" pitchFamily="18" charset="0"/>
                <a:cs typeface="Times New Roman" panose="02020603050405020304" pitchFamily="18" charset="0"/>
              </a:rPr>
              <a:t>- подбор аудио и видеозаписей песен и мультфильмов;</a:t>
            </a:r>
          </a:p>
          <a:p>
            <a:r>
              <a:rPr lang="ru-RU" sz="1900" dirty="0">
                <a:latin typeface="Times New Roman" panose="02020603050405020304" pitchFamily="18" charset="0"/>
                <a:cs typeface="Times New Roman" panose="02020603050405020304" pitchFamily="18" charset="0"/>
              </a:rPr>
              <a:t>- разработка конспектов НОД по теме недели;</a:t>
            </a:r>
          </a:p>
          <a:p>
            <a:r>
              <a:rPr lang="ru-RU" sz="1900" dirty="0">
                <a:latin typeface="Times New Roman" panose="02020603050405020304" pitchFamily="18" charset="0"/>
                <a:cs typeface="Times New Roman" panose="02020603050405020304" pitchFamily="18" charset="0"/>
              </a:rPr>
              <a:t>- разработка цикла бесед, развлечений с детьми по данной теме;</a:t>
            </a:r>
          </a:p>
          <a:p>
            <a:r>
              <a:rPr lang="ru-RU" sz="1900" dirty="0">
                <a:latin typeface="Times New Roman" panose="02020603050405020304" pitchFamily="18" charset="0"/>
                <a:cs typeface="Times New Roman" panose="02020603050405020304" pitchFamily="18" charset="0"/>
              </a:rPr>
              <a:t>- разработка и оформление дидактических игр по данной тематике;</a:t>
            </a:r>
          </a:p>
          <a:p>
            <a:r>
              <a:rPr lang="ru-RU" sz="1900" dirty="0">
                <a:latin typeface="Times New Roman" panose="02020603050405020304" pitchFamily="18" charset="0"/>
                <a:cs typeface="Times New Roman" panose="02020603050405020304" pitchFamily="18" charset="0"/>
              </a:rPr>
              <a:t>- разработать презентацию для детей;</a:t>
            </a:r>
          </a:p>
          <a:p>
            <a:r>
              <a:rPr lang="ru-RU" sz="1900" dirty="0">
                <a:latin typeface="Times New Roman" panose="02020603050405020304" pitchFamily="18" charset="0"/>
                <a:cs typeface="Times New Roman" panose="02020603050405020304" pitchFamily="18" charset="0"/>
              </a:rPr>
              <a:t>- организация РППС;</a:t>
            </a:r>
          </a:p>
          <a:p>
            <a:r>
              <a:rPr lang="ru-RU" sz="1900" dirty="0">
                <a:latin typeface="Times New Roman" panose="02020603050405020304" pitchFamily="18" charset="0"/>
                <a:cs typeface="Times New Roman" panose="02020603050405020304" pitchFamily="18" charset="0"/>
              </a:rPr>
              <a:t>- подбор наглядной информации для родителей.</a:t>
            </a:r>
          </a:p>
          <a:p>
            <a:endParaRPr lang="ru-RU" dirty="0"/>
          </a:p>
        </p:txBody>
      </p:sp>
    </p:spTree>
    <p:extLst>
      <p:ext uri="{BB962C8B-B14F-4D97-AF65-F5344CB8AC3E}">
        <p14:creationId xmlns:p14="http://schemas.microsoft.com/office/powerpoint/2010/main" val="5568607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860032" y="3857905"/>
            <a:ext cx="4283968" cy="3000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611560" y="692696"/>
            <a:ext cx="8064896" cy="5909310"/>
          </a:xfrm>
          <a:prstGeom prst="rect">
            <a:avLst/>
          </a:prstGeom>
        </p:spPr>
        <p:txBody>
          <a:bodyPr wrap="square">
            <a:spAutoFit/>
          </a:bodyPr>
          <a:lstStyle/>
          <a:p>
            <a:r>
              <a:rPr lang="ru-RU" sz="1400" dirty="0">
                <a:latin typeface="Times New Roman" panose="02020603050405020304" pitchFamily="18" charset="0"/>
                <a:cs typeface="Times New Roman" panose="02020603050405020304" pitchFamily="18" charset="0"/>
              </a:rPr>
              <a:t>Основной:</a:t>
            </a:r>
          </a:p>
          <a:p>
            <a:r>
              <a:rPr lang="ru-RU" sz="1400" dirty="0">
                <a:latin typeface="Times New Roman" panose="02020603050405020304" pitchFamily="18" charset="0"/>
                <a:cs typeface="Times New Roman" panose="02020603050405020304" pitchFamily="18" charset="0"/>
              </a:rPr>
              <a:t>Организационные формы работы над проектом:</a:t>
            </a:r>
          </a:p>
          <a:p>
            <a:r>
              <a:rPr lang="ru-RU" sz="1400" dirty="0">
                <a:latin typeface="Times New Roman" panose="02020603050405020304" pitchFamily="18" charset="0"/>
                <a:cs typeface="Times New Roman" panose="02020603050405020304" pitchFamily="18" charset="0"/>
              </a:rPr>
              <a:t>- рассматривание иллюстраций по теме;</a:t>
            </a:r>
          </a:p>
          <a:p>
            <a:r>
              <a:rPr lang="ru-RU" sz="1400" dirty="0">
                <a:latin typeface="Times New Roman" panose="02020603050405020304" pitchFamily="18" charset="0"/>
                <a:cs typeface="Times New Roman" panose="02020603050405020304" pitchFamily="18" charset="0"/>
              </a:rPr>
              <a:t>- беседы, рассказы по тете «Посуда» (для чего, как используют , о свойствах посуды, какая бывает, опасные предметы) с использованием иллюстраций и наглядного материала;</a:t>
            </a:r>
          </a:p>
          <a:p>
            <a:r>
              <a:rPr lang="ru-RU" sz="1400" dirty="0">
                <a:latin typeface="Times New Roman" panose="02020603050405020304" pitchFamily="18" charset="0"/>
                <a:cs typeface="Times New Roman" panose="02020603050405020304" pitchFamily="18" charset="0"/>
              </a:rPr>
              <a:t>- ситуация «Что будет, если мы не будем мыть посуду?» «Послушная ложка» (закрепление навыков кушать самостоятельно);</a:t>
            </a:r>
          </a:p>
          <a:p>
            <a:r>
              <a:rPr lang="ru-RU" sz="1400" dirty="0">
                <a:latin typeface="Times New Roman" panose="02020603050405020304" pitchFamily="18" charset="0"/>
                <a:cs typeface="Times New Roman" panose="02020603050405020304" pitchFamily="18" charset="0"/>
              </a:rPr>
              <a:t>- чтение и обсуждение художественной литературы:  «Три медведя», «</a:t>
            </a:r>
            <a:r>
              <a:rPr lang="ru-RU" sz="1400" dirty="0" err="1">
                <a:latin typeface="Times New Roman" panose="02020603050405020304" pitchFamily="18" charset="0"/>
                <a:cs typeface="Times New Roman" panose="02020603050405020304" pitchFamily="18" charset="0"/>
              </a:rPr>
              <a:t>Федорино</a:t>
            </a:r>
            <a:r>
              <a:rPr lang="ru-RU" sz="1400" dirty="0">
                <a:latin typeface="Times New Roman" panose="02020603050405020304" pitchFamily="18" charset="0"/>
                <a:cs typeface="Times New Roman" panose="02020603050405020304" pitchFamily="18" charset="0"/>
              </a:rPr>
              <a:t> горе», </a:t>
            </a:r>
            <a:r>
              <a:rPr lang="ru-RU" sz="1400" dirty="0" smtClean="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«Муха Цокотуха»;</a:t>
            </a:r>
          </a:p>
          <a:p>
            <a:r>
              <a:rPr lang="ru-RU" sz="1400" dirty="0">
                <a:latin typeface="Times New Roman" panose="02020603050405020304" pitchFamily="18" charset="0"/>
                <a:cs typeface="Times New Roman" panose="02020603050405020304" pitchFamily="18" charset="0"/>
              </a:rPr>
              <a:t>- наблюдение за младшим воспитателем как моет посуду, сушит, расставляет, накрывает стол;</a:t>
            </a:r>
          </a:p>
          <a:p>
            <a:r>
              <a:rPr lang="ru-RU" sz="1400" dirty="0">
                <a:latin typeface="Times New Roman" panose="02020603050405020304" pitchFamily="18" charset="0"/>
                <a:cs typeface="Times New Roman" panose="02020603050405020304" pitchFamily="18" charset="0"/>
              </a:rPr>
              <a:t>- чтение и заучивание стихов «Это ложка…»;</a:t>
            </a:r>
          </a:p>
          <a:p>
            <a:r>
              <a:rPr lang="ru-RU" sz="1400" dirty="0">
                <a:latin typeface="Times New Roman" panose="02020603050405020304" pitchFamily="18" charset="0"/>
                <a:cs typeface="Times New Roman" panose="02020603050405020304" pitchFamily="18" charset="0"/>
              </a:rPr>
              <a:t>- прослушивание песен про посуду;</a:t>
            </a:r>
          </a:p>
          <a:p>
            <a:r>
              <a:rPr lang="ru-RU" sz="1400" dirty="0">
                <a:latin typeface="Times New Roman" panose="02020603050405020304" pitchFamily="18" charset="0"/>
                <a:cs typeface="Times New Roman" panose="02020603050405020304" pitchFamily="18" charset="0"/>
              </a:rPr>
              <a:t>- прослушивание аудио сказок про посуду;</a:t>
            </a:r>
          </a:p>
          <a:p>
            <a:r>
              <a:rPr lang="ru-RU" sz="1400" dirty="0">
                <a:latin typeface="Times New Roman" panose="02020603050405020304" pitchFamily="18" charset="0"/>
                <a:cs typeface="Times New Roman" panose="02020603050405020304" pitchFamily="18" charset="0"/>
              </a:rPr>
              <a:t>- отгадывание загадок (чайник, чашка, сахарница, ложка, тарелка, кастрюля, сковорода);</a:t>
            </a:r>
          </a:p>
          <a:p>
            <a:r>
              <a:rPr lang="ru-RU" sz="1400" dirty="0" smtClean="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пальчиковые игры: «Помощники», «Посуда»;</a:t>
            </a:r>
          </a:p>
          <a:p>
            <a:r>
              <a:rPr lang="ru-RU" sz="1400" dirty="0">
                <a:latin typeface="Times New Roman" panose="02020603050405020304" pitchFamily="18" charset="0"/>
                <a:cs typeface="Times New Roman" panose="02020603050405020304" pitchFamily="18" charset="0"/>
              </a:rPr>
              <a:t>- игра-имитация: «Посуда»,                                                                                                         - дидактические: «Разноцветная посуда», «Чашки и блюдца», « Найди чья тень?», «Парочки», «Чашечки и ложечки», «Разноцветные кастрюльки»;</a:t>
            </a:r>
          </a:p>
          <a:p>
            <a:r>
              <a:rPr lang="ru-RU" sz="1400" dirty="0">
                <a:latin typeface="Times New Roman" panose="02020603050405020304" pitchFamily="18" charset="0"/>
                <a:cs typeface="Times New Roman" panose="02020603050405020304" pitchFamily="18" charset="0"/>
              </a:rPr>
              <a:t>- дыхательная  гимнастика: «Горячий чай»;</a:t>
            </a:r>
          </a:p>
          <a:p>
            <a:r>
              <a:rPr lang="ru-RU" sz="1400" dirty="0">
                <a:latin typeface="Times New Roman" panose="02020603050405020304" pitchFamily="18" charset="0"/>
                <a:cs typeface="Times New Roman" panose="02020603050405020304" pitchFamily="18" charset="0"/>
              </a:rPr>
              <a:t>- раскрашивание  рисунков  по теме (самостоятельная деятельность).</a:t>
            </a:r>
          </a:p>
          <a:p>
            <a:r>
              <a:rPr lang="ru-RU" sz="1400" dirty="0">
                <a:latin typeface="Times New Roman" panose="02020603050405020304" pitchFamily="18" charset="0"/>
                <a:cs typeface="Times New Roman" panose="02020603050405020304" pitchFamily="18" charset="0"/>
              </a:rPr>
              <a:t>- сюжетно ролевая игра:  «Обед», «Моем, моем всю посуду перемоем…», «Куклы пьют чай», «Чаепитие матрешек», «Принимайся за обед» ;</a:t>
            </a:r>
          </a:p>
          <a:p>
            <a:r>
              <a:rPr lang="ru-RU" sz="1400" dirty="0">
                <a:latin typeface="Times New Roman" panose="02020603050405020304" pitchFamily="18" charset="0"/>
                <a:cs typeface="Times New Roman" panose="02020603050405020304" pitchFamily="18" charset="0"/>
              </a:rPr>
              <a:t>- Игровые образовательные ситуации: «Накормим куклу кашей», «Мы  готовимся к обеду», «Угостим Катю обедом»,  «Маленькие хозяюшки»,  «Напоим куклу чаем», «У куклы Кати день рождения»;</a:t>
            </a:r>
          </a:p>
          <a:p>
            <a:r>
              <a:rPr lang="ru-RU" sz="1400" dirty="0">
                <a:latin typeface="Times New Roman" panose="02020603050405020304" pitchFamily="18" charset="0"/>
                <a:cs typeface="Times New Roman" panose="02020603050405020304" pitchFamily="18" charset="0"/>
              </a:rPr>
              <a:t>- художественная деятельность (лепка – </a:t>
            </a:r>
            <a:r>
              <a:rPr lang="ru-RU" sz="1400" dirty="0" smtClean="0">
                <a:latin typeface="Times New Roman" panose="02020603050405020304" pitchFamily="18" charset="0"/>
                <a:cs typeface="Times New Roman" panose="02020603050405020304" pitchFamily="18" charset="0"/>
              </a:rPr>
              <a:t>« чашечка», </a:t>
            </a:r>
            <a:r>
              <a:rPr lang="ru-RU" sz="1400" dirty="0">
                <a:latin typeface="Times New Roman" panose="02020603050405020304" pitchFamily="18" charset="0"/>
                <a:cs typeface="Times New Roman" panose="02020603050405020304" pitchFamily="18" charset="0"/>
              </a:rPr>
              <a:t>рисование – «Блюдце</a:t>
            </a:r>
            <a:r>
              <a:rPr lang="ru-RU" sz="1400" dirty="0" smtClean="0">
                <a:latin typeface="Times New Roman" panose="02020603050405020304" pitchFamily="18" charset="0"/>
                <a:cs typeface="Times New Roman" panose="02020603050405020304" pitchFamily="18" charset="0"/>
              </a:rPr>
              <a:t>»);</a:t>
            </a:r>
            <a:endParaRPr lang="ru-RU" sz="1400" dirty="0">
              <a:latin typeface="Times New Roman" panose="02020603050405020304" pitchFamily="18" charset="0"/>
              <a:cs typeface="Times New Roman" panose="02020603050405020304" pitchFamily="18" charset="0"/>
            </a:endParaRPr>
          </a:p>
          <a:p>
            <a:r>
              <a:rPr lang="ru-RU" sz="1400" dirty="0">
                <a:latin typeface="Times New Roman" panose="02020603050405020304" pitchFamily="18" charset="0"/>
                <a:cs typeface="Times New Roman" panose="02020603050405020304" pitchFamily="18" charset="0"/>
              </a:rPr>
              <a:t>- просмотр презентации «Посуда</a:t>
            </a:r>
            <a:r>
              <a:rPr lang="ru-RU" sz="1400" dirty="0" smtClean="0">
                <a:latin typeface="Times New Roman" panose="02020603050405020304" pitchFamily="18" charset="0"/>
                <a:cs typeface="Times New Roman" panose="02020603050405020304" pitchFamily="18" charset="0"/>
              </a:rPr>
              <a:t>».</a:t>
            </a:r>
            <a:r>
              <a:rPr lang="ru-RU" sz="1400" dirty="0">
                <a:latin typeface="Times New Roman" panose="02020603050405020304" pitchFamily="18" charset="0"/>
                <a:cs typeface="Times New Roman" panose="02020603050405020304" pitchFamily="18" charset="0"/>
              </a:rPr>
              <a:t> </a:t>
            </a:r>
          </a:p>
          <a:p>
            <a:r>
              <a:rPr lang="ru-RU" sz="14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645395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sz="1600" dirty="0">
                <a:latin typeface="Times New Roman" panose="02020603050405020304" pitchFamily="18" charset="0"/>
                <a:cs typeface="Times New Roman" panose="02020603050405020304" pitchFamily="18" charset="0"/>
              </a:rPr>
              <a:t>Заключительный:                                                                                                                             - изготовление коллективной работы;</a:t>
            </a:r>
          </a:p>
          <a:p>
            <a:r>
              <a:rPr lang="ru-RU" sz="1600" dirty="0">
                <a:latin typeface="Times New Roman" panose="02020603050405020304" pitchFamily="18" charset="0"/>
                <a:cs typeface="Times New Roman" panose="02020603050405020304" pitchFamily="18" charset="0"/>
              </a:rPr>
              <a:t>- выставка детских работ;</a:t>
            </a:r>
          </a:p>
          <a:p>
            <a:r>
              <a:rPr lang="ru-RU" sz="1600" dirty="0">
                <a:latin typeface="Times New Roman" panose="02020603050405020304" pitchFamily="18" charset="0"/>
                <a:cs typeface="Times New Roman" panose="02020603050405020304" pitchFamily="18" charset="0"/>
              </a:rPr>
              <a:t>- достигнутые результаты;</a:t>
            </a:r>
          </a:p>
          <a:p>
            <a:endParaRPr lang="ru-RU" dirty="0"/>
          </a:p>
          <a:p>
            <a:endParaRPr lang="ru-RU" dirty="0"/>
          </a:p>
        </p:txBody>
      </p:sp>
    </p:spTree>
    <p:extLst>
      <p:ext uri="{BB962C8B-B14F-4D97-AF65-F5344CB8AC3E}">
        <p14:creationId xmlns:p14="http://schemas.microsoft.com/office/powerpoint/2010/main" val="29871510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
            </a:r>
            <a:br>
              <a:rPr lang="ru-RU" dirty="0"/>
            </a:br>
            <a:endParaRPr lang="ru-RU" dirty="0"/>
          </a:p>
        </p:txBody>
      </p:sp>
      <p:sp>
        <p:nvSpPr>
          <p:cNvPr id="3" name="Объект 2"/>
          <p:cNvSpPr>
            <a:spLocks noGrp="1"/>
          </p:cNvSpPr>
          <p:nvPr>
            <p:ph idx="1"/>
          </p:nvPr>
        </p:nvSpPr>
        <p:spPr>
          <a:xfrm>
            <a:off x="611560" y="116633"/>
            <a:ext cx="7522995" cy="1224135"/>
          </a:xfrm>
        </p:spPr>
        <p:txBody>
          <a:bodyPr>
            <a:normAutofit/>
          </a:bodyPr>
          <a:lstStyle/>
          <a:p>
            <a:pPr marL="0" indent="0">
              <a:buNone/>
            </a:pPr>
            <a:r>
              <a:rPr lang="ru-RU" sz="2400" dirty="0">
                <a:latin typeface="Times New Roman" panose="02020603050405020304" pitchFamily="18" charset="0"/>
                <a:cs typeface="Times New Roman" panose="02020603050405020304" pitchFamily="18" charset="0"/>
              </a:rPr>
              <a:t>Р</a:t>
            </a:r>
            <a:r>
              <a:rPr lang="ru-RU" sz="2400" dirty="0" smtClean="0">
                <a:latin typeface="Times New Roman" panose="02020603050405020304" pitchFamily="18" charset="0"/>
                <a:cs typeface="Times New Roman" panose="02020603050405020304" pitchFamily="18" charset="0"/>
              </a:rPr>
              <a:t>ассматривание </a:t>
            </a:r>
            <a:r>
              <a:rPr lang="ru-RU" sz="2400" dirty="0">
                <a:latin typeface="Times New Roman" panose="02020603050405020304" pitchFamily="18" charset="0"/>
                <a:cs typeface="Times New Roman" panose="02020603050405020304" pitchFamily="18" charset="0"/>
              </a:rPr>
              <a:t>иллюстраций по </a:t>
            </a:r>
            <a:r>
              <a:rPr lang="ru-RU" sz="2400" dirty="0" smtClean="0">
                <a:latin typeface="Times New Roman" panose="02020603050405020304" pitchFamily="18" charset="0"/>
                <a:cs typeface="Times New Roman" panose="02020603050405020304" pitchFamily="18" charset="0"/>
              </a:rPr>
              <a:t>теме </a:t>
            </a:r>
            <a:r>
              <a:rPr lang="ru-RU" sz="2400" dirty="0">
                <a:latin typeface="Times New Roman" panose="02020603050405020304" pitchFamily="18" charset="0"/>
                <a:cs typeface="Times New Roman" panose="02020603050405020304" pitchFamily="18" charset="0"/>
              </a:rPr>
              <a:t>«Посуда» </a:t>
            </a:r>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106103" y="2516423"/>
            <a:ext cx="2931790" cy="3909053"/>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34474" y="332656"/>
            <a:ext cx="2643758" cy="3525011"/>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51520" y="1124744"/>
            <a:ext cx="2499742" cy="3332989"/>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extLst>
      <p:ext uri="{BB962C8B-B14F-4D97-AF65-F5344CB8AC3E}">
        <p14:creationId xmlns:p14="http://schemas.microsoft.com/office/powerpoint/2010/main" val="5503097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smtClean="0">
                <a:latin typeface="Times New Roman" panose="02020603050405020304" pitchFamily="18" charset="0"/>
                <a:cs typeface="Times New Roman" panose="02020603050405020304" pitchFamily="18" charset="0"/>
              </a:rPr>
              <a:t>Лепка </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 чашечка»</a:t>
            </a:r>
            <a:endParaRPr lang="ru-RU" sz="2400"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427984" y="3933056"/>
            <a:ext cx="3433714" cy="257528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32040" y="551101"/>
            <a:ext cx="3593637" cy="269522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2987" y="1898715"/>
            <a:ext cx="2787774" cy="371703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0028834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smtClean="0">
                <a:latin typeface="Times New Roman" panose="02020603050405020304" pitchFamily="18" charset="0"/>
                <a:cs typeface="Times New Roman" panose="02020603050405020304" pitchFamily="18" charset="0"/>
              </a:rPr>
              <a:t>Рисование </a:t>
            </a:r>
            <a:r>
              <a:rPr lang="ru-RU" sz="2800" dirty="0">
                <a:latin typeface="Times New Roman" panose="02020603050405020304" pitchFamily="18" charset="0"/>
                <a:cs typeface="Times New Roman" panose="02020603050405020304" pitchFamily="18" charset="0"/>
              </a:rPr>
              <a:t>– «Блюдце»</a:t>
            </a:r>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148064" y="434913"/>
            <a:ext cx="3552395" cy="266429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48797" y="1812541"/>
            <a:ext cx="3431115" cy="257333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8" name="Объект 7"/>
          <p:cNvPicPr>
            <a:picLocks noGrp="1" noChangeAspect="1"/>
          </p:cNvPicPr>
          <p:nvPr>
            <p:ph idx="1"/>
          </p:nvPr>
        </p:nvPicPr>
        <p:blipFill>
          <a:blip r:embed="rId4" cstate="email">
            <a:extLst>
              <a:ext uri="{28A0092B-C50C-407E-A947-70E740481C1C}">
                <a14:useLocalDpi xmlns:a14="http://schemas.microsoft.com/office/drawing/2010/main"/>
              </a:ext>
            </a:extLst>
          </a:blip>
          <a:stretch>
            <a:fillRect/>
          </a:stretch>
        </p:blipFill>
        <p:spPr>
          <a:xfrm>
            <a:off x="4548990" y="3861048"/>
            <a:ext cx="3096344" cy="232225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400731729"/>
      </p:ext>
    </p:extLst>
  </p:cSld>
  <p:clrMapOvr>
    <a:masterClrMapping/>
  </p:clrMapOvr>
  <p:timing>
    <p:tnLst>
      <p:par>
        <p:cTn id="1" dur="indefinite" restart="never" nodeType="tmRoot"/>
      </p:par>
    </p:tnLst>
  </p:timing>
</p:sld>
</file>

<file path=ppt/theme/theme1.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posuda_f7rrf</Template>
  <TotalTime>0</TotalTime>
  <Words>799</Words>
  <Application>Microsoft Office PowerPoint</Application>
  <PresentationFormat>Экран (4:3)</PresentationFormat>
  <Paragraphs>59</Paragraphs>
  <Slides>14</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14</vt:i4>
      </vt:variant>
    </vt:vector>
  </HeadingPairs>
  <TitlesOfParts>
    <vt:vector size="21" baseType="lpstr">
      <vt:lpstr>Arial</vt:lpstr>
      <vt:lpstr>Courier New</vt:lpstr>
      <vt:lpstr>Times New Roman</vt:lpstr>
      <vt:lpstr>Trebuchet MS</vt:lpstr>
      <vt:lpstr>Verdana</vt:lpstr>
      <vt:lpstr>Wingdings 2</vt:lpstr>
      <vt:lpstr>Spring</vt:lpstr>
      <vt:lpstr>Проект в первой младшей группе «Наш быт. Посуда»</vt:lpstr>
      <vt:lpstr>Презентация PowerPoint</vt:lpstr>
      <vt:lpstr>   </vt:lpstr>
      <vt:lpstr>Презентация PowerPoint</vt:lpstr>
      <vt:lpstr>Презентация PowerPoint</vt:lpstr>
      <vt:lpstr>Презентация PowerPoint</vt:lpstr>
      <vt:lpstr> </vt:lpstr>
      <vt:lpstr>Лепка – « чашечка»</vt:lpstr>
      <vt:lpstr>Рисование – «Блюдце»</vt:lpstr>
      <vt:lpstr>Чтение и обсуждение художественной литературы: «Федорино горе».</vt:lpstr>
      <vt:lpstr>Сюжетно ролевая игра:  «Обед».</vt:lpstr>
      <vt:lpstr>Дидактические игры.</vt:lpstr>
      <vt:lpstr>Презентация PowerPoint</vt:lpstr>
      <vt:lpstr>МОЛОДЦЫ!!!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в первой младшей группе «Наш быт. Посуда»</dc:title>
  <dc:creator>Любовь</dc:creator>
  <cp:lastModifiedBy>Любовь</cp:lastModifiedBy>
  <cp:revision>2</cp:revision>
  <dcterms:created xsi:type="dcterms:W3CDTF">2024-02-04T17:52:35Z</dcterms:created>
  <dcterms:modified xsi:type="dcterms:W3CDTF">2024-02-04T17:55:14Z</dcterms:modified>
</cp:coreProperties>
</file>