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66" r:id="rId2"/>
    <p:sldId id="269" r:id="rId3"/>
    <p:sldId id="277" r:id="rId4"/>
    <p:sldId id="276" r:id="rId5"/>
    <p:sldId id="275" r:id="rId6"/>
    <p:sldId id="287" r:id="rId7"/>
    <p:sldId id="272" r:id="rId8"/>
    <p:sldId id="280" r:id="rId9"/>
    <p:sldId id="263" r:id="rId10"/>
    <p:sldId id="265" r:id="rId11"/>
    <p:sldId id="264" r:id="rId12"/>
    <p:sldId id="257" r:id="rId13"/>
    <p:sldId id="262" r:id="rId14"/>
    <p:sldId id="278" r:id="rId15"/>
    <p:sldId id="260" r:id="rId16"/>
    <p:sldId id="261" r:id="rId17"/>
    <p:sldId id="279" r:id="rId18"/>
    <p:sldId id="256" r:id="rId19"/>
    <p:sldId id="259" r:id="rId20"/>
    <p:sldId id="289" r:id="rId21"/>
    <p:sldId id="281" r:id="rId22"/>
    <p:sldId id="288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75E7AB6-3815-4AC5-A6D6-7FD7D34D4FEE}">
          <p14:sldIdLst>
            <p14:sldId id="266"/>
            <p14:sldId id="269"/>
            <p14:sldId id="277"/>
            <p14:sldId id="276"/>
            <p14:sldId id="275"/>
            <p14:sldId id="287"/>
            <p14:sldId id="272"/>
            <p14:sldId id="280"/>
            <p14:sldId id="263"/>
            <p14:sldId id="265"/>
            <p14:sldId id="264"/>
            <p14:sldId id="257"/>
            <p14:sldId id="262"/>
            <p14:sldId id="278"/>
            <p14:sldId id="260"/>
            <p14:sldId id="261"/>
            <p14:sldId id="279"/>
            <p14:sldId id="256"/>
            <p14:sldId id="259"/>
            <p14:sldId id="289"/>
          </p14:sldIdLst>
        </p14:section>
        <p14:section name="Раздел без заголовка" id="{0AB62DE5-6C91-45ED-B749-61D93E36FE1D}">
          <p14:sldIdLst>
            <p14:sldId id="281"/>
            <p14:sldId id="288"/>
            <p14:sldId id="271"/>
            <p14:sldId id="29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0099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594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BFDF4-0A88-4597-9292-657B60944515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6763F-1B5A-4754-B68B-C876648AA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0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наших группах воспитываются дети с РАС, у которых  отсутствует речь или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она развита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уровне отдельных слов. В основном, понимание обращённой речи доступно только в рамках бытовых стереотипов. Такие дети болезненно реагируют на перемены, самостоятельно не могут регулировать свою деятельность.  Они отстают от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нормотипичных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сверстников по всем показателям, но самые явные отставания имеют в развитии навыков коммуникации и социального взаимодействия.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создании среды мы учитываем такие особенности детей с РАС, как проблемы коммуникации и социального поведения, а так же их характерные особенности.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885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Одним из самых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эффективных способов развития мелкой моторики являются игры-шнуровки. С помощью этих игр мы  развиваем у детей глазомер, внимание, происходит укрепление пальцев и всей кисти руки и что не маловажно,  развиваем усидчивость, так же формируется  пространственное ориентирование (понятия 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«вверху»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«внизу»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«справа»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«слева»)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Наши воспитанники испытывают трудности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b="1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зрительно-моторной координации,</a:t>
            </a:r>
            <a:r>
              <a:rPr lang="ru-RU" sz="1200" b="1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 завлекая детей с РАС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поиграть деревянными вкладышами,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мы способствуем 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развитию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них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координации движений, пространственного мышления, умения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различать цвета,</a:t>
            </a:r>
            <a:r>
              <a:rPr lang="ru-RU" sz="1200" b="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соотносить предметы по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величине, форме.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Игры с </a:t>
            </a:r>
            <a:r>
              <a:rPr lang="ru-RU" dirty="0" err="1"/>
              <a:t>пазлами</a:t>
            </a:r>
            <a:r>
              <a:rPr lang="ru-RU" dirty="0"/>
              <a:t> очень привлекают внимание детей.</a:t>
            </a:r>
            <a:r>
              <a:rPr lang="ru-RU" baseline="0" dirty="0"/>
              <a:t> С помощью таких игр у детей </a:t>
            </a:r>
            <a:r>
              <a:rPr lang="ru-RU" dirty="0"/>
              <a:t>развивается в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оображение, фантазия и наглядно-образное мышление</a:t>
            </a:r>
            <a:r>
              <a:rPr lang="ru-RU" sz="1200" b="0" i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Говорящие и тактильные книжки, игрушки настольного театра очень интересны детям. </a:t>
            </a:r>
            <a:r>
              <a:rPr lang="ru-RU" dirty="0" smtClean="0"/>
              <a:t>Фигурки</a:t>
            </a:r>
            <a:r>
              <a:rPr lang="ru-RU" baseline="0" dirty="0" smtClean="0"/>
              <a:t> п</a:t>
            </a:r>
            <a:r>
              <a:rPr lang="ru-RU" dirty="0" smtClean="0"/>
              <a:t>ерсонажей </a:t>
            </a:r>
            <a:r>
              <a:rPr lang="ru-RU" dirty="0"/>
              <a:t>сказок изготовлены из мягкой резины, которая на ощупь нравится ребенку.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+mn-lt"/>
                <a:ea typeface="Times New Roman"/>
                <a:cs typeface="Times New Roman"/>
              </a:rPr>
              <a:t>Обязательной составляющей развивающей предметно-пространственной среды для ребенка с РАС является </a:t>
            </a:r>
            <a:r>
              <a:rPr lang="ru-RU" sz="1200" i="1" dirty="0">
                <a:effectLst/>
                <a:latin typeface="+mn-lt"/>
                <a:ea typeface="Times New Roman"/>
                <a:cs typeface="Times New Roman"/>
              </a:rPr>
              <a:t> </a:t>
            </a:r>
            <a:r>
              <a:rPr lang="ru-RU" sz="1200" b="1" i="1" dirty="0">
                <a:effectLst/>
                <a:latin typeface="+mn-lt"/>
                <a:ea typeface="Times New Roman"/>
                <a:cs typeface="Times New Roman"/>
              </a:rPr>
              <a:t>уголок уединения</a:t>
            </a:r>
            <a:r>
              <a:rPr lang="ru-RU" sz="1200" b="1" dirty="0">
                <a:effectLst/>
                <a:latin typeface="+mn-lt"/>
                <a:ea typeface="Times New Roman"/>
                <a:cs typeface="Times New Roman"/>
              </a:rPr>
              <a:t> </a:t>
            </a:r>
            <a:r>
              <a:rPr lang="ru-RU" sz="1200" dirty="0">
                <a:effectLst/>
                <a:latin typeface="+mn-lt"/>
                <a:ea typeface="Times New Roman"/>
                <a:cs typeface="Times New Roman"/>
              </a:rPr>
              <a:t>(зона отдыха ребенка), который способствует снятию эмоционального</a:t>
            </a:r>
            <a:r>
              <a:rPr lang="ru-RU" sz="1200" baseline="0" dirty="0">
                <a:effectLst/>
                <a:latin typeface="+mn-lt"/>
                <a:ea typeface="Times New Roman"/>
                <a:cs typeface="Times New Roman"/>
              </a:rPr>
              <a:t> </a:t>
            </a:r>
            <a:r>
              <a:rPr lang="ru-RU" sz="1200" dirty="0">
                <a:effectLst/>
                <a:latin typeface="+mn-lt"/>
                <a:ea typeface="Times New Roman"/>
                <a:cs typeface="Times New Roman"/>
              </a:rPr>
              <a:t>напряжения.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Уголок  уединения позволяет ребенку чувствовать себя спокойнее и защищеннее, и при этом оставаться в обществе сверстников.</a:t>
            </a:r>
            <a:endParaRPr lang="ru-RU" sz="1050" dirty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07173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/>
              <a:t>Для комфортного пребывания </a:t>
            </a:r>
            <a:r>
              <a:rPr lang="ru-RU" sz="1600" dirty="0" smtClean="0"/>
              <a:t>ребенка-</a:t>
            </a:r>
            <a:r>
              <a:rPr lang="ru-RU" sz="1600" baseline="0" dirty="0" smtClean="0"/>
              <a:t> </a:t>
            </a:r>
            <a:r>
              <a:rPr lang="ru-RU" sz="1600" baseline="0" dirty="0" err="1" smtClean="0"/>
              <a:t>аутиста</a:t>
            </a:r>
            <a:r>
              <a:rPr lang="ru-RU" sz="1600" dirty="0" smtClean="0"/>
              <a:t> </a:t>
            </a:r>
            <a:r>
              <a:rPr lang="ru-RU" sz="1600" dirty="0"/>
              <a:t>в ДОУ </a:t>
            </a:r>
            <a:r>
              <a:rPr lang="ru-RU" sz="1600" dirty="0" smtClean="0"/>
              <a:t>и успешной реализации АООП  для</a:t>
            </a:r>
            <a:r>
              <a:rPr lang="ru-RU" sz="1600" baseline="0" dirty="0" smtClean="0"/>
              <a:t> детей с РАС, </a:t>
            </a:r>
            <a:r>
              <a:rPr lang="ru-RU" sz="1600" dirty="0" smtClean="0"/>
              <a:t>мы </a:t>
            </a:r>
            <a:r>
              <a:rPr lang="ru-RU" sz="1600" dirty="0"/>
              <a:t>вместе со </a:t>
            </a:r>
            <a:r>
              <a:rPr lang="ru-RU" sz="1600" dirty="0" smtClean="0"/>
              <a:t>специалистами, </a:t>
            </a:r>
            <a:r>
              <a:rPr lang="ru-RU" sz="1600" dirty="0"/>
              <a:t>тесно взаимодействуем с </a:t>
            </a:r>
            <a:r>
              <a:rPr lang="ru-RU" sz="1600" dirty="0" smtClean="0"/>
              <a:t>родителями</a:t>
            </a:r>
            <a:r>
              <a:rPr lang="ru-RU" sz="1600" baseline="0" dirty="0" smtClean="0"/>
              <a:t> воспитанников.</a:t>
            </a:r>
            <a:endParaRPr lang="ru-RU" sz="1600" dirty="0"/>
          </a:p>
          <a:p>
            <a:r>
              <a:rPr lang="ru-RU" sz="1600" dirty="0"/>
              <a:t>В уголках для родителей размещается необходимая для них информация от специалистов (учителя-логопеда, учителя-дефектолога, педагога- психолога). </a:t>
            </a:r>
          </a:p>
          <a:p>
            <a:r>
              <a:rPr lang="ru-RU" sz="1600" dirty="0"/>
              <a:t>Имеется тетрадь взаимодействия родителей со специалистами, в которой отражена форма работы.</a:t>
            </a:r>
          </a:p>
          <a:p>
            <a:r>
              <a:rPr lang="ru-RU" sz="1600" dirty="0"/>
              <a:t>Проводим индивидуальные консультации, беседы на интересующие родителей темы. </a:t>
            </a:r>
          </a:p>
          <a:p>
            <a:r>
              <a:rPr lang="ru-RU" sz="1600" dirty="0"/>
              <a:t>Родители </a:t>
            </a:r>
            <a:r>
              <a:rPr lang="ru-RU" sz="1600" dirty="0" smtClean="0"/>
              <a:t>воспитанников посещают </a:t>
            </a:r>
            <a:r>
              <a:rPr lang="ru-RU" sz="1600" dirty="0"/>
              <a:t>все мероприятия группы и ДОУ (родительские собрания, праздники, </a:t>
            </a:r>
            <a:r>
              <a:rPr lang="ru-RU" sz="1600" dirty="0" smtClean="0"/>
              <a:t>«Открытый доступ», «</a:t>
            </a:r>
            <a:r>
              <a:rPr lang="ru-RU" sz="1600" dirty="0" err="1" smtClean="0"/>
              <a:t>Игромастер</a:t>
            </a:r>
            <a:r>
              <a:rPr lang="ru-RU" sz="1600" dirty="0" smtClean="0"/>
              <a:t> </a:t>
            </a:r>
            <a:r>
              <a:rPr lang="ru-RU" sz="1600" dirty="0"/>
              <a:t>выходного </a:t>
            </a:r>
            <a:r>
              <a:rPr lang="ru-RU" sz="1600" dirty="0" smtClean="0"/>
              <a:t>дня</a:t>
            </a:r>
            <a:r>
              <a:rPr lang="ru-RU" sz="1600" baseline="0" dirty="0" smtClean="0"/>
              <a:t> </a:t>
            </a:r>
            <a:r>
              <a:rPr lang="ru-RU" sz="1600" dirty="0" smtClean="0"/>
              <a:t>совместно </a:t>
            </a:r>
            <a:r>
              <a:rPr lang="ru-RU" sz="1600" dirty="0"/>
              <a:t>с </a:t>
            </a:r>
            <a:r>
              <a:rPr lang="ru-RU" sz="1600" dirty="0" smtClean="0"/>
              <a:t>ребенком» </a:t>
            </a:r>
            <a:r>
              <a:rPr lang="ru-RU" sz="1600" dirty="0"/>
              <a:t>и </a:t>
            </a:r>
            <a:r>
              <a:rPr lang="ru-RU" sz="1600" dirty="0" smtClean="0"/>
              <a:t>т.п.</a:t>
            </a:r>
            <a:endParaRPr lang="ru-RU" sz="16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6198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717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740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связи с такими особенностями детей развивающая предметно-пространственная среда должна быть: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Игровое пространство в группах организовано традиционным образом, в соответствии с содержанием общеобразовательной программы</a:t>
            </a:r>
            <a:r>
              <a:rPr lang="ru-RU" baseline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ДОУ.</a:t>
            </a:r>
            <a:endParaRPr lang="ru-RU" sz="105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792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организации пространства нам было важно обеспечить его привлекательность, удобство и возможность для социального взаимодействия и коммуникации между детьми. Возможность социального взаимодействия между ребенком с РАС и другими детьми обеспечивается за счет единого, объединяющего детей пространства,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в котором  ребёнок с РАС может достаточно свободно перемещаться, располагаться для игр с игрушками, отдыхать. Игровая зона помогает ребёнку чувствовать себя комфортно, располагает к взаимодействию с другими детьми и педагогом.</a:t>
            </a:r>
            <a:endParaRPr lang="ru-RU" sz="105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каждой общеразвивающей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группе мы создали уголок для детей с РАС. В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нем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каждого вида игрушек выделены отдельные полки. В предметно-развивающую среду включены наборы муляжей, крупные и мелкие игрушки по темам, конструкторы, кубики, пирамидки, матрёшки. настольные игры и т.п. Все предметы, игрушки расположены на своём месте для удобства использования детьми и наведения порядка. Порядок в окружающем мире предметов очень важен для любого ребенка, а для детей с РАС, с его стереотипностью поведения – необходимое условие жизни.  Среди оборудования и материалов, доступных для ребенка с РАС, есть его любимые предметы и игрушки. Создавая эти уголки для детей-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аутистов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мы предполагали,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что пользоваться материалом будут только они. Но, например, Карину привлекали только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пазлы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«говорящие» книжки. Тогда пришлось разрешить всем детям брать там игрушки и игры, и наблюдая за ними девочка стала повторять игровые действия с другим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материалом.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детей с РАС,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посещающих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наши группы недостаточно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сформированы навыки зрительно - двигательной координации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 Они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испытывают большие трудности в тех видах деятельности, где необходимы точные координированные движения. Поэтому мы в своей работе используем различные игры и пособия, в ходе которых развивается мышление, память, мелкая моторика рук, кисти рук и пальцы приобретают силу, подвижность и гибкость.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763F-1B5A-4754-B68B-C876648AAAC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166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357166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общеобразовательное учреждение «Детский сад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 40«» компенсирующего вида»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221088"/>
            <a:ext cx="568863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</a:t>
            </a:r>
            <a:endParaRPr lang="en-US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Тагирова Е.М.</a:t>
            </a:r>
          </a:p>
          <a:p>
            <a:pPr algn="r"/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endParaRPr lang="ru-RU" sz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Одинцово - 2021г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772817"/>
            <a:ext cx="69545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предметно-пространственной мини-среды для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детей с РАС в условиях  инклюзивного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образования в группах общеразвивающей направленности ДОО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357166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для развития мелкой моторики рук</a:t>
            </a:r>
          </a:p>
        </p:txBody>
      </p:sp>
      <p:pic>
        <p:nvPicPr>
          <p:cNvPr id="7" name="Рисунок 6" descr="C:\Documents and Settings\Forester\Мои документы\мозаика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970927">
            <a:off x="320727" y="2312447"/>
            <a:ext cx="3919288" cy="323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868" y="928670"/>
            <a:ext cx="18573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мозаика</a:t>
            </a:r>
          </a:p>
        </p:txBody>
      </p:sp>
      <p:pic>
        <p:nvPicPr>
          <p:cNvPr id="9" name="Рисунок 8" descr="C:\Documents and Settings\Forester\Мои документы\мозаика геом фигуры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758689">
            <a:off x="4839761" y="2160285"/>
            <a:ext cx="3968930" cy="325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Forester\Мои документы\для мелкой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21394" y="4024224"/>
            <a:ext cx="25243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Forester\Мои документы\конструк пластмассовый круглый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224239" y="3786190"/>
            <a:ext cx="292895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Forester\Мои документы\конструктор пластмассовый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150651" y="785794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56176" y="285728"/>
            <a:ext cx="2714645" cy="95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конструкторов</a:t>
            </a:r>
          </a:p>
        </p:txBody>
      </p:sp>
      <p:pic>
        <p:nvPicPr>
          <p:cNvPr id="9" name="Рисунок 8" descr="C:\Documents and Settings\Forester\Мои документы\кубики деревянные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947616" y="2692643"/>
            <a:ext cx="321471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ED3F532-E2B4-4721-B21E-C76CA449A83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50370" y="330705"/>
            <a:ext cx="2615573" cy="254495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39C3D1C4-3294-41B9-B2DB-6059264EE94D}"/>
              </a:ext>
            </a:extLst>
          </p:cNvPr>
          <p:cNvSpPr/>
          <p:nvPr/>
        </p:nvSpPr>
        <p:spPr>
          <a:xfrm>
            <a:off x="6233485" y="1527658"/>
            <a:ext cx="2224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«Блоки </a:t>
            </a:r>
            <a:r>
              <a:rPr lang="ru-RU" b="1" dirty="0" err="1">
                <a:solidFill>
                  <a:srgbClr val="0000FF"/>
                </a:solidFill>
              </a:rPr>
              <a:t>Дьенеша</a:t>
            </a:r>
            <a:r>
              <a:rPr lang="ru-RU" b="1" dirty="0">
                <a:solidFill>
                  <a:srgbClr val="0000FF"/>
                </a:solidFill>
              </a:rPr>
              <a:t>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7647E63-4A63-47D6-87BB-262D13ADFC22}"/>
              </a:ext>
            </a:extLst>
          </p:cNvPr>
          <p:cNvSpPr/>
          <p:nvPr/>
        </p:nvSpPr>
        <p:spPr>
          <a:xfrm>
            <a:off x="6456254" y="5730877"/>
            <a:ext cx="2491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«Деревянный конструктор»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A91A020-9C73-4D21-A608-F2F6884C0296}"/>
              </a:ext>
            </a:extLst>
          </p:cNvPr>
          <p:cNvSpPr/>
          <p:nvPr/>
        </p:nvSpPr>
        <p:spPr>
          <a:xfrm>
            <a:off x="2946352" y="2918527"/>
            <a:ext cx="3227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«Пластмассовый конструктор»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Forester\Мои документы\шнуровка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010303">
            <a:off x="113357" y="1743203"/>
            <a:ext cx="4345255" cy="35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Forester\Мои документы\шнуровка 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872603">
            <a:off x="4607348" y="1752474"/>
            <a:ext cx="4546049" cy="34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71736" y="357166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Шнуровки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5939" y="5763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Forester\Мои документы\геом фигуры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098037">
            <a:off x="1141376" y="866969"/>
            <a:ext cx="2865030" cy="281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Forester\Рабочий стол\РАС\20201211_14112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6064" y="3978075"/>
            <a:ext cx="304896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728" y="214290"/>
            <a:ext cx="671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Деревянные и картонные вкладыши</a:t>
            </a:r>
          </a:p>
        </p:txBody>
      </p:sp>
      <p:pic>
        <p:nvPicPr>
          <p:cNvPr id="9" name="Рисунок 8" descr="C:\Documents and Settings\Forester\Мои документы\игра нарядим мишек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671459">
            <a:off x="5428507" y="745390"/>
            <a:ext cx="3043788" cy="304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Forester\Рабочий стол\РАС\20201211_134646.jpg">
            <a:extLst>
              <a:ext uri="{FF2B5EF4-FFF2-40B4-BE49-F238E27FC236}">
                <a16:creationId xmlns:a16="http://schemas.microsoft.com/office/drawing/2014/main" xmlns="" id="{5052B1BD-23D6-4A5F-BC19-CB2FB4702518}"/>
              </a:ext>
            </a:extLst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4641561" y="3780961"/>
            <a:ext cx="2977967" cy="2559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16" y="12411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7473" y="643948"/>
            <a:ext cx="393643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36781" y="4509120"/>
            <a:ext cx="4157133" cy="2015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15672" y="256232"/>
            <a:ext cx="3022601" cy="40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90670"/>
            <a:ext cx="3516206" cy="260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704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788"/>
            <a:ext cx="9251504" cy="6858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Forester\Мои документы\игра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1286" y="1267627"/>
            <a:ext cx="3161319" cy="277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Forester\Мои документы\игра чей димик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410455" y="1161785"/>
            <a:ext cx="3286149" cy="339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14810" y="285728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развитие памяти 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внимания</a:t>
            </a:r>
          </a:p>
        </p:txBody>
      </p:sp>
      <p:pic>
        <p:nvPicPr>
          <p:cNvPr id="8" name="Рисунок 7" descr="C:\Documents and Settings\Forester\Мои документы\мои первые часы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566858" y="3494500"/>
            <a:ext cx="2701111" cy="357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AF44E09-A1B0-4636-B8ED-1C5839B5A031}"/>
              </a:ext>
            </a:extLst>
          </p:cNvPr>
          <p:cNvSpPr/>
          <p:nvPr/>
        </p:nvSpPr>
        <p:spPr>
          <a:xfrm>
            <a:off x="179512" y="188641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Игра «Кто откуда? Что откуда?»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 (классификация предметов</a:t>
            </a:r>
            <a:r>
              <a:rPr lang="ru-RU" sz="20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8362923A-B979-4E85-9FA1-5395B9FC355F}"/>
              </a:ext>
            </a:extLst>
          </p:cNvPr>
          <p:cNvSpPr/>
          <p:nvPr/>
        </p:nvSpPr>
        <p:spPr>
          <a:xfrm rot="10800000" flipV="1">
            <a:off x="3419872" y="1911876"/>
            <a:ext cx="1937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«Найди пару»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4A5EC63-B272-44A0-8CAC-E605BFD01569}"/>
              </a:ext>
            </a:extLst>
          </p:cNvPr>
          <p:cNvSpPr/>
          <p:nvPr/>
        </p:nvSpPr>
        <p:spPr>
          <a:xfrm rot="10800000" flipH="1" flipV="1">
            <a:off x="6156176" y="4829594"/>
            <a:ext cx="19442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«Мои первые часы»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C:\Documents and Settings\Forester\Рабочий стол\РАС\20201211_1345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4380" y="297468"/>
            <a:ext cx="3860815" cy="275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406E84-626A-4D1B-9B34-F04EE85A39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908953">
            <a:off x="3017751" y="1610401"/>
            <a:ext cx="4860000" cy="23042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0008A09-F645-4933-A41C-8FAF20F3A0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715730">
            <a:off x="194935" y="3617480"/>
            <a:ext cx="3306244" cy="25456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6E374D1-62A9-413D-963E-B6DC0BFDC2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837955">
            <a:off x="5928064" y="3622145"/>
            <a:ext cx="3450426" cy="236983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CCB2CC20-CCEA-454C-9E85-87B3AD213978}"/>
              </a:ext>
            </a:extLst>
          </p:cNvPr>
          <p:cNvSpPr/>
          <p:nvPr/>
        </p:nvSpPr>
        <p:spPr>
          <a:xfrm>
            <a:off x="7092280" y="548680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«</a:t>
            </a:r>
            <a:r>
              <a:rPr lang="ru-RU" sz="2800" b="1" dirty="0" err="1">
                <a:solidFill>
                  <a:srgbClr val="FF0000"/>
                </a:solidFill>
              </a:rPr>
              <a:t>Пазлы</a:t>
            </a:r>
            <a:r>
              <a:rPr lang="ru-RU" sz="2800" b="1" dirty="0">
                <a:solidFill>
                  <a:srgbClr val="FF0000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7099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9160" y="2756980"/>
            <a:ext cx="4320480" cy="3203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7914" y="580428"/>
            <a:ext cx="3645447" cy="297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3C9D2A9-426E-421B-824D-A52CDCBBE5E1}"/>
              </a:ext>
            </a:extLst>
          </p:cNvPr>
          <p:cNvSpPr/>
          <p:nvPr/>
        </p:nvSpPr>
        <p:spPr>
          <a:xfrm rot="10800000" flipH="1" flipV="1">
            <a:off x="5868144" y="1164109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«Говорящие и тактильные книжки»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B2F2467-8F5A-4259-93C0-80AAE43873CC}"/>
              </a:ext>
            </a:extLst>
          </p:cNvPr>
          <p:cNvSpPr/>
          <p:nvPr/>
        </p:nvSpPr>
        <p:spPr>
          <a:xfrm>
            <a:off x="342900" y="3881371"/>
            <a:ext cx="3640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«Настольный театр»</a:t>
            </a:r>
          </a:p>
        </p:txBody>
      </p:sp>
    </p:spTree>
    <p:extLst>
      <p:ext uri="{BB962C8B-B14F-4D97-AF65-F5344CB8AC3E}">
        <p14:creationId xmlns:p14="http://schemas.microsoft.com/office/powerpoint/2010/main" xmlns="" val="21943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357167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«Живые» дорожки для закрепления цвета и координации движения рук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2829535"/>
            <a:ext cx="4796940" cy="231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C1B6F29-B73D-48ED-86A6-1906886736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646036" y="2299255"/>
            <a:ext cx="5085378" cy="3014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Documents and Settings\Forester\Рабочий стол\РАС\20201211_17275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691987" y="1500700"/>
            <a:ext cx="5540539" cy="4356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57290" y="285728"/>
            <a:ext cx="6858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уединения</a:t>
            </a:r>
          </a:p>
        </p:txBody>
      </p:sp>
      <p:pic>
        <p:nvPicPr>
          <p:cNvPr id="8" name="Рисунок 7" descr="C:\Users\User\Desktop\среда\DSCN269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1500174"/>
            <a:ext cx="3384376" cy="489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714356"/>
            <a:ext cx="80010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организации развивающей предметно- пространственной среды в </a:t>
            </a:r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2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детей с </a:t>
            </a:r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 </a:t>
            </a:r>
            <a:r>
              <a:rPr lang="ru-RU" sz="2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сегодняшний день особо актуален. </a:t>
            </a:r>
          </a:p>
          <a:p>
            <a:pPr algn="just"/>
            <a:r>
              <a:rPr lang="ru-RU" sz="2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Это связано с введением ФГОС ДО, увеличением количества детей с РАС,  и с тем, что ДОУ является первым институтом социализации таких детей. </a:t>
            </a:r>
          </a:p>
          <a:p>
            <a:r>
              <a:rPr lang="ru-RU" sz="25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Наш детский сад посещают три ребенка с РАС. Все они зачислены в две группы общеразвивающей направленности. Для того, чтобы ребенок с РАС и дети с нормой развития чувствовали себя комфортно нам пришлось  корректировать нашу РППС </a:t>
            </a:r>
            <a:r>
              <a:rPr lang="ru-RU" sz="25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группе. </a:t>
            </a:r>
            <a:endParaRPr lang="ru-RU" sz="25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9F58103-206E-46C8-91A0-5CE7EC1CAFF4}"/>
              </a:ext>
            </a:extLst>
          </p:cNvPr>
          <p:cNvSpPr/>
          <p:nvPr/>
        </p:nvSpPr>
        <p:spPr>
          <a:xfrm>
            <a:off x="611560" y="1166843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AA42A40-2F63-44DF-85F2-C1153AC853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-947690" y="2365789"/>
            <a:ext cx="5578132" cy="27363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D27F0DE-80C6-48CC-A3C7-77087B6932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54663" y="848873"/>
            <a:ext cx="4946437" cy="33565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F1BA9E0-4219-4822-A621-25EE5E297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48874" y="4344237"/>
            <a:ext cx="3719265" cy="229022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E009F17D-AE6B-4D83-B406-308DBB0EB51E}"/>
              </a:ext>
            </a:extLst>
          </p:cNvPr>
          <p:cNvSpPr/>
          <p:nvPr/>
        </p:nvSpPr>
        <p:spPr>
          <a:xfrm rot="10800000" flipV="1">
            <a:off x="1763687" y="292387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xmlns="" val="38849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260648"/>
            <a:ext cx="8568952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связи с тем, что из трех воспитанников с РАС, посещающих детский сад, двое детей  находятся в нем весь день, они достаточно хорошо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социализировались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группе: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научились самостоятельно принимать пищу;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овладели культурно-гигиеническими навыками (под контролем взрослого);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частично научились одеваться и раздеваться;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соблюдать режим дня вместе со всеми детьми ( утренняя гимнастика, занятия, прогулка, сон, закаливающие мероприятия, прием пищи);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имеется элементарный навык взаимодействия со сверстниками (иногда может сесть играть за один стол, иногда «разрешает» другому ребенку помочь себе (например собирать складные кубики,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), копирует, имитирует действия детей;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Карине очень нравится посещать  праздники, спектакли, которые проходят в детском саду; мы спокойно ходим с ней на экскурсии (в парк, музей, библиотеку);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просьбы и желания она выражает жестами (ведет за руку, показывает на предмет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речи появились «облегченные», осмысленные слова;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смотрит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глаза взрослому, дает себя обнять. 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Данил стал допускать к себе детей во время игр, принимать помощь от них, убирать после игр игрушки на место. Стал более доброжелателен к сверстникам, может их обнять.</a:t>
            </a: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02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9F58103-206E-46C8-91A0-5CE7EC1CAFF4}"/>
              </a:ext>
            </a:extLst>
          </p:cNvPr>
          <p:cNvSpPr/>
          <p:nvPr/>
        </p:nvSpPr>
        <p:spPr>
          <a:xfrm>
            <a:off x="611560" y="1166843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9CC3EFC-AC60-48F3-813D-9B4C79FED319}"/>
              </a:ext>
            </a:extLst>
          </p:cNvPr>
          <p:cNvSpPr/>
          <p:nvPr/>
        </p:nvSpPr>
        <p:spPr>
          <a:xfrm>
            <a:off x="755576" y="548680"/>
            <a:ext cx="7772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</a:p>
          <a:p>
            <a:pPr algn="ctr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Несмотря на то, что мы уже достигли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положительных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в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с РАС, проблемы все таки остаются: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</a:t>
            </a:r>
            <a:r>
              <a:rPr lang="ru-RU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тьютера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 отрицательно сказывается на обучении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детей;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недостаточное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пособий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РАС;</a:t>
            </a:r>
          </a:p>
          <a:p>
            <a:pPr marL="457200" indent="-457200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 РАС устают в большом детском коллективе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024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97347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Предметно-пространственная среда не только создает благоприятные условия для жизнедеятельности ребенка с РАС, но и служит так же непосредственным организатором деятельности таких детей и влияет на их воспитательный процесс.	</a:t>
            </a:r>
            <a:b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Создание развивающей предметно-пространственной среды, учитывающей особенности детей с РАС способствует их вовлечению в социальную жизнь, позволяет им быть успешными, ощущать собственную безопасность и сопричастность к общей жизни. У детей с РАС появляется возможность естественного перехода к более сложным отношениям с социумом. Кроме того, для остальных детей это возможность понимать и ценить многообразие общества, лучше относиться друг к другу, осознать, что такое социальная справедливость.	</a:t>
            </a:r>
            <a:br>
              <a:rPr lang="ru-RU" sz="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3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57166"/>
            <a:ext cx="8501122" cy="607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Характерные особенности для детей с РАС: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Нарушение социального взаимодействия </a:t>
            </a:r>
            <a:r>
              <a:rPr lang="ru-RU" sz="21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неумение общаться, договариваться, идти на уступки);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Нарушения концентрации внимания;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Стереотипность в поведении (</a:t>
            </a:r>
            <a:r>
              <a:rPr lang="ru-RU" sz="2100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стремление сохранить постоянное, привычное условие жизни, сопротивление малейшим изменениям в обстановке);</a:t>
            </a: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Нарушение воображение и отсутствие интересов;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мышления </a:t>
            </a:r>
            <a:r>
              <a:rPr lang="ru-RU" sz="2100" b="1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2100" i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мышление у детей с РАС визуальное- они думают «в картинках и образами», а не словами и суждениями. Мышление их не логично, в нем нет не только логики, но и никаких правил движения мысли);</a:t>
            </a: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Чрезмерная психомоторная возбудимость;</a:t>
            </a: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Нарушение развития речи;</a:t>
            </a: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1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моторного </a:t>
            </a:r>
            <a:r>
              <a:rPr lang="ru-RU" sz="21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</a:t>
            </a:r>
            <a:endParaRPr lang="ru-RU" sz="2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807249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среда, для детей с РАС, должна быть: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Привлекательной;	</a:t>
            </a:r>
          </a:p>
          <a:p>
            <a:pPr>
              <a:buFont typeface="Wingdings" pitchFamily="2" charset="2"/>
              <a:buChar char="v"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Упорядоченной;</a:t>
            </a:r>
          </a:p>
          <a:p>
            <a:pPr>
              <a:buFont typeface="Wingdings" pitchFamily="2" charset="2"/>
              <a:buChar char="v"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Постоянной;</a:t>
            </a:r>
          </a:p>
          <a:p>
            <a:pPr>
              <a:buFont typeface="Wingdings" pitchFamily="2" charset="2"/>
              <a:buChar char="v"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Функциональной;</a:t>
            </a:r>
          </a:p>
          <a:p>
            <a:pPr>
              <a:buFont typeface="Wingdings" pitchFamily="2" charset="2"/>
              <a:buChar char="v"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Немногочисленной.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57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214291"/>
            <a:ext cx="846331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 организованное пространство дает ребенку возможность лучше усвоить социальные функции различных предметов, помещений, сформировать способы социально приемлемых действий с предметами, ситуативные поведенческие и коммуникативные навыки. Для этого необходимо соблюдать ряд условий: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окружающая ребенка обстановка должна быть упорядоченной и умеренной, т.е. игровые зоны не должны быть перегружены разнообразными игровыми объектами.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Наличие в постоянном поле зрения большого количества игрового материала  может рассеивать их внимание, отвлекать от непосредственного социального взаимодействия с другими детьми.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Для детей с РАС большое значение имеет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организации времени.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связано с тем, что в их сознании с трудом формируются временные представления, последовательность временных событий. Дети с РАС не знают, в какой момент совершаются определенные социальные действия. Поэтому необходима работа по организации времени. Упорядочивание режима дня (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рекомендуется в литературе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 осуществляется путем визуализации и  наглядной демонстрации при помощи карточек, иллюстрирующих последовательность событий, происходящих в течение дня. Благодаря таким подсказкам ребенок понимает, что нужно делать в определенный момент времени.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Но, наши дети хорошо понимают словесные указания- «Пойдем гулять», «Садись кушать», «Пойдем мыть руки». Все дети идут на музыкальное (физкультурное) занятие, и дети с РАС тоже собираются вместе со всеми.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4900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042EADE-D1C9-453F-9F7C-AD55EF9BD9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404976"/>
            <a:ext cx="5595898" cy="31476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C81DFCF-D1F2-47DE-B973-97C9577C425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246" y="261846"/>
            <a:ext cx="5463051" cy="30729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E508EA6-57FE-49B4-A4BE-693753BCB850}"/>
              </a:ext>
            </a:extLst>
          </p:cNvPr>
          <p:cNvSpPr/>
          <p:nvPr/>
        </p:nvSpPr>
        <p:spPr>
          <a:xfrm rot="10800000" flipV="1">
            <a:off x="5735297" y="690151"/>
            <a:ext cx="30851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 пространственная с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реда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</a:t>
            </a:r>
          </a:p>
        </p:txBody>
      </p:sp>
    </p:spTree>
    <p:extLst>
      <p:ext uri="{BB962C8B-B14F-4D97-AF65-F5344CB8AC3E}">
        <p14:creationId xmlns:p14="http://schemas.microsoft.com/office/powerpoint/2010/main" xmlns="" val="216413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02" y="10750"/>
            <a:ext cx="9484021" cy="6858000"/>
          </a:xfrm>
          <a:prstGeom prst="rect">
            <a:avLst/>
          </a:prstGeom>
          <a:noFill/>
        </p:spPr>
      </p:pic>
      <p:pic>
        <p:nvPicPr>
          <p:cNvPr id="5" name="Рисунок 4" descr="D:\фото центров\IMG_007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282" y="326015"/>
            <a:ext cx="3665104" cy="264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фото центров\IMG_007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286259"/>
            <a:ext cx="3216713" cy="2916444"/>
          </a:xfrm>
          <a:prstGeom prst="rect">
            <a:avLst/>
          </a:prstGeom>
          <a:noFill/>
        </p:spPr>
      </p:pic>
      <p:pic>
        <p:nvPicPr>
          <p:cNvPr id="11" name="Рисунок 10" descr="D:\развивающая среда группы\P100087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3429000"/>
            <a:ext cx="3422754" cy="308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фото центров\IMG_008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59480" y="3241096"/>
            <a:ext cx="264320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среда\DSCN2731.JPG"/>
          <p:cNvPicPr/>
          <p:nvPr/>
        </p:nvPicPr>
        <p:blipFill rotWithShape="1">
          <a:blip r:embed="rId8" cstate="email"/>
          <a:srcRect/>
          <a:stretch/>
        </p:blipFill>
        <p:spPr bwMode="auto">
          <a:xfrm>
            <a:off x="6546375" y="3949098"/>
            <a:ext cx="2484398" cy="266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751069F-2CA4-477A-9BC4-C4A14404F4AD}"/>
              </a:ext>
            </a:extLst>
          </p:cNvPr>
          <p:cNvSpPr/>
          <p:nvPr/>
        </p:nvSpPr>
        <p:spPr>
          <a:xfrm>
            <a:off x="3779912" y="692697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сюжетно-ролевых игр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07BC69D-73FF-4B10-B6E4-594557B4C715}"/>
              </a:ext>
            </a:extLst>
          </p:cNvPr>
          <p:cNvSpPr/>
          <p:nvPr/>
        </p:nvSpPr>
        <p:spPr>
          <a:xfrm rot="10800000" flipV="1">
            <a:off x="6294828" y="3284953"/>
            <a:ext cx="2883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ручного труда и творчества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65E10AD-AC07-4246-8DB3-EC6B770D39F0}"/>
              </a:ext>
            </a:extLst>
          </p:cNvPr>
          <p:cNvSpPr/>
          <p:nvPr/>
        </p:nvSpPr>
        <p:spPr>
          <a:xfrm>
            <a:off x="4043386" y="1844676"/>
            <a:ext cx="2007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развивающих и дидактических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3793"/>
            <a:ext cx="9162391" cy="6871793"/>
          </a:xfrm>
          <a:prstGeom prst="rect">
            <a:avLst/>
          </a:prstGeom>
          <a:noFill/>
        </p:spPr>
      </p:pic>
      <p:pic>
        <p:nvPicPr>
          <p:cNvPr id="5" name="Рисунок 4" descr="D:\развивающая среда группы\P1000849.JPG"/>
          <p:cNvPicPr/>
          <p:nvPr/>
        </p:nvPicPr>
        <p:blipFill rotWithShape="1">
          <a:blip r:embed="rId4" cstate="email"/>
          <a:srcRect/>
          <a:stretch/>
        </p:blipFill>
        <p:spPr bwMode="auto">
          <a:xfrm>
            <a:off x="210264" y="643136"/>
            <a:ext cx="2861538" cy="278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звивающая среда группы\P100084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6930" y="3600401"/>
            <a:ext cx="3182942" cy="30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фото центров\IMG_007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41229" y="784257"/>
            <a:ext cx="2534869" cy="30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среда\DSCN272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12037" y="764704"/>
            <a:ext cx="275740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ACAAE26-E6DC-47C1-B57D-4FCD9FDE98B7}"/>
              </a:ext>
            </a:extLst>
          </p:cNvPr>
          <p:cNvSpPr/>
          <p:nvPr/>
        </p:nvSpPr>
        <p:spPr>
          <a:xfrm>
            <a:off x="2627784" y="180267"/>
            <a:ext cx="4230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Музыкально-театральный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центр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9AA3EA-DE6F-48AF-B46F-3E2CCB66ADAB}"/>
              </a:ext>
            </a:extLst>
          </p:cNvPr>
          <p:cNvSpPr/>
          <p:nvPr/>
        </p:nvSpPr>
        <p:spPr>
          <a:xfrm>
            <a:off x="6372200" y="180267"/>
            <a:ext cx="256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патриотического воспитания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E2ED7BC-BEEA-4209-A078-6674FEB67B17}"/>
              </a:ext>
            </a:extLst>
          </p:cNvPr>
          <p:cNvSpPr/>
          <p:nvPr/>
        </p:nvSpPr>
        <p:spPr>
          <a:xfrm>
            <a:off x="323047" y="180267"/>
            <a:ext cx="2448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Книжный уголок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F3041EF-C838-4805-A066-F2464419FCA1}"/>
              </a:ext>
            </a:extLst>
          </p:cNvPr>
          <p:cNvSpPr/>
          <p:nvPr/>
        </p:nvSpPr>
        <p:spPr>
          <a:xfrm rot="10800000" flipV="1">
            <a:off x="3491881" y="3637211"/>
            <a:ext cx="1805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природы </a:t>
            </a:r>
          </a:p>
        </p:txBody>
      </p:sp>
      <p:pic>
        <p:nvPicPr>
          <p:cNvPr id="13" name="Рисунок 12" descr="C:\Documents and Settings\Forester\Рабочий стол\развивающая среда группы\P1010908.JPG">
            <a:extLst>
              <a:ext uri="{FF2B5EF4-FFF2-40B4-BE49-F238E27FC236}">
                <a16:creationId xmlns:a16="http://schemas.microsoft.com/office/drawing/2014/main" xmlns="" id="{D315641E-40AB-4762-B2BA-730636B29DB2}"/>
              </a:ext>
            </a:extLst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52120" y="3842037"/>
            <a:ext cx="3249816" cy="2734708"/>
          </a:xfrm>
          <a:prstGeom prst="rect">
            <a:avLst/>
          </a:prstGeom>
          <a:noFill/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17072A5-BF52-494E-8B85-E27130559D13}"/>
              </a:ext>
            </a:extLst>
          </p:cNvPr>
          <p:cNvSpPr/>
          <p:nvPr/>
        </p:nvSpPr>
        <p:spPr>
          <a:xfrm rot="10800000" flipV="1">
            <a:off x="3774544" y="5060915"/>
            <a:ext cx="1805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Центр двигательной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65030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Forester\Мои документы\шаб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-99392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285728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- пространственная 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 – среда для детей с РАС</a:t>
            </a:r>
          </a:p>
        </p:txBody>
      </p:sp>
      <p:pic>
        <p:nvPicPr>
          <p:cNvPr id="7" name="Рисунок 6" descr="C:\Documents and Settings\Forester\Рабочий стол\РАС\20201211_1339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785926"/>
            <a:ext cx="4501734" cy="445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xmlns="" id="{B07A7E4D-7F4C-4AE2-AFEC-E1C9D07800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9626" y="1144384"/>
            <a:ext cx="4084870" cy="48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1765</TotalTime>
  <Words>990</Words>
  <Application>Microsoft Office PowerPoint</Application>
  <PresentationFormat>Экран (4:3)</PresentationFormat>
  <Paragraphs>121</Paragraphs>
  <Slides>23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264</cp:revision>
  <dcterms:modified xsi:type="dcterms:W3CDTF">2024-02-05T18:22:31Z</dcterms:modified>
</cp:coreProperties>
</file>