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8340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672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18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765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055314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84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9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278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865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7753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2460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6132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Семинар для родителей </a:t>
            </a:r>
            <a:br>
              <a:rPr lang="ru-RU" sz="4000" dirty="0" smtClean="0"/>
            </a:br>
            <a:r>
              <a:rPr lang="ru-RU" sz="4000" dirty="0" smtClean="0"/>
              <a:t>«За год до школы»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200" dirty="0" smtClean="0"/>
              <a:t>Проводит </a:t>
            </a:r>
            <a:r>
              <a:rPr lang="ru-RU" sz="2200" dirty="0" smtClean="0"/>
              <a:t>педагог-психолог: Капленко Таисия Анатольевна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600" b="1" dirty="0" smtClean="0"/>
              <a:t>Особенно важная проблема!</a:t>
            </a:r>
          </a:p>
          <a:p>
            <a:pPr algn="just">
              <a:buNone/>
            </a:pPr>
            <a:endParaRPr lang="ru-RU" sz="2600" b="1" dirty="0" smtClean="0"/>
          </a:p>
          <a:p>
            <a:pPr algn="just">
              <a:buNone/>
            </a:pPr>
            <a:r>
              <a:rPr lang="ru-RU" sz="2600" b="1" dirty="0" smtClean="0"/>
              <a:t>5. Слабое развитие произвольного внимания, памяти. </a:t>
            </a:r>
          </a:p>
          <a:p>
            <a:pPr algn="just">
              <a:buNone/>
            </a:pPr>
            <a:r>
              <a:rPr lang="ru-RU" sz="2600" dirty="0" smtClean="0"/>
              <a:t>Дети несобранны, легко отвлекаются, с трудом следят за ходом коллективной работы, за ответами других ребят, особенно при чтении или пересказе цепочкой, друг за другом.</a:t>
            </a:r>
          </a:p>
          <a:p>
            <a:pPr algn="just">
              <a:buNone/>
            </a:pPr>
            <a:r>
              <a:rPr lang="ru-RU" sz="2600" b="1" dirty="0" smtClean="0"/>
              <a:t>6. Низкий уровень развития самоконтроля.</a:t>
            </a:r>
            <a:r>
              <a:rPr lang="ru-RU" sz="2600" dirty="0" smtClean="0"/>
              <a:t> </a:t>
            </a:r>
          </a:p>
          <a:p>
            <a:pPr algn="just">
              <a:buNone/>
            </a:pPr>
            <a:r>
              <a:rPr lang="ru-RU" sz="2600" dirty="0" smtClean="0"/>
              <a:t>Дети испытывают затруднения в тех случаях, когда взрослый просит сравнить выполнение с поставленной задачей, найти собственные ошибки. </a:t>
            </a:r>
          </a:p>
          <a:p>
            <a:pPr algn="just">
              <a:buNone/>
            </a:pPr>
            <a:r>
              <a:rPr lang="ru-RU" sz="2600" dirty="0" smtClean="0"/>
              <a:t>При этом в чужой работе дети достаточно легко находят ошибки, т.е. умения, необходимые для действия проверки, сформированы, но применить эти навыки к контролю за собственной работой ребенок еще не может.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/>
              <a:t>Указанные проявления психологической незрелости детей старшего дошкольного возраста являются следствием слабого внимания взрослых к развитию познавательных психических процессов и личностных качеств ребенка в период дошкольного детства. 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b="1" dirty="0" smtClean="0"/>
              <a:t>Как понять, что ребенок еще не готов к школе?</a:t>
            </a:r>
            <a:r>
              <a:rPr lang="ru-RU" dirty="0" smtClean="0"/>
              <a:t>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Не подготовленный к школе ребёнок не может сосредоточиться на уроке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Часто отвлекается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Теряет нить объяснения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Не в состоянии включиться в общий ритм работы класса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Тяготеет к шаблонным действиям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Ждёт пошагового контроля за своими действиями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Сам выстроить план выполнения задания не может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Не стремится добиться результата, как следствия проб и ошибок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Теряется, когда нужно проявить инициативу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/>
              <a:t>Рекомендации родителям: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3100" dirty="0" smtClean="0"/>
              <a:t>Важно, чтобы до школы у ребенка был достаточно разнообразный опыт общения с незнакомыми людьми - и взрослыми и детьми. Давайте ребенку возможность попрактиковаться в установлении новых контактов. Это может происходить в поликлинике, на детской площадке, в магазине.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3100" dirty="0" smtClean="0"/>
              <a:t>Важно для ребенка уметь выражать свои потребности словами. Дома окружающие понимают его с полуслова или по выражению лица. Не стоит ждать того же от учителя или одноклассников. Просите сообщать о своих желаниях словами, по возможности организуйте такие ситуации, когда ему нужно попросить о помощи незнакомого взрослого или ребенка.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3100" dirty="0" smtClean="0"/>
              <a:t>Старайтесь, чтобы ребенок привыкал работать самостоятельно, не требовал постоянного внимания и поощрения со стороны взрослого.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400" dirty="0" smtClean="0"/>
              <a:t>Приучайте спокойно сидеть и работать в течение определенного времени. Включайте в распорядок дня самые разнообразные занятия, чередуя спокойную работу за столом с подвижными играми. Особенно это важно для возбудимого, подвижного ребенка. Постепенно он привыкнет к тому, что визжать и носиться можно в определенное время.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400" dirty="0" smtClean="0"/>
              <a:t>По возможности отдайте ребенка на секции подготовки к школе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400" dirty="0" smtClean="0"/>
              <a:t>Вы можете включать в ваш досуг беседы о школе, чтение книг о школе, интересоваться отношением ребенка к будущей школе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400" dirty="0" smtClean="0"/>
              <a:t>Обязательно обратитесь к психологу для диагностики вашего ребенка на готовность к школе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семинара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Кейс-игра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Предпосылки к психологической готовности к школе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Почему дети бывают не готовы к школе?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Как понять, что ребенок еще не готов к школе?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Рекомендации родителям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/>
              <a:t>КЕЙС-ИГРА</a:t>
            </a:r>
          </a:p>
          <a:p>
            <a:pPr algn="just">
              <a:buNone/>
            </a:pPr>
            <a:r>
              <a:rPr lang="ru-RU" sz="2000" b="1" dirty="0" smtClean="0">
                <a:latin typeface="+mj-lt"/>
              </a:rPr>
              <a:t>Саше в ноябре исполнится 7 лет, и мама хочет от­дать его в школу. Хочет этого и сам Саша, тем более что и группа детского сада, которую он посещает, подго­товительная, т.е. «выпускная».</a:t>
            </a:r>
          </a:p>
          <a:p>
            <a:pPr algn="just">
              <a:buNone/>
            </a:pPr>
            <a:r>
              <a:rPr lang="ru-RU" sz="2000" b="1" dirty="0" smtClean="0">
                <a:latin typeface="+mj-lt"/>
              </a:rPr>
              <a:t>Однако школьный психолог, побеседовав с мальчиком, посоветовал маме повременить с поступлением в школу, объяснив это тем, что он «еще маленький». Мама обиде­лась и повела Сашу в соседнюю школу. Но и там психо­лог вынес странное заключение: мальчику пока рано учиться, пусть еще один год походит в детский сад.</a:t>
            </a:r>
          </a:p>
          <a:p>
            <a:pPr algn="just">
              <a:buNone/>
            </a:pPr>
            <a:r>
              <a:rPr lang="ru-RU" sz="2000" b="1" dirty="0" smtClean="0">
                <a:latin typeface="+mj-lt"/>
              </a:rPr>
              <a:t>Мама в недоумении: «Какой же он маленький? Всего-то на пару месяцев младше многих своих друзей</a:t>
            </a:r>
            <a:r>
              <a:rPr lang="ru-RU" sz="2000" b="1" dirty="0" smtClean="0">
                <a:latin typeface="+mj-lt"/>
              </a:rPr>
              <a:t>.</a:t>
            </a:r>
            <a:endParaRPr lang="ru-RU" sz="2000" dirty="0" smtClean="0">
              <a:latin typeface="+mj-lt"/>
            </a:endParaRPr>
          </a:p>
          <a:p>
            <a:pPr algn="just">
              <a:buNone/>
            </a:pPr>
            <a:r>
              <a:rPr lang="ru-RU" sz="2000" b="1" dirty="0" smtClean="0">
                <a:latin typeface="+mj-lt"/>
              </a:rPr>
              <a:t>Почему психологи вынесли такое решение?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96752"/>
            <a:ext cx="8229600" cy="4824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Существенное место в работе с детьми 6-го и 7-го года жизни начинает занимать подготовка к школе. </a:t>
            </a:r>
          </a:p>
          <a:p>
            <a:pPr>
              <a:buNone/>
            </a:pPr>
            <a:r>
              <a:rPr lang="ru-RU" sz="2400" b="1" dirty="0" smtClean="0"/>
              <a:t>Можно выделить два аспекта: </a:t>
            </a:r>
          </a:p>
          <a:p>
            <a:pPr>
              <a:buNone/>
            </a:pPr>
            <a:r>
              <a:rPr lang="ru-RU" sz="2400" b="1" dirty="0" smtClean="0"/>
              <a:t>1.Продолжающееся целенаправлен­ное развитие личности ребенка и познавательных психи­ческих процессов, лежащих в основе успешного освоения им в будущем собственно учебной программы, </a:t>
            </a:r>
          </a:p>
          <a:p>
            <a:pPr>
              <a:buNone/>
            </a:pPr>
            <a:r>
              <a:rPr lang="ru-RU" sz="2400" b="1" dirty="0" smtClean="0"/>
              <a:t>2. Обучение начальным школьным умениям и навыкам (элементам письма, чтения, счета).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/>
              <a:t>ЗАБЛУЖДЕНИЕ: </a:t>
            </a:r>
          </a:p>
          <a:p>
            <a:pPr algn="just">
              <a:buNone/>
            </a:pPr>
            <a:r>
              <a:rPr lang="ru-RU" sz="2800" dirty="0" smtClean="0"/>
              <a:t>Достижение ребенком определенного возраста или поступление в школу автоматически должно вести к возникновению и становлению мотивации, готовности впитывать знания, произвольности поведения. 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r>
              <a:rPr lang="ru-RU" sz="2000" b="1" dirty="0" smtClean="0"/>
              <a:t>Как вы думаете, почему?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7682" y="692696"/>
            <a:ext cx="8229600" cy="50405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Исследования показали, что к концу старшего дошкольного возраста </a:t>
            </a:r>
            <a:r>
              <a:rPr lang="ru-RU" sz="2800" b="1" u="sng" dirty="0" smtClean="0"/>
              <a:t>не все </a:t>
            </a:r>
            <a:r>
              <a:rPr lang="ru-RU" sz="2800" b="1" dirty="0" smtClean="0"/>
              <a:t>дети достигают того уровня психологической зрелости, который позволил бы им успешно пе­рейти к систематическому обучению. 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Можно </a:t>
            </a:r>
            <a:r>
              <a:rPr lang="ru-RU" sz="2800" b="1" dirty="0" smtClean="0"/>
              <a:t>выделить ряд </a:t>
            </a:r>
            <a:r>
              <a:rPr lang="ru-RU" sz="2800" b="1" dirty="0" smtClean="0"/>
              <a:t>показателей психологической </a:t>
            </a:r>
            <a:r>
              <a:rPr lang="ru-RU" sz="2800" b="1" dirty="0" smtClean="0"/>
              <a:t>незрелости </a:t>
            </a:r>
            <a:r>
              <a:rPr lang="ru-RU" sz="2800" b="1" dirty="0" smtClean="0"/>
              <a:t>ребенка, поступающего </a:t>
            </a:r>
            <a:r>
              <a:rPr lang="ru-RU" sz="2800" b="1" dirty="0" smtClean="0"/>
              <a:t>в школу.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5562" y="620688"/>
            <a:ext cx="8229600" cy="56975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1. Слабое речевое развитие детей.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а) различия в уровне речевого развития разных детей;</a:t>
            </a:r>
          </a:p>
          <a:p>
            <a:pPr>
              <a:buNone/>
            </a:pPr>
            <a:r>
              <a:rPr lang="ru-RU" sz="2400" dirty="0" smtClean="0"/>
              <a:t> б) формальное, не осознанное владение детьми смыслом различных слов, понятий. Ребенок пользуется ими, но на прямой вопрос, что означает данное слово, часто дает неправильный или приблизительный ответ.</a:t>
            </a:r>
          </a:p>
          <a:p>
            <a:pPr>
              <a:buNone/>
            </a:pPr>
            <a:r>
              <a:rPr lang="ru-RU" sz="2400" dirty="0" smtClean="0"/>
              <a:t>Такое использование лексики наблюдается при заучивании стихотворений, пересказе текстов. Это связано с излишним упором на ускоренное вербальное (речевое) развитие ребенка, выступающее для взрослых показателем его интеллектуального развития.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62730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2. Неразвитость тонкой моторики.</a:t>
            </a: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В определенной мере неразвитость руки проявляется при вырезании фигур по контуру, в несоразмерности частей фигуры при лепке, неточности склеивания и пр.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3. Неправильное формирование способов учебной работы.</a:t>
            </a: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Многие дети испытывают трудности, связанные с ус­воением правил. Умея применять правило при выполне­нии задания, дети с трудом запоминают его формулировку. Более того, многие ребята сначала делают упражнение, а потом учат правило, на выполнение которого и было направлено данное упражнение. </a:t>
            </a:r>
          </a:p>
          <a:p>
            <a:pPr>
              <a:buNone/>
            </a:pPr>
            <a:r>
              <a:rPr lang="ru-RU" sz="2000" dirty="0" smtClean="0"/>
              <a:t>Психологический анализ показывает, что причина этого кроется не столько в неудовлетворительной формулировке правил, сколько в несформированности у детей необходимых навыков работы с правилами.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100" b="1" dirty="0" smtClean="0"/>
              <a:t>4. Отсутствие у детей ориентировки на способ действия, слабое владение </a:t>
            </a:r>
            <a:r>
              <a:rPr lang="ru-RU" sz="3100" b="1" dirty="0" err="1" smtClean="0"/>
              <a:t>операциональными</a:t>
            </a:r>
            <a:r>
              <a:rPr lang="ru-RU" sz="3100" b="1" dirty="0" smtClean="0"/>
              <a:t> навыками.</a:t>
            </a:r>
          </a:p>
          <a:p>
            <a:pPr algn="just">
              <a:buNone/>
            </a:pPr>
            <a:r>
              <a:rPr lang="ru-RU" sz="3100" dirty="0" smtClean="0"/>
              <a:t> Дети, хорошо умеющие считать к моменту поступления в школу, испытывают затруднения при решении задач, когда необходимо показать ход решения в развернутом виде, по действиям: условия решения и способ решения начинают путаться, ребенок с трудом находит ошибку в решении.</a:t>
            </a:r>
          </a:p>
          <a:p>
            <a:pPr algn="just">
              <a:buNone/>
            </a:pPr>
            <a:r>
              <a:rPr lang="ru-RU" sz="3100" dirty="0" smtClean="0"/>
              <a:t>Этим же обусловлена и проблема понимания, принятия и удержания учебной задачи в течение всего периода ее выполнения, особенно если оно требует ряда последовательных действий. </a:t>
            </a:r>
          </a:p>
          <a:p>
            <a:pPr algn="just">
              <a:buNone/>
            </a:pPr>
            <a:r>
              <a:rPr lang="ru-RU" sz="3100" dirty="0" smtClean="0"/>
              <a:t>Часто, особенно в первом классе, дети понимают поставленную перед ними задачу, принимают ее, но выполняют все равно не так, как объяснил взрослый. При пошаговом контроле со стороны взрослого дети вполне успешно справляются с заданием.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26</TotalTime>
  <Words>1026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Franklin Gothic Book</vt:lpstr>
      <vt:lpstr>Wingdings</vt:lpstr>
      <vt:lpstr>Crop</vt:lpstr>
      <vt:lpstr>Семинар для родителей  «За год до школы»   Проводит педагог-психолог: Капленко Таисия Анатольевна</vt:lpstr>
      <vt:lpstr>Содержание семинара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для родителей  «За год до школы»</dc:title>
  <dc:creator>Кристина</dc:creator>
  <cp:lastModifiedBy>Пользователь</cp:lastModifiedBy>
  <cp:revision>7</cp:revision>
  <dcterms:created xsi:type="dcterms:W3CDTF">2022-08-11T05:48:56Z</dcterms:created>
  <dcterms:modified xsi:type="dcterms:W3CDTF">2022-10-25T04:16:02Z</dcterms:modified>
</cp:coreProperties>
</file>