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00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01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580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3864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309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04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45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07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0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91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7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2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3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4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67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9BFFC8A-768F-4774-AF12-69C49BF33014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AA0BDE9-C237-4C31-A9FF-94237A381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5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7%D0%BD%D0%B0%D0%BD%D0%B8%D0%B5_(%D0%BF%D0%BE%D0%BD%D1%8F%D1%82%D0%B8%D0%B5)" TargetMode="External"/><Relationship Id="rId3" Type="http://schemas.openxmlformats.org/officeDocument/2006/relationships/hyperlink" Target="https://ru.wikipedia.org/wiki/%D0%9B%D0%B0%D1%82%D0%B8%D0%BD%D1%81%D0%BA%D0%B8%D0%B9_%D1%8F%D0%B7%D1%8B%D0%BA" TargetMode="External"/><Relationship Id="rId7" Type="http://schemas.openxmlformats.org/officeDocument/2006/relationships/hyperlink" Target="https://ru.wikipedia.org/wiki/%D0%9C%D1%83%D0%B4%D1%80%D0%BE%D1%81%D1%82%D1%8C" TargetMode="External"/><Relationship Id="rId2" Type="http://schemas.openxmlformats.org/officeDocument/2006/relationships/hyperlink" Target="https://ru.wikipedia.org/wiki/%D0%9D%D0%B5%D0%BC%D0%B5%D1%86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E%D0%BB%D0%B6%D0%BD%D0%BE%D1%81%D1%82%D1%8C" TargetMode="External"/><Relationship Id="rId5" Type="http://schemas.openxmlformats.org/officeDocument/2006/relationships/hyperlink" Target="https://ru.wikipedia.org/wiki/%D0%92%D0%BB%D0%B8%D1%8F%D0%BD%D0%B8%D0%B5" TargetMode="External"/><Relationship Id="rId4" Type="http://schemas.openxmlformats.org/officeDocument/2006/relationships/hyperlink" Target="https://ru.wikipedia.org/wiki/%D0%92%D0%BB%D0%B0%D1%81%D1%82%D1%8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/contents.nsf/ogegova/" TargetMode="External"/><Relationship Id="rId2" Type="http://schemas.openxmlformats.org/officeDocument/2006/relationships/hyperlink" Target="https://dic.academic.ru/dic.nsf/ogegova/27803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316182"/>
            <a:ext cx="9144000" cy="39416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Украинская народная мудрость гласит: «Три несчастья есть у человека: смерть, старость и плохие дети». </a:t>
            </a:r>
          </a:p>
        </p:txBody>
      </p:sp>
    </p:spTree>
    <p:extLst>
      <p:ext uri="{BB962C8B-B14F-4D97-AF65-F5344CB8AC3E}">
        <p14:creationId xmlns:p14="http://schemas.microsoft.com/office/powerpoint/2010/main" val="2782262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762000"/>
            <a:ext cx="10515600" cy="5414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6600" dirty="0"/>
              <a:t>Помните, </a:t>
            </a:r>
            <a:endParaRPr lang="ru-RU" sz="6600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sz="6600" dirty="0" smtClean="0"/>
              <a:t>что </a:t>
            </a:r>
            <a:r>
              <a:rPr lang="ru-RU" sz="6600" dirty="0"/>
              <a:t>Ваш сын, Ваша дочь – такой же человек, как и </a:t>
            </a:r>
            <a:r>
              <a:rPr lang="ru-RU" sz="6600" dirty="0" smtClean="0"/>
              <a:t>вы!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0803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98618" y="1825625"/>
            <a:ext cx="855518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/>
              <a:t>Что произошло?</a:t>
            </a:r>
          </a:p>
        </p:txBody>
      </p:sp>
    </p:spTree>
    <p:extLst>
      <p:ext uri="{BB962C8B-B14F-4D97-AF65-F5344CB8AC3E}">
        <p14:creationId xmlns:p14="http://schemas.microsoft.com/office/powerpoint/2010/main" val="233369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39636" y="1825625"/>
            <a:ext cx="941416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/>
              <a:t>Родительский авторитет</a:t>
            </a:r>
          </a:p>
        </p:txBody>
      </p:sp>
    </p:spTree>
    <p:extLst>
      <p:ext uri="{BB962C8B-B14F-4D97-AF65-F5344CB8AC3E}">
        <p14:creationId xmlns:p14="http://schemas.microsoft.com/office/powerpoint/2010/main" val="327322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74618" y="858982"/>
            <a:ext cx="10079182" cy="531798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Авторитет</a:t>
            </a:r>
            <a:r>
              <a:rPr lang="ru-RU" dirty="0"/>
              <a:t> (</a:t>
            </a:r>
            <a:r>
              <a:rPr lang="ru-RU" dirty="0">
                <a:hlinkClick r:id="rId2" tooltip="Немецкий язык"/>
              </a:rPr>
              <a:t>нем.</a:t>
            </a:r>
            <a:r>
              <a:rPr lang="ru-RU" dirty="0"/>
              <a:t> </a:t>
            </a:r>
            <a:r>
              <a:rPr lang="ru-RU" i="1" dirty="0" err="1"/>
              <a:t>Autorität</a:t>
            </a:r>
            <a:r>
              <a:rPr lang="ru-RU" dirty="0"/>
              <a:t>, от </a:t>
            </a:r>
            <a:r>
              <a:rPr lang="ru-RU" dirty="0">
                <a:hlinkClick r:id="rId3" tooltip="Латинский язык"/>
              </a:rPr>
              <a:t>лат.</a:t>
            </a:r>
            <a:r>
              <a:rPr lang="ru-RU" dirty="0"/>
              <a:t> </a:t>
            </a:r>
            <a:r>
              <a:rPr lang="ru-RU" i="1" dirty="0" err="1"/>
              <a:t>auctoritas</a:t>
            </a:r>
            <a:r>
              <a:rPr lang="ru-RU" dirty="0"/>
              <a:t> — «</a:t>
            </a:r>
            <a:r>
              <a:rPr lang="ru-RU" dirty="0">
                <a:hlinkClick r:id="rId4" tooltip="Власть"/>
              </a:rPr>
              <a:t>власть</a:t>
            </a:r>
            <a:r>
              <a:rPr lang="ru-RU" dirty="0"/>
              <a:t>, </a:t>
            </a:r>
            <a:r>
              <a:rPr lang="ru-RU" dirty="0">
                <a:hlinkClick r:id="rId5" tooltip="Влияние"/>
              </a:rPr>
              <a:t>влияние</a:t>
            </a:r>
            <a:r>
              <a:rPr lang="ru-RU" dirty="0"/>
              <a:t>»):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- в </a:t>
            </a:r>
            <a:r>
              <a:rPr lang="ru-RU" dirty="0"/>
              <a:t>общем смысле: общепризнанное значение, влияние, власть;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- в </a:t>
            </a:r>
            <a:r>
              <a:rPr lang="ru-RU" dirty="0"/>
              <a:t>узком — влияние какого-либо лица, основанное на занимаемом им положении, </a:t>
            </a:r>
            <a:r>
              <a:rPr lang="ru-RU" dirty="0">
                <a:hlinkClick r:id="rId6" tooltip="Должность"/>
              </a:rPr>
              <a:t>должности</a:t>
            </a:r>
            <a:r>
              <a:rPr lang="ru-RU" dirty="0"/>
              <a:t>, статусе и так далее, побуждающее уважение к лицу, основанное на его выдающейся и признанной </a:t>
            </a:r>
            <a:r>
              <a:rPr lang="ru-RU" dirty="0">
                <a:hlinkClick r:id="rId7" tooltip="Мудрость"/>
              </a:rPr>
              <a:t>мудрости</a:t>
            </a:r>
            <a:r>
              <a:rPr lang="ru-RU" dirty="0"/>
              <a:t>, </a:t>
            </a:r>
            <a:r>
              <a:rPr lang="ru-RU" dirty="0">
                <a:hlinkClick r:id="rId8" tooltip="Знание (понятие)"/>
              </a:rPr>
              <a:t>знаниях</a:t>
            </a:r>
            <a:r>
              <a:rPr lang="ru-RU" dirty="0"/>
              <a:t>, нравственных достоинствах, жизненном опыте.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812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62544" y="983673"/>
            <a:ext cx="9691255" cy="51932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/>
              <a:t>АВТОРИТЕ́Т, -а, </a:t>
            </a:r>
            <a:r>
              <a:rPr lang="ru-RU" u="sng" dirty="0">
                <a:hlinkClick r:id="rId2"/>
              </a:rPr>
              <a:t>муж.</a:t>
            </a:r>
            <a:endParaRPr lang="ru-RU" dirty="0"/>
          </a:p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1.</a:t>
            </a:r>
            <a:r>
              <a:rPr lang="ru-RU" dirty="0"/>
              <a:t> Общепризнанное значение, влияние, общее уважение. </a:t>
            </a:r>
            <a:r>
              <a:rPr lang="ru-RU" i="1" dirty="0"/>
              <a:t>А. учёного. Пользоваться авторитетом. Завоевать а. Уронить свой а.</a:t>
            </a:r>
            <a:r>
              <a:rPr lang="ru-RU" dirty="0"/>
              <a:t> (потерять).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2.</a:t>
            </a:r>
            <a:r>
              <a:rPr lang="ru-RU" dirty="0"/>
              <a:t> Лицо, пользующееся влиянием, признанием. </a:t>
            </a:r>
            <a:r>
              <a:rPr lang="ru-RU" i="1" dirty="0"/>
              <a:t>Крупный а. в науке. Верить авторитетам</a:t>
            </a:r>
            <a:r>
              <a:rPr lang="ru-RU" i="1" dirty="0" smtClean="0"/>
              <a:t>.</a:t>
            </a:r>
          </a:p>
          <a:p>
            <a:pPr marL="0" indent="0" algn="r">
              <a:lnSpc>
                <a:spcPct val="150000"/>
              </a:lnSpc>
              <a:buNone/>
            </a:pPr>
            <a:r>
              <a:rPr lang="ru-RU" b="1" u="sng" dirty="0">
                <a:hlinkClick r:id="rId3"/>
              </a:rPr>
              <a:t>Толковый словарь Ожегова</a:t>
            </a:r>
            <a:endParaRPr lang="ru-RU" b="1" dirty="0"/>
          </a:p>
          <a:p>
            <a:pPr marL="0" indent="0" algn="r">
              <a:lnSpc>
                <a:spcPct val="150000"/>
              </a:lnSpc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362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fbe909b6bab5dcad046910ef7652a195171438b5-6441855-images-thumbs&amp;n=1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36" y="1072718"/>
            <a:ext cx="4859482" cy="474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982692" y="2812472"/>
            <a:ext cx="4481944" cy="1773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dirty="0" smtClean="0"/>
              <a:t>Ролан Быков – актер, режиссер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72392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88472" y="595746"/>
            <a:ext cx="10065327" cy="558121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dirty="0"/>
              <a:t>Родители для ребёнка – камертон: как они прозвучат, так он и откликнется, но все мы хотим воспитать своих детей достойными людьми, а без авторитета родителя воспитание невозможно. </a:t>
            </a:r>
            <a:r>
              <a:rPr lang="ru-RU" sz="3200" b="1" dirty="0"/>
              <a:t>Смысл авторитета заключается в том, что он принимается как несомненное достоинство старшего, как его сила и ценность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688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76945" y="983673"/>
            <a:ext cx="8859982" cy="51794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Виды ложного авторитета:</a:t>
            </a:r>
          </a:p>
          <a:p>
            <a:pPr>
              <a:buFontTx/>
              <a:buChar char="-"/>
            </a:pPr>
            <a:r>
              <a:rPr lang="ru-RU" b="1" dirty="0" smtClean="0"/>
              <a:t>Авторитет подавления;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расстояния;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чванства;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педантизма;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резонёрства;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любви;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доброты;</a:t>
            </a:r>
          </a:p>
          <a:p>
            <a:pPr>
              <a:buFontTx/>
              <a:buChar char="-"/>
            </a:pPr>
            <a:r>
              <a:rPr lang="ru-RU" b="1" dirty="0"/>
              <a:t>Авторитет </a:t>
            </a:r>
            <a:r>
              <a:rPr lang="ru-RU" b="1" dirty="0" smtClean="0"/>
              <a:t>подкупа.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537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40872" y="928255"/>
            <a:ext cx="9912927" cy="524870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/>
              <a:t>Вывод:</a:t>
            </a:r>
            <a:r>
              <a:rPr lang="ru-RU" dirty="0"/>
              <a:t> Авторитет необходим в семье. Действительный авторитет основывается на вашей гражданской деятельности, на вашем гражданском чувстве, на вашем знании жизни ребёнка, на вашей помощи ему и на вашей ответственности за его воспитание. - Строгость в воспитании предполагает сочетание высокой родительской требовательности с уважением к ребёнку как к развивающейся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32039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16</TotalTime>
  <Words>115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2023-10-23T15:24:26Z</dcterms:created>
  <dcterms:modified xsi:type="dcterms:W3CDTF">2024-01-31T11:26:53Z</dcterms:modified>
</cp:coreProperties>
</file>