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25" r:id="rId3"/>
    <p:sldId id="333" r:id="rId4"/>
    <p:sldId id="331" r:id="rId5"/>
    <p:sldId id="326" r:id="rId6"/>
    <p:sldId id="327" r:id="rId7"/>
    <p:sldId id="330" r:id="rId8"/>
    <p:sldId id="328" r:id="rId9"/>
    <p:sldId id="28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2B2B2"/>
    <a:srgbClr val="C0C0C0"/>
    <a:srgbClr val="DDDDDD"/>
    <a:srgbClr val="0099CC"/>
    <a:srgbClr val="000000"/>
    <a:srgbClr val="80808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1652" autoAdjust="0"/>
  </p:normalViewPr>
  <p:slideViewPr>
    <p:cSldViewPr>
      <p:cViewPr varScale="1">
        <p:scale>
          <a:sx n="42" d="100"/>
          <a:sy n="42" d="100"/>
        </p:scale>
        <p:origin x="13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6DDAAE-4A2B-4681-8E81-31ECB4F0CB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93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20" name="Picture 24" descr="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21" name="Picture 25" descr="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2"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"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pPr lvl="0"/>
            <a:r>
              <a:rPr lang="ru-RU" noProof="0"/>
              <a:t>Образец заголовка</a:t>
            </a:r>
            <a:endParaRPr lang="en-US" noProof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  <a:endParaRPr lang="en-US" noProof="0"/>
          </a:p>
        </p:txBody>
      </p:sp>
      <p:pic>
        <p:nvPicPr>
          <p:cNvPr id="4122" name="Picture 26" descr="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EB167D1-A22D-407F-AEE4-FA3B3ED5E9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L/O/G/O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AB634C-E99F-429A-8754-A189F7892F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90808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AB1865-6668-43E7-9FA3-F9FB48B25A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56332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888CF67D-59BD-41A9-BF7C-E5CFA7DEF3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9801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2CF9040A-6542-4D09-8D95-A382EABFDE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57929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FDE94F14-73EC-4C87-AEE5-6F8051FB78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56262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B22B87-0B08-4596-80FC-8F0165EA78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59106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A2E7B0-50BE-45A7-9ED2-1C9530F50BE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57108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B5D602-4902-40A4-88D6-628E798A85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31318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8D7B58-D453-4DB4-95A3-8CF62E87A2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9673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A47511-8074-4D2B-953F-3F33C8BA59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72336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A98250-E12F-482B-B9CC-3DBF4EB1C9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67633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A2A346-FBEF-401E-802F-68558234E2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10052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C3818D-CC48-4A6D-AA05-5550D18D012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04809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50" name="Picture 26" descr="0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B689431-C4AB-4E79-811D-11012739DEF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"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107504" y="188640"/>
            <a:ext cx="8229600" cy="2304256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Детский сад №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«Домовёнок»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00392" y="6453336"/>
            <a:ext cx="1043608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3672408" cy="3816424"/>
          </a:xfrm>
        </p:spPr>
        <p:txBody>
          <a:bodyPr/>
          <a:lstStyle/>
          <a:p>
            <a:pPr marL="342900" lvl="0" indent="-342900">
              <a:buFontTx/>
              <a:buChar char="•"/>
            </a:pPr>
            <a:r>
              <a:rPr lang="ru-RU" sz="3200" dirty="0">
                <a:solidFill>
                  <a:srgbClr val="000000"/>
                </a:solidFill>
              </a:rPr>
              <a:t>Основное направление образовательной деятельности группы в работе воспитателя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Основное направление образовательной деятельности группы в работе воспитателя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Итоги мониторинга детей на начало года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733628"/>
              </p:ext>
            </p:extLst>
          </p:nvPr>
        </p:nvGraphicFramePr>
        <p:xfrm>
          <a:off x="457201" y="1142998"/>
          <a:ext cx="8075238" cy="531033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20886">
                  <a:extLst>
                    <a:ext uri="{9D8B030D-6E8A-4147-A177-3AD203B41FA5}">
                      <a16:colId xmlns:a16="http://schemas.microsoft.com/office/drawing/2014/main" val="308902404"/>
                    </a:ext>
                  </a:extLst>
                </a:gridCol>
                <a:gridCol w="1009720">
                  <a:extLst>
                    <a:ext uri="{9D8B030D-6E8A-4147-A177-3AD203B41FA5}">
                      <a16:colId xmlns:a16="http://schemas.microsoft.com/office/drawing/2014/main" val="3647546113"/>
                    </a:ext>
                  </a:extLst>
                </a:gridCol>
                <a:gridCol w="1008878">
                  <a:extLst>
                    <a:ext uri="{9D8B030D-6E8A-4147-A177-3AD203B41FA5}">
                      <a16:colId xmlns:a16="http://schemas.microsoft.com/office/drawing/2014/main" val="4143621304"/>
                    </a:ext>
                  </a:extLst>
                </a:gridCol>
                <a:gridCol w="1080341">
                  <a:extLst>
                    <a:ext uri="{9D8B030D-6E8A-4147-A177-3AD203B41FA5}">
                      <a16:colId xmlns:a16="http://schemas.microsoft.com/office/drawing/2014/main" val="4107146774"/>
                    </a:ext>
                  </a:extLst>
                </a:gridCol>
                <a:gridCol w="972728">
                  <a:extLst>
                    <a:ext uri="{9D8B030D-6E8A-4147-A177-3AD203B41FA5}">
                      <a16:colId xmlns:a16="http://schemas.microsoft.com/office/drawing/2014/main" val="1096311490"/>
                    </a:ext>
                  </a:extLst>
                </a:gridCol>
                <a:gridCol w="1042509">
                  <a:extLst>
                    <a:ext uri="{9D8B030D-6E8A-4147-A177-3AD203B41FA5}">
                      <a16:colId xmlns:a16="http://schemas.microsoft.com/office/drawing/2014/main" val="692504433"/>
                    </a:ext>
                  </a:extLst>
                </a:gridCol>
                <a:gridCol w="1440176">
                  <a:extLst>
                    <a:ext uri="{9D8B030D-6E8A-4147-A177-3AD203B41FA5}">
                      <a16:colId xmlns:a16="http://schemas.microsoft.com/office/drawing/2014/main" val="977816353"/>
                    </a:ext>
                  </a:extLst>
                </a:gridCol>
              </a:tblGrid>
              <a:tr h="238777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Области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1680" algn="r"/>
                        </a:tabLst>
                      </a:pPr>
                      <a:r>
                        <a:rPr lang="ru-RU" sz="1200">
                          <a:effectLst/>
                        </a:rPr>
                        <a:t>Уровни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Социально-коммуникативное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Речевое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Художественно-эстетическое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Физическое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Результат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483064212"/>
                  </a:ext>
                </a:extLst>
              </a:tr>
              <a:tr h="41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vert="vert27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459850"/>
                  </a:ext>
                </a:extLst>
              </a:tr>
              <a:tr h="835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Высокий уровень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0 %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extLst>
                  <a:ext uri="{0D108BD9-81ED-4DB2-BD59-A6C34878D82A}">
                    <a16:rowId xmlns:a16="http://schemas.microsoft.com/office/drawing/2014/main" val="4040310793"/>
                  </a:ext>
                </a:extLst>
              </a:tr>
              <a:tr h="835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Средний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уровень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ребенка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ребенка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ребенка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ребенка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ребенка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extLst>
                  <a:ext uri="{0D108BD9-81ED-4DB2-BD59-A6C34878D82A}">
                    <a16:rowId xmlns:a16="http://schemas.microsoft.com/office/drawing/2014/main" val="532171495"/>
                  </a:ext>
                </a:extLst>
              </a:tr>
              <a:tr h="835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Низкий уровень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детей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детей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детей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детей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детей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 anchor="ctr"/>
                </a:tc>
                <a:extLst>
                  <a:ext uri="{0D108BD9-81ED-4DB2-BD59-A6C34878D82A}">
                    <a16:rowId xmlns:a16="http://schemas.microsoft.com/office/drawing/2014/main" val="300992487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5616" y="266991"/>
            <a:ext cx="92140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413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1363" algn="r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педагогической диагностики на начало учебного года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1363" algn="r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26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РЕЖИМНЫЕ МОМЕНТЫ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746125"/>
          </a:xfrm>
        </p:spPr>
        <p:txBody>
          <a:bodyPr/>
          <a:lstStyle/>
          <a:p>
            <a:r>
              <a:rPr lang="ru-RU" dirty="0" smtClean="0"/>
              <a:t> ЦЕЛИ И ЗАДАЧИ ПРОГРАММЫ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33525"/>
            <a:ext cx="8784976" cy="5019675"/>
          </a:xfrm>
        </p:spPr>
        <p:txBody>
          <a:bodyPr/>
          <a:lstStyle/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Программы:  проектирование модели образовательной и коррекционно-развивающей психолого-педагогической работы, максимально обеспечивающей создание условий для развития детей с ЗПР дошкольного возраста, их позитивной социализации, интеллектуального, социально-личностного, художественно-эстетического и физического развития на основе сотрудничества со взрослыми, сверстниками в соответствующих возрасту видах деятельности.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Задачи реализации Программы: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детей, в том числе их эмоционального благополучия.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равных возможностей для полноценного развития каждого ребенка в период дошкольного детства.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Целенаправленное комплексное психолого-педагогическое сопровождение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ребѐнка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ЗПР и квалифицированная коррекция недостатков в развитии.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Выстраивание индивидуального коррекционно-образовательного маршрута на основе изучения особенностей развития ребенка, его потенциальных возможностей и способностей.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Взаимодействие с  семьей  для обеспечения полноценного развития детей  с ЗПР.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Оказание консультативной и методической помощи родителям в вопросах коррекционного воспитания, обучения и оздоровления детей с ЗПР.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Обеспечение необходимых санитарно-гигиенических условий, проектирование специальной предметно-пространственной развивающей среды, создание атмосферы психологического комфорта.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746125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навыков безопасного поведения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Общие 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об опасных для человека и мира природы ситуациях и способах поведения в них;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приобщение к правилам безопасного для человека и мира природы поведения, формирование готовности к усвоению принятых в обществе правил и норм безопасного поведения в интересах человека, семьи, общества;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передача детям знаний о правилах безопасности дорожного движения в качестве пешехода и пассажира транспортного средства;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осторожного и осмотрительного отношения к потенциально опасным для человека и мира природы ситуациям.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Реализуется в совместной деятельности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Познавательное развитие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Общие задачи: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развитие познавательно-исследовательской, предметно-практической деятельности: формировать познавательные интересы и познавательные действия ребенка в различных видах деятельности; развивать познавательно-исследовательскую (исследование объектов окружающего мира и экспериментирование с ними) деятельность;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формирование элементарных содержательных представлений: о свойствах и отношениях объектов окружающего мира (форме, цвете, размере, материале, количестве, числе, части и целом, пространстве и времени, причинах и следствиях); формировать первичные математические представления;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формирование целостной картины мира, расширение кругозора: формировать первичные представления о себе, других людях, объектах окружающего мира, о свойствах отношениях объектов окружающего мира, об их взаимосвязях и закономерностях; поддержка детской инициативы и самостоятельности в проектной и познавательной деятельностях.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746125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33525"/>
            <a:ext cx="8568952" cy="5019675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и действий, наблюдательности ребенка в изобразительной и конструктивной видах деятельности;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развитие сенсомоторной координации как основы для формирования изобразительных навыков; овладения разными техниками изобразительной деятельности;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развитие художественного вкуса.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Реализуется в продуктивной деятельности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Лепка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692695"/>
            <a:ext cx="75973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100392" y="6453336"/>
            <a:ext cx="1043608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Диаграммы дети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Диаграммы дети</Template>
  <TotalTime>1077</TotalTime>
  <Words>459</Words>
  <Application>Microsoft Office PowerPoint</Application>
  <PresentationFormat>Экран (4:3)</PresentationFormat>
  <Paragraphs>119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Диаграммы дети</vt:lpstr>
      <vt:lpstr>МAДОУ Детский сад № 38 «Домовёнок»  </vt:lpstr>
      <vt:lpstr>Презентация PowerPoint</vt:lpstr>
      <vt:lpstr>Презентация PowerPoint</vt:lpstr>
      <vt:lpstr>Презентация PowerPoint</vt:lpstr>
      <vt:lpstr> ЦЕЛИ И ЗАДАЧИ ПРОГРАММЫ </vt:lpstr>
      <vt:lpstr>Формирование навыков безопасного поведения </vt:lpstr>
      <vt:lpstr>Познавательное развитие </vt:lpstr>
      <vt:lpstr>Художественно-эстетическое развитие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Индивидуально-типологические особенности учащихся с ЗПР</dc:title>
  <dc:creator>Oleg</dc:creator>
  <cp:lastModifiedBy>User</cp:lastModifiedBy>
  <cp:revision>75</cp:revision>
  <dcterms:created xsi:type="dcterms:W3CDTF">2015-03-09T05:07:24Z</dcterms:created>
  <dcterms:modified xsi:type="dcterms:W3CDTF">2023-03-29T17:11:35Z</dcterms:modified>
</cp:coreProperties>
</file>