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3" r:id="rId6"/>
    <p:sldId id="262" r:id="rId7"/>
    <p:sldId id="265" r:id="rId8"/>
    <p:sldId id="267" r:id="rId9"/>
    <p:sldId id="268" r:id="rId10"/>
    <p:sldId id="269" r:id="rId11"/>
    <p:sldId id="270" r:id="rId12"/>
    <p:sldId id="264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 snapToGrid="0">
      <p:cViewPr>
        <p:scale>
          <a:sx n="69" d="100"/>
          <a:sy n="69" d="100"/>
        </p:scale>
        <p:origin x="-70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3015754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9464047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854481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663294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9561757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251144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4903583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1640597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8877185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8445958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4874695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DDEBCF"/>
            </a:gs>
            <a:gs pos="0">
              <a:schemeClr val="accent6">
                <a:lumMod val="5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076624" cy="6858000"/>
          </a:xfrm>
          <a:prstGeom prst="rect">
            <a:avLst/>
          </a:prstGeom>
          <a:blipFill>
            <a:blip r:embed="rId13" cstate="email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1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 contourW="133350">
            <a:bevelT w="152400" h="95250" prst="slope"/>
            <a:bevelB w="152400" h="95250"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20461"/>
            <a:ext cx="1929865" cy="233753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09BB8-B382-4CF1-B60F-1BBCD556D4C1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32F2D-777F-4CC3-B225-DA852B9E464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email">
            <a:extLst>
              <a:ext uri="{BEBA8EAE-BF5A-486C-A8C5-ECC9F3942E4B}">
                <a14:imgProps xmlns=""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561" y="-191050"/>
            <a:ext cx="2445439" cy="24379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8" cstate="email">
            <a:extLst>
              <a:ext uri="{BEBA8EAE-BF5A-486C-A8C5-ECC9F3942E4B}">
                <a14:imgProps xmlns=""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190865"/>
            <a:ext cx="2189436" cy="24379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6045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01783"/>
            <a:ext cx="7772400" cy="263869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«Взаимодействие 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музыкального руководителя 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сада с родителями 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художественно-эстетическом развитии дошкольников»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6868" y="4376055"/>
            <a:ext cx="4153987" cy="1423853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accent6">
                    <a:lumMod val="75000"/>
                  </a:schemeClr>
                </a:solidFill>
              </a:rPr>
              <a:t>музыкальный руководитель</a:t>
            </a:r>
            <a:br>
              <a:rPr lang="ru-RU" sz="1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i="1" dirty="0" smtClean="0">
                <a:solidFill>
                  <a:schemeClr val="accent6">
                    <a:lumMod val="75000"/>
                  </a:schemeClr>
                </a:solidFill>
              </a:rPr>
              <a:t>высшей квалификационной категории</a:t>
            </a:r>
            <a:br>
              <a:rPr lang="ru-RU" sz="16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i="1" dirty="0" err="1" smtClean="0">
                <a:solidFill>
                  <a:schemeClr val="accent6">
                    <a:lumMod val="75000"/>
                  </a:schemeClr>
                </a:solidFill>
              </a:rPr>
              <a:t>Шуленина</a:t>
            </a:r>
            <a:r>
              <a:rPr lang="ru-RU" sz="1600" i="1" dirty="0" smtClean="0">
                <a:solidFill>
                  <a:schemeClr val="accent6">
                    <a:lumMod val="75000"/>
                  </a:schemeClr>
                </a:solidFill>
              </a:rPr>
              <a:t> Татьяна Петровна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0869" y="391886"/>
            <a:ext cx="49769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i="1" dirty="0" smtClean="0">
                <a:solidFill>
                  <a:schemeClr val="accent6">
                    <a:lumMod val="75000"/>
                  </a:schemeClr>
                </a:solidFill>
              </a:rPr>
              <a:t>Муниципальное бюджетное дошкольное образовательное учреждение детский сад «Золотой петушок» с.Доброе</a:t>
            </a:r>
            <a:endParaRPr lang="ru-RU" sz="11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71781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1193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/>
              <a:t>Семейные творческие конкурсы</a:t>
            </a:r>
            <a:endParaRPr lang="ru-RU" sz="3200" i="1" dirty="0"/>
          </a:p>
        </p:txBody>
      </p:sp>
      <p:pic>
        <p:nvPicPr>
          <p:cNvPr id="5122" name="Picture 2" descr="C:\Users\User\Downloads\dscn2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0199" y="3910151"/>
            <a:ext cx="3657599" cy="27353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5" name="Picture 5" descr="C:\Users\User\Downloads\img_8934.jpg"/>
          <p:cNvPicPr>
            <a:picLocks noChangeAspect="1" noChangeArrowheads="1"/>
          </p:cNvPicPr>
          <p:nvPr/>
        </p:nvPicPr>
        <p:blipFill>
          <a:blip r:embed="rId3"/>
          <a:srcRect l="17986" b="1554"/>
          <a:stretch>
            <a:fillRect/>
          </a:stretch>
        </p:blipFill>
        <p:spPr bwMode="auto">
          <a:xfrm>
            <a:off x="3065790" y="1360892"/>
            <a:ext cx="2877810" cy="232718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6" name="Picture 6" descr="C:\Users\User\Downloads\img_8869.jpg"/>
          <p:cNvPicPr>
            <a:picLocks noChangeAspect="1" noChangeArrowheads="1"/>
          </p:cNvPicPr>
          <p:nvPr/>
        </p:nvPicPr>
        <p:blipFill>
          <a:blip r:embed="rId4"/>
          <a:srcRect r="9817" b="17844"/>
          <a:stretch>
            <a:fillRect/>
          </a:stretch>
        </p:blipFill>
        <p:spPr bwMode="auto">
          <a:xfrm>
            <a:off x="372978" y="3913991"/>
            <a:ext cx="3833261" cy="275409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7" name="Picture 7" descr="C:\Users\User\Downloads\img_8937.jpg"/>
          <p:cNvPicPr>
            <a:picLocks noChangeAspect="1" noChangeArrowheads="1"/>
          </p:cNvPicPr>
          <p:nvPr/>
        </p:nvPicPr>
        <p:blipFill>
          <a:blip r:embed="rId5"/>
          <a:srcRect l="11610" t="10107" r="12684"/>
          <a:stretch>
            <a:fillRect/>
          </a:stretch>
        </p:blipFill>
        <p:spPr bwMode="auto">
          <a:xfrm>
            <a:off x="6128951" y="1367554"/>
            <a:ext cx="2727263" cy="23192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9" name="Picture 9" descr="C:\Users\User\Downloads\img_8821.jpg"/>
          <p:cNvPicPr>
            <a:picLocks noChangeAspect="1" noChangeArrowheads="1"/>
          </p:cNvPicPr>
          <p:nvPr/>
        </p:nvPicPr>
        <p:blipFill>
          <a:blip r:embed="rId6"/>
          <a:srcRect t="8172" r="21279" b="3598"/>
          <a:stretch>
            <a:fillRect/>
          </a:stretch>
        </p:blipFill>
        <p:spPr bwMode="auto">
          <a:xfrm>
            <a:off x="150471" y="1365814"/>
            <a:ext cx="2752577" cy="23306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4960" y="0"/>
            <a:ext cx="6930389" cy="1309511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Совместная </a:t>
            </a:r>
            <a:r>
              <a:rPr lang="ru-RU" sz="2800" i="1" dirty="0" err="1" smtClean="0"/>
              <a:t>досуговая</a:t>
            </a:r>
            <a:r>
              <a:rPr lang="ru-RU" sz="2800" i="1" dirty="0" smtClean="0"/>
              <a:t> деятельность</a:t>
            </a:r>
            <a:endParaRPr lang="ru-RU" sz="2800" i="1" dirty="0"/>
          </a:p>
        </p:txBody>
      </p:sp>
      <p:pic>
        <p:nvPicPr>
          <p:cNvPr id="6146" name="Picture 2" descr="C:\Users\User\Downloads\jmnakaypeom.jpg"/>
          <p:cNvPicPr>
            <a:picLocks noChangeAspect="1" noChangeArrowheads="1"/>
          </p:cNvPicPr>
          <p:nvPr/>
        </p:nvPicPr>
        <p:blipFill>
          <a:blip r:embed="rId2"/>
          <a:srcRect b="12214"/>
          <a:stretch>
            <a:fillRect/>
          </a:stretch>
        </p:blipFill>
        <p:spPr bwMode="auto">
          <a:xfrm>
            <a:off x="402336" y="1111624"/>
            <a:ext cx="3927884" cy="2667896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153" name="Picture 9" descr="C:\Users\User\Downloads\xiqwdkiloo0.jpg"/>
          <p:cNvPicPr>
            <a:picLocks noChangeAspect="1" noChangeArrowheads="1"/>
          </p:cNvPicPr>
          <p:nvPr/>
        </p:nvPicPr>
        <p:blipFill>
          <a:blip r:embed="rId3"/>
          <a:srcRect l="15037" t="26362" r="18634" b="5424"/>
          <a:stretch>
            <a:fillRect/>
          </a:stretch>
        </p:blipFill>
        <p:spPr bwMode="auto">
          <a:xfrm>
            <a:off x="414528" y="3959156"/>
            <a:ext cx="3921881" cy="2661099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154" name="Picture 10" descr="C:\Users\User\Downloads\jmsdpjzolea.jpg"/>
          <p:cNvPicPr>
            <a:picLocks noChangeAspect="1" noChangeArrowheads="1"/>
          </p:cNvPicPr>
          <p:nvPr/>
        </p:nvPicPr>
        <p:blipFill>
          <a:blip r:embed="rId4"/>
          <a:srcRect l="3976" t="7663" r="7333" b="22280"/>
          <a:stretch>
            <a:fillRect/>
          </a:stretch>
        </p:blipFill>
        <p:spPr bwMode="auto">
          <a:xfrm>
            <a:off x="4559807" y="3959157"/>
            <a:ext cx="4049171" cy="2665380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155" name="Picture 11" descr="C:\Users\User\Downloads\4sdnegs-uy8.jpg"/>
          <p:cNvPicPr>
            <a:picLocks noChangeAspect="1" noChangeArrowheads="1"/>
          </p:cNvPicPr>
          <p:nvPr/>
        </p:nvPicPr>
        <p:blipFill>
          <a:blip r:embed="rId5"/>
          <a:srcRect l="6874" t="6057" r="2618" b="22909"/>
          <a:stretch>
            <a:fillRect/>
          </a:stretch>
        </p:blipFill>
        <p:spPr bwMode="auto">
          <a:xfrm>
            <a:off x="4559808" y="1108952"/>
            <a:ext cx="4018087" cy="2685673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ownloads\5viazxrpf58.jpg"/>
          <p:cNvPicPr>
            <a:picLocks noChangeAspect="1" noChangeArrowheads="1"/>
          </p:cNvPicPr>
          <p:nvPr/>
        </p:nvPicPr>
        <p:blipFill>
          <a:blip r:embed="rId2"/>
          <a:srcRect t="7181" r="3371" b="14651"/>
          <a:stretch>
            <a:fillRect/>
          </a:stretch>
        </p:blipFill>
        <p:spPr bwMode="auto">
          <a:xfrm>
            <a:off x="238398" y="313507"/>
            <a:ext cx="4139638" cy="3067002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7172" name="Picture 4" descr="C:\Users\User\Downloads\5fvlpi2vzs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9346" y="299838"/>
            <a:ext cx="4143580" cy="3080672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7173" name="Picture 5" descr="C:\Users\User\Downloads\szj094evq2c.jpg"/>
          <p:cNvPicPr>
            <a:picLocks noChangeAspect="1" noChangeArrowheads="1"/>
          </p:cNvPicPr>
          <p:nvPr/>
        </p:nvPicPr>
        <p:blipFill>
          <a:blip r:embed="rId4"/>
          <a:srcRect l="5520" t="12167" r="2738"/>
          <a:stretch>
            <a:fillRect/>
          </a:stretch>
        </p:blipFill>
        <p:spPr bwMode="auto">
          <a:xfrm>
            <a:off x="274320" y="3588327"/>
            <a:ext cx="4075611" cy="3034146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7174" name="Picture 6" descr="D:\РАБОТА\фото работа\с родителями\7xnntyi04BA.jpg"/>
          <p:cNvPicPr>
            <a:picLocks noChangeAspect="1" noChangeArrowheads="1"/>
          </p:cNvPicPr>
          <p:nvPr/>
        </p:nvPicPr>
        <p:blipFill>
          <a:blip r:embed="rId5"/>
          <a:srcRect r="15341"/>
          <a:stretch>
            <a:fillRect/>
          </a:stretch>
        </p:blipFill>
        <p:spPr bwMode="auto">
          <a:xfrm>
            <a:off x="4516582" y="3588328"/>
            <a:ext cx="4197927" cy="3020290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qbipvfpfvni.jpg"/>
          <p:cNvPicPr>
            <a:picLocks noChangeAspect="1" noChangeArrowheads="1"/>
          </p:cNvPicPr>
          <p:nvPr/>
        </p:nvPicPr>
        <p:blipFill>
          <a:blip r:embed="rId2"/>
          <a:srcRect r="13200"/>
          <a:stretch>
            <a:fillRect/>
          </a:stretch>
        </p:blipFill>
        <p:spPr bwMode="auto">
          <a:xfrm>
            <a:off x="1704108" y="706584"/>
            <a:ext cx="6206835" cy="4251615"/>
          </a:xfrm>
          <a:prstGeom prst="round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41418" y="5527963"/>
            <a:ext cx="6206837" cy="90098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44583" y="1332411"/>
            <a:ext cx="7824652" cy="27432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«Могучая духовная сила воспитания заложена в том, что дети учатся смотреть на мир глазами родителей. Только в совместной деятельности родители лучше узнают своих детей, становятся ближе».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i="1" dirty="0" smtClean="0"/>
              <a:t>В.А.Сухомлинский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836023" y="496388"/>
            <a:ext cx="7537268" cy="1972492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70709" y="2338251"/>
            <a:ext cx="7641771" cy="4349932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0160" y="783771"/>
            <a:ext cx="6662057" cy="116259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                                                Цель: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создать оптимальные условия для эффективного взаимодействия ДОУ с семьями воспитанников в вопросах музыкального воспитания и развития </a:t>
            </a:r>
            <a:r>
              <a:rPr lang="ru-RU" sz="1800" dirty="0" smtClean="0"/>
              <a:t>детей.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67097" y="2730137"/>
            <a:ext cx="7132320" cy="34468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                                                        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повысить уровень психолого-педагогической культуры родителей по образовательной области «Художественно – эстетическое развитие» раздел «Музыка» 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раскрыть родителям  актуальные  вопросы  музыкального развития ребёнка на каждой возрастной ступени дошкольного детства;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установить партнёрские отношения и консолидировать усилия для музыкального развития и воспитания детей;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создать атмосферу взаимопонимания, общности интересов, эмоциональной </a:t>
            </a:r>
            <a:r>
              <a:rPr lang="ru-RU" sz="1600" dirty="0" err="1" smtClean="0"/>
              <a:t>взаимоподдержки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640080" y="1515291"/>
            <a:ext cx="8164286" cy="4833257"/>
          </a:xfrm>
          <a:prstGeom prst="vertic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26" y="365126"/>
            <a:ext cx="7117624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сотрудничества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с семьями воспитанников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2412" y="2181497"/>
            <a:ext cx="6936377" cy="37229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Информационное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i="1" dirty="0" smtClean="0"/>
              <a:t>(родительские собрания, консультации, индивидуальные беседы, «родительские уголки», газеты, фотовыставки, страница ВК, персональный сайт музыкального руководителя) </a:t>
            </a:r>
          </a:p>
          <a:p>
            <a:pPr>
              <a:buNone/>
            </a:pPr>
            <a:r>
              <a:rPr lang="ru-RU" sz="1800" i="1" dirty="0" smtClean="0"/>
              <a:t>  </a:t>
            </a:r>
            <a:endParaRPr lang="ru-RU" i="1" dirty="0" smtClean="0"/>
          </a:p>
          <a:p>
            <a:pPr algn="ctr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</a:t>
            </a:r>
          </a:p>
          <a:p>
            <a:pPr algn="ctr">
              <a:buNone/>
            </a:pPr>
            <a:r>
              <a:rPr lang="ru-RU" sz="2000" i="1" dirty="0" smtClean="0"/>
              <a:t>    </a:t>
            </a:r>
            <a:r>
              <a:rPr lang="ru-RU" sz="1800" i="1" dirty="0" smtClean="0"/>
              <a:t>(анкетирование,  музыкальные семейные творческие конкурсы,  совместная </a:t>
            </a:r>
            <a:r>
              <a:rPr lang="ru-RU" sz="1800" i="1" dirty="0" err="1" smtClean="0"/>
              <a:t>культурно-досуговая</a:t>
            </a:r>
            <a:r>
              <a:rPr lang="ru-RU" sz="1800" i="1" dirty="0" smtClean="0"/>
              <a:t> деятельность)</a:t>
            </a:r>
            <a:endParaRPr lang="ru-RU" sz="2000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Родительские собрания на тему: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«О роли семьи в эстетическом развитии малыша»;</a:t>
            </a:r>
          </a:p>
          <a:p>
            <a:r>
              <a:rPr lang="ru-RU" sz="2000" dirty="0" smtClean="0"/>
              <a:t>«Давайте поговорим о музыке всерьёз!»;</a:t>
            </a:r>
          </a:p>
          <a:p>
            <a:r>
              <a:rPr lang="ru-RU" sz="2000" dirty="0" smtClean="0"/>
              <a:t>«Художественно-эстетическое воспитание детей в семье»;</a:t>
            </a:r>
          </a:p>
          <a:p>
            <a:r>
              <a:rPr lang="ru-RU" sz="2000" dirty="0" smtClean="0"/>
              <a:t>«Слушание музыки в эмоционально-личностном развитии детей дошкольного возраста;</a:t>
            </a:r>
          </a:p>
          <a:p>
            <a:r>
              <a:rPr lang="ru-RU" sz="2000" dirty="0" smtClean="0"/>
              <a:t>«Развитие творческих способностей средствами музыки».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76" y="222070"/>
            <a:ext cx="6541477" cy="7445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Консультации на тему: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9" name="Picture 5" descr="C:\Users\User\Desktop\картинки к икт\букл1.jpg"/>
          <p:cNvPicPr>
            <a:picLocks noChangeAspect="1" noChangeArrowheads="1"/>
          </p:cNvPicPr>
          <p:nvPr/>
        </p:nvPicPr>
        <p:blipFill>
          <a:blip r:embed="rId2" cstate="print"/>
          <a:srcRect l="6571" t="6307" r="7453" b="1029"/>
          <a:stretch>
            <a:fillRect/>
          </a:stretch>
        </p:blipFill>
        <p:spPr bwMode="auto">
          <a:xfrm>
            <a:off x="952546" y="1427017"/>
            <a:ext cx="2651760" cy="185650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bliqueBottomRigh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Picture 3" descr="D:\РАБОТА\фото работа\фото икт\IMG_20191202_132534.jpg"/>
          <p:cNvPicPr>
            <a:picLocks noChangeAspect="1" noChangeArrowheads="1"/>
          </p:cNvPicPr>
          <p:nvPr/>
        </p:nvPicPr>
        <p:blipFill>
          <a:blip r:embed="rId3" cstate="print"/>
          <a:srcRect t="8571" b="10476"/>
          <a:stretch>
            <a:fillRect/>
          </a:stretch>
        </p:blipFill>
        <p:spPr bwMode="auto">
          <a:xfrm>
            <a:off x="5569528" y="4350327"/>
            <a:ext cx="2549236" cy="210589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perspectiveFron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959928" y="967047"/>
            <a:ext cx="2424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Папки-передвижки</a:t>
            </a:r>
            <a:endParaRPr lang="ru-RU" sz="1600" dirty="0"/>
          </a:p>
        </p:txBody>
      </p:sp>
      <p:pic>
        <p:nvPicPr>
          <p:cNvPr id="1030" name="Picture 6" descr="C:\Users\User\Downloads\detsad-97581-1462258618.jpg"/>
          <p:cNvPicPr>
            <a:picLocks noChangeAspect="1" noChangeArrowheads="1"/>
          </p:cNvPicPr>
          <p:nvPr/>
        </p:nvPicPr>
        <p:blipFill>
          <a:blip r:embed="rId4"/>
          <a:srcRect b="20034"/>
          <a:stretch>
            <a:fillRect/>
          </a:stretch>
        </p:blipFill>
        <p:spPr bwMode="auto">
          <a:xfrm>
            <a:off x="4894116" y="1482435"/>
            <a:ext cx="2629951" cy="182880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perspectiveFron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5" name="Picture 2" descr="D:\РАБОТА\фото работа\фото икт\IMG_20191127_104748.jpg"/>
          <p:cNvPicPr>
            <a:picLocks noChangeAspect="1" noChangeArrowheads="1"/>
          </p:cNvPicPr>
          <p:nvPr/>
        </p:nvPicPr>
        <p:blipFill>
          <a:blip r:embed="rId5" cstate="print"/>
          <a:srcRect l="11680" r="11795"/>
          <a:stretch>
            <a:fillRect/>
          </a:stretch>
        </p:blipFill>
        <p:spPr bwMode="auto">
          <a:xfrm>
            <a:off x="2313708" y="4364180"/>
            <a:ext cx="2504758" cy="214745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bliqueTopLef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1136073" y="955964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Б</a:t>
            </a:r>
            <a:r>
              <a:rPr lang="ru-RU" sz="1600" dirty="0" smtClean="0"/>
              <a:t>уклеты</a:t>
            </a:r>
            <a:endParaRPr lang="ru-RU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3526" y="3865418"/>
            <a:ext cx="4045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Информационные стенды</a:t>
            </a:r>
            <a:endParaRPr lang="ru-RU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Индивидуальные беседы на тему: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6600" y="1825625"/>
            <a:ext cx="8255000" cy="435133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«Охрана слуха и голоса ребёнка»</a:t>
            </a:r>
          </a:p>
          <a:p>
            <a:r>
              <a:rPr lang="ru-RU" sz="1800" dirty="0" smtClean="0"/>
              <a:t>«Десять причин для обучения ребёнка музыке»</a:t>
            </a:r>
          </a:p>
          <a:p>
            <a:r>
              <a:rPr lang="ru-RU" sz="1800" dirty="0" smtClean="0"/>
              <a:t>«Внешний вид ребёнка на музыкальном занятии»</a:t>
            </a:r>
          </a:p>
          <a:p>
            <a:r>
              <a:rPr lang="ru-RU" sz="1800" dirty="0" smtClean="0"/>
              <a:t>«Какую музыку должен слушать ребёнок в определённом возрасте?»</a:t>
            </a:r>
          </a:p>
          <a:p>
            <a:r>
              <a:rPr lang="ru-RU" sz="1800" dirty="0" smtClean="0"/>
              <a:t>«Как помочь вашему ребёнку красиво и правильно петь?»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31520"/>
            <a:ext cx="7886700" cy="959169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              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                  Газеты    и    фотовыставки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4111701" y="2281228"/>
            <a:ext cx="4447083" cy="380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51364" t="62939" r="28207" b="2612"/>
          <a:stretch>
            <a:fillRect/>
          </a:stretch>
        </p:blipFill>
        <p:spPr bwMode="auto">
          <a:xfrm rot="10800000" flipH="1" flipV="1">
            <a:off x="1182625" y="1426464"/>
            <a:ext cx="2633473" cy="325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189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/>
              <a:t>Компьютерные ресурсы</a:t>
            </a:r>
            <a:endParaRPr lang="ru-RU" sz="32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8986" t="7992" r="10827" b="14139"/>
          <a:stretch>
            <a:fillRect/>
          </a:stretch>
        </p:blipFill>
        <p:spPr bwMode="auto">
          <a:xfrm>
            <a:off x="344774" y="1603947"/>
            <a:ext cx="2788171" cy="23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5529" t="14191" r="7257" b="6711"/>
          <a:stretch>
            <a:fillRect/>
          </a:stretch>
        </p:blipFill>
        <p:spPr bwMode="auto">
          <a:xfrm>
            <a:off x="3402767" y="2338465"/>
            <a:ext cx="2835823" cy="232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 l="26843" t="26486" r="6566" b="7736"/>
          <a:stretch>
            <a:fillRect/>
          </a:stretch>
        </p:blipFill>
        <p:spPr bwMode="auto">
          <a:xfrm>
            <a:off x="5876144" y="4092315"/>
            <a:ext cx="2818153" cy="2143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331</TotalTime>
  <Words>230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«Взаимодействие  музыкального руководителя  детского сада с родителями  в художественно-эстетическом развитии дошкольников»</vt:lpstr>
      <vt:lpstr>«Могучая духовная сила воспитания заложена в том, что дети учатся смотреть на мир глазами родителей. Только в совместной деятельности родители лучше узнают своих детей, становятся ближе».</vt:lpstr>
      <vt:lpstr>                                                         Цель:  создать оптимальные условия для эффективного взаимодействия ДОУ с семьями воспитанников в вопросах музыкального воспитания и развития детей.</vt:lpstr>
      <vt:lpstr>        Направления сотрудничества            с семьями воспитанников</vt:lpstr>
      <vt:lpstr>        Родительские собрания на тему:</vt:lpstr>
      <vt:lpstr>Консультации на тему: </vt:lpstr>
      <vt:lpstr>     Индивидуальные беседы на тему:</vt:lpstr>
      <vt:lpstr>                                        Газеты    и    фотовыставки    </vt:lpstr>
      <vt:lpstr>Компьютерные ресурсы</vt:lpstr>
      <vt:lpstr>Семейные творческие конкурсы</vt:lpstr>
      <vt:lpstr>Совместная досуговая деятельность</vt:lpstr>
      <vt:lpstr>Слайд 12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Пользователь</cp:lastModifiedBy>
  <cp:revision>36</cp:revision>
  <dcterms:created xsi:type="dcterms:W3CDTF">2014-07-11T19:27:53Z</dcterms:created>
  <dcterms:modified xsi:type="dcterms:W3CDTF">2024-02-06T19:20:34Z</dcterms:modified>
</cp:coreProperties>
</file>