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4" r:id="rId3"/>
    <p:sldId id="27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016223"/>
          </a:xfr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  <a:t>ПРЕДМЕТНО-РАЗВИВАЮЩАЯ СРЕДА</a:t>
            </a:r>
            <a:endParaRPr lang="ru-RU" sz="4400" dirty="0">
              <a:solidFill>
                <a:schemeClr val="bg2">
                  <a:lumMod val="75000"/>
                </a:schemeClr>
              </a:solidFill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25000" lnSpcReduction="20000"/>
          </a:bodyPr>
          <a:lstStyle/>
          <a:p>
            <a:r>
              <a:rPr lang="ru-RU" sz="5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«Маленький ребенок – это великое чудо, это вечная загадка, это хрупкий мост в наше будущее и прошлое одновременно</a:t>
            </a:r>
            <a:r>
              <a:rPr lang="ru-RU" sz="5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55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5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 Кукузова Е.С.</a:t>
            </a:r>
          </a:p>
          <a:p>
            <a:r>
              <a:rPr lang="ru-RU" sz="5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«Малиновский </a:t>
            </a:r>
            <a:r>
              <a:rPr lang="ru-RU" sz="55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/с»</a:t>
            </a:r>
            <a:endParaRPr lang="ru-RU" sz="55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solidFill>
                <a:schemeClr val="accent6">
                  <a:lumMod val="60000"/>
                  <a:lumOff val="40000"/>
                </a:schemeClr>
              </a:solidFill>
              <a:latin typeface="Arial Narrow" pitchFamily="34" charset="0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</a:rPr>
              <a:t>5.</a:t>
            </a: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rgbClr val="7030A0"/>
                </a:solidFill>
              </a:rPr>
              <a:t>Принцип сочетания привычных и неординарных элементов</a:t>
            </a:r>
            <a:r>
              <a:rPr lang="ru-RU" sz="2400" dirty="0" smtClean="0">
                <a:solidFill>
                  <a:srgbClr val="7030A0"/>
                </a:solidFill>
              </a:rPr>
              <a:t> – эстетическая организация среды.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/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Использование больших ярких игрушек из винилискожи, ткани, пластика,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элементов образного декора.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Принцип «половых и возрастных» различий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</a:t>
            </a:r>
            <a:b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/>
              <a:t>Создание </a:t>
            </a:r>
            <a:r>
              <a:rPr lang="en-US" sz="2400" dirty="0" smtClean="0"/>
              <a:t>специализированны</a:t>
            </a:r>
            <a:r>
              <a:rPr lang="ru-RU" sz="2400" dirty="0" err="1" smtClean="0"/>
              <a:t>х</a:t>
            </a:r>
            <a:r>
              <a:rPr lang="en-US" sz="2400" dirty="0" smtClean="0"/>
              <a:t> игровы</a:t>
            </a:r>
            <a:r>
              <a:rPr lang="ru-RU" sz="2400" dirty="0" smtClean="0"/>
              <a:t>х</a:t>
            </a:r>
            <a:r>
              <a:rPr lang="en-US" sz="2400" dirty="0" smtClean="0"/>
              <a:t> зон.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</a:rPr>
              <a:t>7. Принцип свободы достижения ребенком своего права на игру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Реализуется в выборе: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темы;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сюжета;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необходимых игрушек;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места;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времени.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8. Предметно-пространственная среда должна ориентироваться на зону «ближайшего развития»</a:t>
            </a:r>
            <a:b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3312368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 Содержать предметы и материалы известные детям,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предметы и материалы, которыми дети будут овладевать с помощью взрослого,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совсем незнакомые предметы и материалы.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Характеристик детского сообщества</a:t>
            </a:r>
            <a:b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 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Разработка предметно-пространственной среды, помимо возрастного состава групп, должна осуществляться на основе следующих характеристик детского сообщества: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психологической характеристики группы (темперамента  детей, их подвижности, наличия лидерства, учета  индивидуальных особенностей, познавательных  интересов, показателей развития и т.д.);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количественного соотношения мальчиков и девочек (например 50:50; 90:10);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социальных условий жизни детей в семьях и типов семей;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окружающей социальной практики (город, поселок, село)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Локальные игровые пространства («зоны»)</a:t>
            </a: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Сочетание по направленности детской деятельности. 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виды деятельности ребенка</a:t>
            </a:r>
            <a:b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игровая;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продуктивная;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познавательско - исследовательская;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двигательная.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Принципы оснащения дошкольного учреждения</a:t>
            </a: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Материалы и оборудование должны создавать оптимально насыщенную (без чрезмерного обилия и без недостатка), целостную, многофункциональную среду;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Материалы должны подбираться сбалансировано, сообразно педагогической ценности;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Начиная с 4-х лет необходимо учитывать полоролевую идентификацию;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Предметная среда должна включать материалы, обеспечивающие каждый из этих видов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Критерии отбора игровых материалов и оборудования</a:t>
            </a:r>
            <a:endParaRPr lang="ru-RU" sz="28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Основным требованием, предъявляемым к игрушкам, является 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невозможность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провоцировать ребенка на агрессивное действие;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вызывать проявление жестокости  по отношению к игрушкам и к персонажам игры (людям, животным);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провоцировать игровые сюжеты, связанные  с безнравственностью и насилием;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вызывать интерес к сексуальным вопросам, выходящим за рамки детского возраста.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</a:rPr>
              <a:t>Педагогическая ценность игрушки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остроумность образного решения (дизайн, высокий  художественно-эстетический уровень);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многовариативность;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обобщенность;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открытость (возможность придумывать новые задания);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полифункциональность (возможность широкого использования  в соответствии с замыслом ребенка и сюжетами игры);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дидактические свойства;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разнообразие по уровню сложности;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возможность применения группой детей;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использование различных фактур;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 методические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рекомендации.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среды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точки зрения психологии: среда-это условие, процесс и результат саморазвития личности;</a:t>
            </a:r>
          </a:p>
          <a:p>
            <a:r>
              <a:rPr lang="ru-RU" dirty="0" smtClean="0"/>
              <a:t>С точки зрения педагогики: среда-это условие жизнедеятельности ребёнка, формирования отношения к базовым ценностям, усвоения социального опыта, развития жизненно необходимых личностных качеств, способ трансформации внешних отношений во внешнюю структуру личности, удовлетворения потребностей субъекта.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</a:rPr>
              <a:t>Материальная база </a:t>
            </a:r>
            <a:br>
              <a:rPr lang="ru-RU" sz="2800" i="1" dirty="0" smtClean="0">
                <a:solidFill>
                  <a:srgbClr val="7030A0"/>
                </a:solidFill>
              </a:rPr>
            </a:b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i="1" dirty="0" smtClean="0">
                <a:solidFill>
                  <a:srgbClr val="7030A0"/>
                </a:solidFill>
              </a:rPr>
              <a:t>Включает следующие разделы: </a:t>
            </a:r>
            <a:r>
              <a:rPr lang="ru-RU" sz="3400" dirty="0" smtClean="0"/>
              <a:t> 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 Оборудование помещений для создания развивающей среды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 Игровые средства и оборудование по основным видам деятельности</a:t>
            </a: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направлениям развития ребенка: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оборудование для развития общих движений;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для развития мелкой моторики;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для развития сенсорного восприятия;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 игровые средства для развития мышления;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для развития речи и языка;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для ознакомления с окружающим миром;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для социально-эмоционального развития;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и материалы для творческого развития;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игровые средства и оборудование для организации сюжетно - ролевой игры.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Функции развивающей среды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Информационная –каждый предмет несёт определённые сведения об окружающем мире, становится средством передачи социального опыта.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Стимулирующая - среда развивает тогда, когда вызывает интерес, подвигает к действию, исследованию.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Развивающая-требует</a:t>
            </a:r>
            <a:r>
              <a:rPr lang="ru-RU" dirty="0" smtClean="0"/>
              <a:t> для своей реализации сочетания традиционных и новых, необычных компонентов, обеспечивающих преемственность развития деятельности от простых форм к более сложным.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8803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Компоненты развивающей среды</a:t>
            </a:r>
            <a:br>
              <a:rPr lang="ru-RU" sz="2800" dirty="0" smtClean="0">
                <a:latin typeface="Arial Narrow" pitchFamily="34" charset="0"/>
              </a:rPr>
            </a:br>
            <a:endParaRPr lang="ru-RU" sz="2800" dirty="0">
              <a:latin typeface="Arial Narrow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pPr marL="566928" lvl="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  <a:latin typeface="Arial Narrow" pitchFamily="34" charset="0"/>
              </a:rPr>
              <a:t>Социальный компонент. </a:t>
            </a:r>
          </a:p>
          <a:p>
            <a:pPr marL="566928" lvl="0" indent="-457200">
              <a:buNone/>
            </a:pPr>
            <a:r>
              <a:rPr lang="ru-RU" sz="2000" dirty="0" smtClean="0">
                <a:latin typeface="Arial Narrow" pitchFamily="34" charset="0"/>
              </a:rPr>
              <a:t>        </a:t>
            </a:r>
          </a:p>
          <a:p>
            <a:pPr marL="566928" lvl="0" indent="-457200">
              <a:buNone/>
            </a:pPr>
            <a:r>
              <a:rPr lang="ru-RU" sz="2000" dirty="0" smtClean="0">
                <a:latin typeface="Arial Narrow" pitchFamily="34" charset="0"/>
              </a:rPr>
              <a:t> На основе исследований социальных психологов (Е.А. Кузьмин. И.П. Волков, Ю.Н. Емельянов) можно выделить основные характеристики социального компонента развивающей образовательной среды:</a:t>
            </a: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Взаимопонимание и удовлетворенность всех субъектов взаимоотношениями</a:t>
            </a:r>
          </a:p>
          <a:p>
            <a:pPr lvl="0"/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ru-RU" sz="2000" dirty="0" smtClean="0">
                <a:latin typeface="Arial Narrow" pitchFamily="34" charset="0"/>
              </a:rPr>
              <a:t>Преобладающее позитивное настроение;</a:t>
            </a:r>
          </a:p>
          <a:p>
            <a:pPr lvl="0"/>
            <a:r>
              <a:rPr lang="ru-RU" sz="2000" dirty="0" smtClean="0">
                <a:latin typeface="Arial Narrow" pitchFamily="34" charset="0"/>
              </a:rPr>
              <a:t>Авторитетность руководителей;</a:t>
            </a:r>
          </a:p>
          <a:p>
            <a:pPr lvl="0"/>
            <a:r>
              <a:rPr lang="ru-RU" sz="2000" dirty="0" smtClean="0">
                <a:latin typeface="Arial Narrow" pitchFamily="34" charset="0"/>
              </a:rPr>
              <a:t>Степень участия всех субъектов в управлении образовательным процессом;</a:t>
            </a:r>
          </a:p>
          <a:p>
            <a:pPr lvl="0"/>
            <a:r>
              <a:rPr lang="ru-RU" sz="2000" dirty="0" smtClean="0">
                <a:latin typeface="Arial Narrow" pitchFamily="34" charset="0"/>
              </a:rPr>
              <a:t>Сплоченность;</a:t>
            </a:r>
          </a:p>
          <a:p>
            <a:pPr lvl="0"/>
            <a:r>
              <a:rPr lang="ru-RU" sz="2000" dirty="0" smtClean="0">
                <a:latin typeface="Arial Narrow" pitchFamily="34" charset="0"/>
              </a:rPr>
              <a:t>Продуктивность взаимоотношений.</a:t>
            </a:r>
          </a:p>
          <a:p>
            <a:endParaRPr lang="ru-RU" sz="20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solidFill>
                  <a:srgbClr val="7030A0"/>
                </a:solidFill>
                <a:latin typeface="Arial Narrow" pitchFamily="34" charset="0"/>
              </a:rPr>
              <a:t>2. Пространственно-предметный компонент</a:t>
            </a:r>
            <a:br>
              <a:rPr lang="ru-RU" sz="3100" dirty="0" smtClean="0">
                <a:solidFill>
                  <a:srgbClr val="7030A0"/>
                </a:solidFill>
                <a:latin typeface="Arial Narrow" pitchFamily="34" charset="0"/>
              </a:rPr>
            </a:br>
            <a:endParaRPr lang="ru-RU" sz="3100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i="1" dirty="0" smtClean="0">
                <a:solidFill>
                  <a:srgbClr val="0070C0"/>
                </a:solidFill>
                <a:latin typeface="Arial Narrow" pitchFamily="34" charset="0"/>
              </a:rPr>
              <a:t>В работе В.В. Давыдова и Л.Б. Петровского определены главные требования к «интегральной среде для всестороннего развития ребенка»: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Среда должна быть достаточно гетерогенной и сложной, состоящей из разнообразных элементов, необходимых для оптимизации всех видов деятельности ребенка;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Среда должна быть достаточно связной, позволяющей ребенку переходя от одного вида деятельности к другому, выполнять их как взаимосвязанные жизненные моменты;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Среда должна быть достаточно гибкой и управляемой как со стороны ребенка, так и со стороны взрослого.</a:t>
            </a: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Психодидактический</a:t>
            </a:r>
            <a:r>
              <a:rPr lang="ru-RU" sz="2800" b="0" dirty="0" smtClean="0">
                <a:solidFill>
                  <a:srgbClr val="7030A0"/>
                </a:solidFill>
                <a:cs typeface="Aharoni" pitchFamily="2" charset="-79"/>
              </a:rPr>
              <a:t> компонент </a:t>
            </a:r>
            <a:endParaRPr lang="ru-RU" sz="2800" b="0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     Педагогическое обеспечение развивающих возможностей ребенка – это оптимальная организация системы связей между всеми элементами образовательной среды, которые должны обеспечивать комплекс возможностей для личностного саморазвития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принципы построения развивающей среды</a:t>
            </a:r>
            <a:br>
              <a:rPr lang="ru-RU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4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1.Принцип дистанции позиции при взаимодействии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/>
              <a:t>ориентирован на организацию пространства для общения взрослого с ребенком («глаза в глаза»)</a:t>
            </a:r>
          </a:p>
          <a:p>
            <a:pPr lvl="0"/>
            <a:r>
              <a:rPr lang="ru-RU" dirty="0" smtClean="0"/>
              <a:t>использование разновысокой мебели </a:t>
            </a:r>
          </a:p>
          <a:p>
            <a:pPr lvl="0">
              <a:buNone/>
            </a:pPr>
            <a:r>
              <a:rPr lang="ru-RU" dirty="0" smtClean="0"/>
              <a:t>( горки, подиумы, уголки).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Autofit/>
          </a:bodyPr>
          <a:lstStyle/>
          <a:p>
            <a:r>
              <a:rPr lang="ru-RU" sz="2400" b="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Принцип активности</a:t>
            </a:r>
            <a:r>
              <a:rPr lang="ru-RU" sz="24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0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это возможность совместного участия взрослого с ребенком в создании окружающей среды</a:t>
            </a:r>
            <a:br>
              <a:rPr lang="ru-RU" sz="2000" b="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000" b="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Использование :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больших модульных наборов;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центров песка и воды;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 мастерски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инструмент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ов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для уборки,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200" dirty="0" smtClean="0">
                <a:latin typeface="Arial" pitchFamily="34" charset="0"/>
                <a:cs typeface="Arial" pitchFamily="34" charset="0"/>
              </a:rPr>
              <a:t> использование стен.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Использование игрового спортивного оборудования,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игровых столов сложной конфигурации,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мебель – трансформер,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вертикальных разделителей,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кукольного театра,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костюмерной,</a:t>
            </a:r>
          </a:p>
          <a:p>
            <a:pPr lvl="0"/>
            <a:r>
              <a:rPr lang="ru-RU" sz="2200" dirty="0" smtClean="0">
                <a:latin typeface="Arial" pitchFamily="34" charset="0"/>
                <a:cs typeface="Arial" pitchFamily="34" charset="0"/>
              </a:rPr>
              <a:t>игрушек – заменителей.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4 </a:t>
            </a:r>
            <a:r>
              <a:rPr lang="ru-RU" sz="27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Принцип комплексирования и гибкого зонирования-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реализует возможность построения непересекающихся сфер активности и позволяет детям заниматься одновременно разными видами деятельности, не мешая друг другу.</a:t>
            </a:r>
            <a:b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2952328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Игровые и тематические зоны, охватывающие все интересы  ребенка,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место отдыха,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место уединения.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406</TotalTime>
  <Words>450</Words>
  <Application>Microsoft Office PowerPoint</Application>
  <PresentationFormat>Экран (4:3)</PresentationFormat>
  <Paragraphs>123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ПРЕДМЕТНО-РАЗВИВАЮЩАЯ СРЕДА</vt:lpstr>
      <vt:lpstr>Определение среды</vt:lpstr>
      <vt:lpstr>Функции развивающей среды</vt:lpstr>
      <vt:lpstr>Компоненты развивающей среды </vt:lpstr>
      <vt:lpstr> 2. Пространственно-предметный компонент </vt:lpstr>
      <vt:lpstr> Психодидактический компонент </vt:lpstr>
      <vt:lpstr>Основные принципы построения развивающей среды </vt:lpstr>
      <vt:lpstr>2 Принцип активности – это возможность совместного участия взрослого с ребенком в создании окружающей среды </vt:lpstr>
      <vt:lpstr> 4 Принцип комплексирования и гибкого зонирования- реализует возможность построения непересекающихся сфер активности и позволяет детям заниматься одновременно разными видами деятельности, не мешая друг другу. </vt:lpstr>
      <vt:lpstr>5. Принцип сочетания привычных и неординарных элементов – эстетическая организация среды. </vt:lpstr>
      <vt:lpstr>6. Принцип «половых и возрастных» различий, </vt:lpstr>
      <vt:lpstr>7. Принцип свободы достижения ребенком своего права на игру</vt:lpstr>
      <vt:lpstr>8. Предметно-пространственная среда должна ориентироваться на зону «ближайшего развития» </vt:lpstr>
      <vt:lpstr>Характеристик детского сообщества </vt:lpstr>
      <vt:lpstr>Локальные игровые пространства («зоны»)</vt:lpstr>
      <vt:lpstr>Основные виды деятельности ребенка </vt:lpstr>
      <vt:lpstr>Принципы оснащения дошкольного учреждения</vt:lpstr>
      <vt:lpstr>Критерии отбора игровых материалов и оборудования</vt:lpstr>
      <vt:lpstr>Педагогическая ценность игрушки</vt:lpstr>
      <vt:lpstr>Материальная база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Якушина Тамара Евгеньевна</dc:creator>
  <cp:lastModifiedBy>user</cp:lastModifiedBy>
  <cp:revision>48</cp:revision>
  <dcterms:created xsi:type="dcterms:W3CDTF">2010-11-14T14:08:32Z</dcterms:created>
  <dcterms:modified xsi:type="dcterms:W3CDTF">2024-02-08T12:05:41Z</dcterms:modified>
</cp:coreProperties>
</file>