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7"/>
  </p:notesMasterIdLst>
  <p:sldIdLst>
    <p:sldId id="256" r:id="rId2"/>
    <p:sldId id="257" r:id="rId3"/>
    <p:sldId id="258" r:id="rId4"/>
    <p:sldId id="263" r:id="rId5"/>
    <p:sldId id="276" r:id="rId6"/>
    <p:sldId id="264" r:id="rId7"/>
    <p:sldId id="283" r:id="rId8"/>
    <p:sldId id="275" r:id="rId9"/>
    <p:sldId id="265" r:id="rId10"/>
    <p:sldId id="277" r:id="rId11"/>
    <p:sldId id="266" r:id="rId12"/>
    <p:sldId id="268" r:id="rId13"/>
    <p:sldId id="269" r:id="rId14"/>
    <p:sldId id="270" r:id="rId15"/>
    <p:sldId id="271" r:id="rId16"/>
    <p:sldId id="278" r:id="rId17"/>
    <p:sldId id="279" r:id="rId18"/>
    <p:sldId id="280" r:id="rId19"/>
    <p:sldId id="281" r:id="rId20"/>
    <p:sldId id="282" r:id="rId21"/>
    <p:sldId id="272" r:id="rId22"/>
    <p:sldId id="285" r:id="rId23"/>
    <p:sldId id="284" r:id="rId24"/>
    <p:sldId id="273" r:id="rId25"/>
    <p:sldId id="27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28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EC8E8-E8AD-4E7C-AB37-7300AAD6C56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E23DF-E348-4D85-B2C8-4C22D4FC5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86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E23DF-E348-4D85-B2C8-4C22D4FC57C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569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465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18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0496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840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6810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4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743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00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86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564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649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530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254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52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91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22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ED08D-05A5-41F6-AF7B-43090A3D691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F8D09FB-9A12-4223-90B5-850BAA849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952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9024" y="2404531"/>
            <a:ext cx="7766936" cy="164630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CMU Bright" panose="02000703000000000000" pitchFamily="2" charset="0"/>
                <a:ea typeface="CMU Bright" panose="02000703000000000000" pitchFamily="2" charset="0"/>
                <a:cs typeface="CMU Bright" panose="02000703000000000000" pitchFamily="2" charset="0"/>
              </a:rPr>
              <a:t>Большие числа в нашей жизни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9024" y="4129210"/>
            <a:ext cx="7766936" cy="205915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Выполнил:</a:t>
            </a:r>
          </a:p>
          <a:p>
            <a:r>
              <a:rPr lang="ru-RU" dirty="0">
                <a:latin typeface="Bahnschrift" panose="020B0502040204020203" pitchFamily="34" charset="0"/>
              </a:rPr>
              <a:t>Рябов Ярослав,</a:t>
            </a:r>
            <a:br>
              <a:rPr lang="ru-RU" dirty="0">
                <a:latin typeface="Bahnschrift" panose="020B0502040204020203" pitchFamily="34" charset="0"/>
              </a:rPr>
            </a:br>
            <a:r>
              <a:rPr lang="ru-RU" dirty="0">
                <a:latin typeface="Bahnschrift" panose="020B0502040204020203" pitchFamily="34" charset="0"/>
              </a:rPr>
              <a:t>ученик 11Б класса</a:t>
            </a:r>
          </a:p>
          <a:p>
            <a:r>
              <a:rPr lang="ru-RU" dirty="0">
                <a:latin typeface="Bahnschrift" panose="020B0502040204020203" pitchFamily="34" charset="0"/>
              </a:rPr>
              <a:t>МБОУ СОШ №168 с УИП ХЭЦ</a:t>
            </a:r>
          </a:p>
          <a:p>
            <a:r>
              <a:rPr lang="ru-RU" dirty="0">
                <a:latin typeface="Bahnschrift" panose="020B0502040204020203" pitchFamily="34" charset="0"/>
              </a:rPr>
              <a:t>Руководитель:</a:t>
            </a:r>
          </a:p>
          <a:p>
            <a:r>
              <a:rPr lang="ru-RU" dirty="0">
                <a:latin typeface="Bahnschrift" panose="020B0502040204020203" pitchFamily="34" charset="0"/>
              </a:rPr>
              <a:t> Ядрышникова В.В.,</a:t>
            </a:r>
          </a:p>
          <a:p>
            <a:r>
              <a:rPr lang="ru-RU" dirty="0">
                <a:latin typeface="Bahnschrift" panose="020B0502040204020203" pitchFamily="34" charset="0"/>
              </a:rPr>
              <a:t> учитель математики</a:t>
            </a:r>
          </a:p>
          <a:p>
            <a:endParaRPr lang="ru-RU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23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0"/>
    </mc:Choice>
    <mc:Fallback xmlns="">
      <p:transition spd="slow" advTm="17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Пентеракт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919" y="386366"/>
            <a:ext cx="4932652" cy="5000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тессеракт png | PNGEg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64" y="704390"/>
            <a:ext cx="4682998" cy="468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36982" y="5511031"/>
            <a:ext cx="3135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/>
              <a:t>Тессеракт</a:t>
            </a:r>
            <a:endParaRPr lang="ru-RU" sz="3600" dirty="0"/>
          </a:p>
        </p:txBody>
      </p:sp>
      <p:sp>
        <p:nvSpPr>
          <p:cNvPr id="9" name="Объект 8"/>
          <p:cNvSpPr txBox="1">
            <a:spLocks noGrp="1"/>
          </p:cNvSpPr>
          <p:nvPr>
            <p:ph idx="1"/>
          </p:nvPr>
        </p:nvSpPr>
        <p:spPr>
          <a:xfrm>
            <a:off x="7031378" y="5590097"/>
            <a:ext cx="8596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3600" dirty="0" err="1"/>
              <a:t>Пентакуб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1970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027" y="470263"/>
            <a:ext cx="8596668" cy="1320800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Число </a:t>
            </a:r>
            <a:r>
              <a:rPr lang="en-US" sz="4400" dirty="0">
                <a:solidFill>
                  <a:schemeClr val="tx1"/>
                </a:solidFill>
              </a:rPr>
              <a:t>g</a:t>
            </a:r>
            <a:r>
              <a:rPr lang="ru-RU" sz="4400" baseline="-25000" dirty="0">
                <a:solidFill>
                  <a:schemeClr val="tx1"/>
                </a:solidFill>
              </a:rPr>
              <a:t>1</a:t>
            </a:r>
            <a:r>
              <a:rPr lang="ru-RU" sz="4400" dirty="0">
                <a:solidFill>
                  <a:schemeClr val="tx1"/>
                </a:solidFill>
              </a:rPr>
              <a:t> и стрелочная нотация Кнута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43" y="2008777"/>
            <a:ext cx="10791854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/>
              <a:t>3↑3=3</a:t>
            </a:r>
            <a:r>
              <a:rPr lang="en-US" sz="4800" dirty="0"/>
              <a:t>^</a:t>
            </a:r>
            <a:r>
              <a:rPr lang="ru-RU" sz="4800" dirty="0"/>
              <a:t>3</a:t>
            </a:r>
          </a:p>
          <a:p>
            <a:pPr marL="0" indent="0">
              <a:buNone/>
            </a:pPr>
            <a:r>
              <a:rPr lang="ru-RU" sz="4800" dirty="0"/>
              <a:t>3↑↑3=</a:t>
            </a:r>
            <a:r>
              <a:rPr lang="en-US" sz="4800" dirty="0"/>
              <a:t>(</a:t>
            </a:r>
            <a:r>
              <a:rPr lang="ru-RU" sz="4800" dirty="0"/>
              <a:t>3</a:t>
            </a:r>
            <a:r>
              <a:rPr lang="en-US" sz="4800" dirty="0"/>
              <a:t>^</a:t>
            </a:r>
            <a:r>
              <a:rPr lang="ru-RU" sz="4800" dirty="0"/>
              <a:t>3</a:t>
            </a:r>
            <a:r>
              <a:rPr lang="en-US" sz="4800" dirty="0"/>
              <a:t>)^</a:t>
            </a:r>
            <a:r>
              <a:rPr lang="ru-RU" sz="4800" dirty="0"/>
              <a:t>3</a:t>
            </a:r>
            <a:r>
              <a:rPr lang="en-US" sz="4800" dirty="0"/>
              <a:t>=</a:t>
            </a:r>
            <a:r>
              <a:rPr lang="ru-RU" sz="4800" dirty="0"/>
              <a:t>3</a:t>
            </a:r>
            <a:r>
              <a:rPr lang="en-US" sz="4800" dirty="0"/>
              <a:t>^</a:t>
            </a:r>
            <a:r>
              <a:rPr lang="ru-RU" sz="4800" dirty="0"/>
              <a:t>27</a:t>
            </a:r>
            <a:endParaRPr lang="en-US" sz="4800" dirty="0"/>
          </a:p>
          <a:p>
            <a:pPr marL="0" indent="0">
              <a:buNone/>
            </a:pPr>
            <a:r>
              <a:rPr lang="ru-RU" sz="4800" dirty="0"/>
              <a:t>3↑↑↑</a:t>
            </a:r>
            <a:r>
              <a:rPr lang="en-US" sz="4800" dirty="0"/>
              <a:t>3=</a:t>
            </a:r>
            <a:r>
              <a:rPr lang="ru-RU" sz="4800" dirty="0"/>
              <a:t>3↑↑3↑↑3=3↑↑(3↑3↑3)</a:t>
            </a:r>
            <a:r>
              <a:rPr lang="en-US" sz="4800" dirty="0"/>
              <a:t>=3</a:t>
            </a:r>
            <a:r>
              <a:rPr lang="ru-RU" sz="4800" dirty="0"/>
              <a:t>↑</a:t>
            </a:r>
            <a:r>
              <a:rPr lang="en-US" sz="4800" dirty="0"/>
              <a:t>3</a:t>
            </a:r>
            <a:r>
              <a:rPr lang="ru-RU" sz="4800" dirty="0"/>
              <a:t>↑</a:t>
            </a:r>
            <a:r>
              <a:rPr lang="en-US" sz="4800" dirty="0"/>
              <a:t>…</a:t>
            </a:r>
            <a:r>
              <a:rPr lang="ru-RU" sz="4800" dirty="0"/>
              <a:t>↑</a:t>
            </a:r>
            <a:r>
              <a:rPr lang="en-US" sz="4800" dirty="0"/>
              <a:t>3</a:t>
            </a:r>
            <a:r>
              <a:rPr lang="ru-RU" sz="4800" dirty="0"/>
              <a:t>↑</a:t>
            </a:r>
            <a:r>
              <a:rPr lang="en-US" sz="4800" dirty="0"/>
              <a:t>3</a:t>
            </a:r>
            <a:endParaRPr lang="ru-RU" sz="4800" dirty="0"/>
          </a:p>
        </p:txBody>
      </p:sp>
      <p:sp>
        <p:nvSpPr>
          <p:cNvPr id="4" name="Левая фигурная скобка 3"/>
          <p:cNvSpPr/>
          <p:nvPr/>
        </p:nvSpPr>
        <p:spPr>
          <a:xfrm rot="16200000">
            <a:off x="9143999" y="3155644"/>
            <a:ext cx="426721" cy="3021874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516981" y="4879942"/>
            <a:ext cx="16807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3</a:t>
            </a:r>
            <a:r>
              <a:rPr lang="ru-RU" sz="4800" dirty="0"/>
              <a:t>↑↑</a:t>
            </a:r>
            <a:r>
              <a:rPr lang="en-US" sz="4800" dirty="0"/>
              <a:t>3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9295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Четыре стрелочки</a:t>
            </a:r>
          </a:p>
        </p:txBody>
      </p:sp>
      <p:sp>
        <p:nvSpPr>
          <p:cNvPr id="4" name="AutoShape 2" descr="a\uparrow \uparrow \uparrow \uparrow 4=a\uparrow \uparrow \uparrow (a\uparrow \uparrow \uparrow (a\uparrow \uparrow \uparrow a))=\left.\left.\left.\underbrace {a^{a^{.^{.^{.{a}}}}}} _{\underbrace {a^{a^{.^{.^{.{a}}}}}} _{\underbrace {\vdots } _{a}}}\right\}\underbrace {a^{a^{.^{.^{.{a}}}}}} _{\underbrace {a^{a^{.^{.^{.{a}}}}}} _{\underbrace {\vdots } _{a}}}\right\}\underbrace {a^{a^{.^{.^{.{a}}}}}} _{\underbrace {a^{a^{.^{.^{.{a}}}}}} _{\underbrace {\vdots } _{a}}}\right\}a"/>
          <p:cNvSpPr>
            <a:spLocks noChangeAspect="1" noChangeArrowheads="1"/>
          </p:cNvSpPr>
          <p:nvPr/>
        </p:nvSpPr>
        <p:spPr bwMode="auto">
          <a:xfrm>
            <a:off x="1766661" y="288612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79" y="1541416"/>
            <a:ext cx="11168961" cy="393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36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842" y="0"/>
            <a:ext cx="86664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862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Число g</a:t>
            </a:r>
            <a:r>
              <a:rPr lang="ru-RU" sz="4000" baseline="-25000" dirty="0">
                <a:solidFill>
                  <a:schemeClr val="tx1"/>
                </a:solidFill>
              </a:rPr>
              <a:t>2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5120" y="1471749"/>
            <a:ext cx="60176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/>
              <a:t>g</a:t>
            </a:r>
            <a:r>
              <a:rPr lang="en-US" sz="4400" dirty="0"/>
              <a:t>2</a:t>
            </a:r>
            <a:r>
              <a:rPr lang="en-US" sz="4800" dirty="0"/>
              <a:t>=</a:t>
            </a:r>
            <a:r>
              <a:rPr lang="en-US" sz="6000" dirty="0"/>
              <a:t>3</a:t>
            </a:r>
            <a:r>
              <a:rPr lang="ru-RU" sz="6000" dirty="0"/>
              <a:t>↑↑</a:t>
            </a:r>
            <a:r>
              <a:rPr lang="en-US" sz="6000" dirty="0"/>
              <a:t>………</a:t>
            </a:r>
            <a:r>
              <a:rPr lang="ru-RU" sz="6000" dirty="0"/>
              <a:t>↑↑</a:t>
            </a:r>
            <a:r>
              <a:rPr lang="en-US" sz="6000" dirty="0"/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98908" y="3283603"/>
            <a:ext cx="43455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g</a:t>
            </a:r>
            <a:r>
              <a:rPr lang="en-US" sz="4800" dirty="0"/>
              <a:t>1</a:t>
            </a:r>
            <a:r>
              <a:rPr lang="en-US" sz="5400" dirty="0"/>
              <a:t>=</a:t>
            </a:r>
            <a:r>
              <a:rPr lang="en-US" sz="6600" dirty="0"/>
              <a:t>3</a:t>
            </a:r>
            <a:r>
              <a:rPr lang="ru-RU" sz="6600" dirty="0"/>
              <a:t>↑↑↑↑</a:t>
            </a:r>
            <a:r>
              <a:rPr lang="en-US" sz="6600" dirty="0"/>
              <a:t>3</a:t>
            </a:r>
            <a:endParaRPr lang="ru-RU" sz="6600" dirty="0"/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5603463" y="1086674"/>
            <a:ext cx="926065" cy="3960447"/>
          </a:xfrm>
          <a:prstGeom prst="rightBrace">
            <a:avLst/>
          </a:prstGeom>
          <a:noFill/>
          <a:ln w="34925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9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Число </a:t>
            </a:r>
            <a:r>
              <a:rPr lang="ru-RU" dirty="0" err="1">
                <a:solidFill>
                  <a:schemeClr val="tx1"/>
                </a:solidFill>
              </a:rPr>
              <a:t>Грэма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r>
              <a:rPr lang="ru-RU" sz="3200" dirty="0"/>
              <a:t>Последнее g</a:t>
            </a:r>
            <a:r>
              <a:rPr lang="ru-RU" sz="3200" baseline="-25000" dirty="0"/>
              <a:t>64</a:t>
            </a:r>
            <a:r>
              <a:rPr lang="ru-RU" sz="3200" dirty="0"/>
              <a:t> и есть число </a:t>
            </a:r>
            <a:r>
              <a:rPr lang="ru-RU" sz="3200" dirty="0" err="1"/>
              <a:t>Грэма</a:t>
            </a:r>
            <a:r>
              <a:rPr lang="ru-RU" sz="3200" dirty="0"/>
              <a:t>, с которого все так вроде бы невинно начиналось.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482" y="3025411"/>
            <a:ext cx="9984480" cy="317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431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Занятый бобер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41716"/>
            <a:ext cx="384241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Занятый бобер - известная задача в теории вычислимости. </a:t>
            </a:r>
          </a:p>
        </p:txBody>
      </p:sp>
      <p:pic>
        <p:nvPicPr>
          <p:cNvPr id="4098" name="Picture 2" descr="15. Машина Тьюринга. Проблема остановки. Вычислимость. | Психофизиология  вики | Fand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664" y="687977"/>
            <a:ext cx="5691732" cy="595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16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9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979" y="1452538"/>
            <a:ext cx="8297491" cy="4321245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25366" y="96374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</a:rPr>
              <a:t>Теперь точно бобер</a:t>
            </a:r>
          </a:p>
        </p:txBody>
      </p:sp>
    </p:spTree>
    <p:extLst>
      <p:ext uri="{BB962C8B-B14F-4D97-AF65-F5344CB8AC3E}">
        <p14:creationId xmlns:p14="http://schemas.microsoft.com/office/powerpoint/2010/main" val="372349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8350" y="5716254"/>
            <a:ext cx="5836677" cy="13315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2 </a:t>
            </a:r>
            <a:r>
              <a:rPr lang="ru-RU" sz="2800" dirty="0"/>
              <a:t>и 3 команды соответственно</a:t>
            </a:r>
          </a:p>
          <a:p>
            <a:pPr marL="0" indent="0">
              <a:buNone/>
            </a:pPr>
            <a:r>
              <a:rPr lang="ru-RU" sz="2800" dirty="0"/>
              <a:t>(путь сверху вниз)</a:t>
            </a:r>
          </a:p>
        </p:txBody>
      </p:sp>
      <p:pic>
        <p:nvPicPr>
          <p:cNvPr id="6146" name="Picture 2" descr="https://upload.wikimedia.org/wikipedia/commons/thumb/2/2d/Busybeaver2.svg/200px-Busybeaver2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01788"/>
            <a:ext cx="2721671" cy="401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upload.wikimedia.org/wikipedia/commons/thumb/0/05/Busybeaver3.svg/225px-Busybeaver3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569" y="854"/>
            <a:ext cx="2526454" cy="571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167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9632" y="2586446"/>
            <a:ext cx="2205203" cy="3137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4 команды, закрасит 13 клеточек</a:t>
            </a:r>
          </a:p>
        </p:txBody>
      </p:sp>
      <p:pic>
        <p:nvPicPr>
          <p:cNvPr id="7170" name="Picture 2" descr="https://upload.wikimedia.org/wikipedia/commons/7/77/Busybeaver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69" y="-46906"/>
            <a:ext cx="3789071" cy="680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07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43840"/>
            <a:ext cx="8596668" cy="13208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Bahnschrift" panose="020B0502040204020203" pitchFamily="34" charset="0"/>
              </a:rPr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028475"/>
            <a:ext cx="10765729" cy="520686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MU Bright" panose="02000703000000000000" pitchFamily="2" charset="0"/>
                <a:ea typeface="CMU Bright" panose="02000703000000000000" pitchFamily="2" charset="0"/>
                <a:cs typeface="CMU Bright" panose="02000703000000000000" pitchFamily="2" charset="0"/>
              </a:rPr>
              <a:t>Цель: Найти самое большое число, использованное человеком</a:t>
            </a:r>
          </a:p>
          <a:p>
            <a:r>
              <a:rPr lang="ru-RU" sz="2800" dirty="0"/>
              <a:t>Практическая значимость: </a:t>
            </a:r>
          </a:p>
          <a:p>
            <a:pPr marL="0" lvl="0" indent="0">
              <a:buNone/>
            </a:pPr>
            <a:r>
              <a:rPr lang="ru-RU" sz="2800" dirty="0"/>
              <a:t>без чисел представить нашу современную жизнь практически невозможно;</a:t>
            </a:r>
          </a:p>
          <a:p>
            <a:pPr marL="0" lvl="0" indent="0">
              <a:buNone/>
            </a:pPr>
            <a:r>
              <a:rPr lang="ru-RU" sz="2800" dirty="0"/>
              <a:t>результаты исследования позволят больше узнать об окружающем мире, помогут в повседневной жизни. </a:t>
            </a:r>
          </a:p>
          <a:p>
            <a:endParaRPr lang="ru-RU" sz="600" dirty="0"/>
          </a:p>
        </p:txBody>
      </p:sp>
    </p:spTree>
    <p:extLst>
      <p:ext uri="{BB962C8B-B14F-4D97-AF65-F5344CB8AC3E}">
        <p14:creationId xmlns:p14="http://schemas.microsoft.com/office/powerpoint/2010/main" val="221058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0"/>
    </mc:Choice>
    <mc:Fallback xmlns="">
      <p:transition spd="slow" advTm="19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372044" y="1950719"/>
            <a:ext cx="2355430" cy="24732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The Busy Beaver Probl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11" y="-108620"/>
            <a:ext cx="2996397" cy="696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0688171">
            <a:off x="4784046" y="3728475"/>
            <a:ext cx="270529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5027" y="2041950"/>
            <a:ext cx="2174069" cy="227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717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solidFill>
                  <a:schemeClr val="tx1"/>
                </a:solidFill>
              </a:rPr>
              <a:t>Выводы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81617"/>
            <a:ext cx="8596668" cy="388077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Я выполнил поставленную цель: нашел </a:t>
            </a:r>
            <a:r>
              <a:rPr lang="ru-RU" sz="2800" b="1" dirty="0"/>
              <a:t>самое большое число,</a:t>
            </a:r>
            <a:r>
              <a:rPr lang="ru-RU" sz="2800" dirty="0"/>
              <a:t> </a:t>
            </a:r>
            <a:r>
              <a:rPr lang="ru-RU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использованное человеком.</a:t>
            </a:r>
          </a:p>
        </p:txBody>
      </p:sp>
    </p:spTree>
    <p:extLst>
      <p:ext uri="{BB962C8B-B14F-4D97-AF65-F5344CB8AC3E}">
        <p14:creationId xmlns:p14="http://schemas.microsoft.com/office/powerpoint/2010/main" val="22942877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solidFill>
                  <a:schemeClr val="tx1"/>
                </a:solidFill>
              </a:rPr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+mj-lt"/>
              </a:rPr>
              <a:t>Также были выполнены все, поставленные мною задачи:</a:t>
            </a:r>
          </a:p>
          <a:p>
            <a:pPr lvl="0"/>
            <a:r>
              <a:rPr lang="ru-RU" sz="2800" dirty="0"/>
              <a:t>Узнал историю возникновения чисел; </a:t>
            </a:r>
          </a:p>
          <a:p>
            <a:pPr lvl="0"/>
            <a:r>
              <a:rPr lang="ru-RU" sz="2800" dirty="0"/>
              <a:t>Узнал способы записи чисел; </a:t>
            </a:r>
          </a:p>
          <a:p>
            <a:pPr lvl="0"/>
            <a:r>
              <a:rPr lang="ru-RU" sz="2800" dirty="0"/>
              <a:t>Узнал промежуточные числа до искомого;</a:t>
            </a:r>
          </a:p>
          <a:p>
            <a:pPr marL="0" indent="0">
              <a:buNone/>
            </a:pP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3213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Выбор идеи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72612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Данные знания могут помочь при решении математических задач. Я думаю, что применение математического раздела о больших числах поможет в решении ряда производственных проблем.</a:t>
            </a:r>
          </a:p>
        </p:txBody>
      </p:sp>
    </p:spTree>
    <p:extLst>
      <p:ext uri="{BB962C8B-B14F-4D97-AF65-F5344CB8AC3E}">
        <p14:creationId xmlns:p14="http://schemas.microsoft.com/office/powerpoint/2010/main" val="1162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Литература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https://ru.wikipedia.org/wiki/Число_Грэма</a:t>
            </a:r>
          </a:p>
          <a:p>
            <a:r>
              <a:rPr lang="ru-RU" dirty="0"/>
              <a:t>https://ru.wikipedia.org/wiki/Большие_числа</a:t>
            </a:r>
          </a:p>
          <a:p>
            <a:r>
              <a:rPr lang="ru-RU" dirty="0"/>
              <a:t>https://ru.wikipedia.org/wiki/Гугол</a:t>
            </a:r>
          </a:p>
          <a:p>
            <a:r>
              <a:rPr lang="ru-RU" dirty="0"/>
              <a:t>https://googology.fandom.com/wiki/Graham%27s_number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9047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709" y="3000375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272617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4000" b="1" dirty="0">
                <a:solidFill>
                  <a:schemeClr val="tx1"/>
                </a:solidFill>
              </a:rPr>
              <a:t>История возникновения чисел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63903"/>
            <a:ext cx="5026780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Устный счет получил своё письменное обозначение – цифры. </a:t>
            </a:r>
          </a:p>
        </p:txBody>
      </p:sp>
      <p:pic>
        <p:nvPicPr>
          <p:cNvPr id="1026" name="Picture 2" descr="Математика в Древнем Египте: знаки, цифры, прим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984" y="1557845"/>
            <a:ext cx="6551897" cy="36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79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3"/>
    </mc:Choice>
    <mc:Fallback xmlns="">
      <p:transition spd="slow" advTm="13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5243" y="50596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10</a:t>
            </a:r>
            <a:r>
              <a:rPr lang="ru-RU" sz="5400" baseline="30000" dirty="0"/>
              <a:t>26</a:t>
            </a:r>
            <a:r>
              <a:rPr lang="ru-RU" sz="3200" dirty="0"/>
              <a:t> — диаметр Обозримой Вселенной в метрах.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1431" y="1532713"/>
            <a:ext cx="6587538" cy="502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63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6"/>
    </mc:Choice>
    <mc:Fallback xmlns="">
      <p:transition spd="slow" advTm="19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Наша Вселенная - это вещество, энергия и пространство. | ВКонтак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97" y="0"/>
            <a:ext cx="10803981" cy="703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339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5565" y="860697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10</a:t>
            </a:r>
            <a:r>
              <a:rPr lang="ru-RU" sz="5400" baseline="30000" dirty="0"/>
              <a:t>90</a:t>
            </a:r>
            <a:r>
              <a:rPr lang="ru-RU" sz="3200" dirty="0"/>
              <a:t> примерное количество фотонов в Обозримой Вселенной.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314" y="2508069"/>
            <a:ext cx="5963134" cy="417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4579" y="47752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10</a:t>
            </a:r>
            <a:r>
              <a:rPr lang="ru-RU" sz="5400" baseline="30000" dirty="0"/>
              <a:t>185</a:t>
            </a:r>
            <a:r>
              <a:rPr lang="ru-RU" sz="2800" dirty="0"/>
              <a:t> </a:t>
            </a:r>
            <a:r>
              <a:rPr lang="ru-RU" sz="2800" dirty="0" err="1"/>
              <a:t>планковских</a:t>
            </a:r>
            <a:r>
              <a:rPr lang="ru-RU" sz="2800" dirty="0"/>
              <a:t> объемов занимает Обозримая Вселенная.(постоянная Планка = 10</a:t>
            </a:r>
            <a:r>
              <a:rPr lang="en-US" sz="2800" dirty="0"/>
              <a:t>^</a:t>
            </a:r>
            <a:r>
              <a:rPr lang="ru-RU" sz="2800" dirty="0"/>
              <a:t>(-35) м)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957" y="2144486"/>
            <a:ext cx="4839607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73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Рональд </a:t>
            </a:r>
            <a:r>
              <a:rPr lang="ru-RU" sz="4400" dirty="0" err="1">
                <a:solidFill>
                  <a:schemeClr val="tx1"/>
                </a:solidFill>
              </a:rPr>
              <a:t>Грэм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5" y="1666565"/>
            <a:ext cx="503658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CMU Bright" panose="02000703000000000000" pitchFamily="2" charset="0"/>
                <a:ea typeface="CMU Bright" panose="02000703000000000000" pitchFamily="2" charset="0"/>
                <a:cs typeface="CMU Bright" panose="02000703000000000000" pitchFamily="2" charset="0"/>
              </a:rPr>
              <a:t>Рональд </a:t>
            </a:r>
            <a:r>
              <a:rPr lang="ru-RU" sz="2800" dirty="0" err="1">
                <a:latin typeface="CMU Bright" panose="02000703000000000000" pitchFamily="2" charset="0"/>
                <a:ea typeface="CMU Bright" panose="02000703000000000000" pitchFamily="2" charset="0"/>
                <a:cs typeface="CMU Bright" panose="02000703000000000000" pitchFamily="2" charset="0"/>
              </a:rPr>
              <a:t>Грэм</a:t>
            </a:r>
            <a:r>
              <a:rPr lang="ru-RU" sz="2800" dirty="0">
                <a:latin typeface="CMU Bright" panose="02000703000000000000" pitchFamily="2" charset="0"/>
                <a:ea typeface="CMU Bright" panose="02000703000000000000" pitchFamily="2" charset="0"/>
                <a:cs typeface="CMU Bright" panose="02000703000000000000" pitchFamily="2" charset="0"/>
              </a:rPr>
              <a:t> - американский математик, оказавший заметное влияние на развитие дискретной математики.</a:t>
            </a:r>
          </a:p>
        </p:txBody>
      </p:sp>
      <p:pic>
        <p:nvPicPr>
          <p:cNvPr id="1028" name="Picture 4" descr="Грэм, Рональд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392" y="394808"/>
            <a:ext cx="3996134" cy="612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685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60" y="714103"/>
            <a:ext cx="5485679" cy="4184469"/>
          </a:xfrm>
          <a:prstGeom prst="rect">
            <a:avLst/>
          </a:prstGeom>
        </p:spPr>
      </p:pic>
      <p:pic>
        <p:nvPicPr>
          <p:cNvPr id="2050" name="Picture 2" descr="https://cs10.pikabu.ru/post_img/2018/12/11/5/154451071514344964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039" y="648287"/>
            <a:ext cx="4725645" cy="425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04687" y="5084021"/>
            <a:ext cx="3585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Раскрашенный куб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18684" y="4898572"/>
            <a:ext cx="38739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Плоскость, раскрашенная в один цвет</a:t>
            </a:r>
          </a:p>
        </p:txBody>
      </p:sp>
    </p:spTree>
    <p:extLst>
      <p:ext uri="{BB962C8B-B14F-4D97-AF65-F5344CB8AC3E}">
        <p14:creationId xmlns:p14="http://schemas.microsoft.com/office/powerpoint/2010/main" val="406081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Грань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608</TotalTime>
  <Words>382</Words>
  <Application>Microsoft Office PowerPoint</Application>
  <PresentationFormat>Широкоэкранный</PresentationFormat>
  <Paragraphs>56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Bahnschrift</vt:lpstr>
      <vt:lpstr>Calibri</vt:lpstr>
      <vt:lpstr>CMU Bright</vt:lpstr>
      <vt:lpstr>Segoe UI Semilight</vt:lpstr>
      <vt:lpstr>Trebuchet MS</vt:lpstr>
      <vt:lpstr>Wingdings 3</vt:lpstr>
      <vt:lpstr>Грань</vt:lpstr>
      <vt:lpstr>Большие числа в нашей жизни</vt:lpstr>
      <vt:lpstr>Введение</vt:lpstr>
      <vt:lpstr>История возникновения чисел  </vt:lpstr>
      <vt:lpstr>Презентация PowerPoint</vt:lpstr>
      <vt:lpstr>Презентация PowerPoint</vt:lpstr>
      <vt:lpstr>Презентация PowerPoint</vt:lpstr>
      <vt:lpstr>Презентация PowerPoint</vt:lpstr>
      <vt:lpstr>Рональд Грэм</vt:lpstr>
      <vt:lpstr>Презентация PowerPoint</vt:lpstr>
      <vt:lpstr>Презентация PowerPoint</vt:lpstr>
      <vt:lpstr>Число g1 и стрелочная нотация Кнута</vt:lpstr>
      <vt:lpstr>Четыре стрелочки</vt:lpstr>
      <vt:lpstr>Презентация PowerPoint</vt:lpstr>
      <vt:lpstr>Число g2</vt:lpstr>
      <vt:lpstr>Число Грэма</vt:lpstr>
      <vt:lpstr>Занятый бобер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 </vt:lpstr>
      <vt:lpstr>Выводы</vt:lpstr>
      <vt:lpstr>Выбор идеи</vt:lpstr>
      <vt:lpstr>Литература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Большие числа в нашей жизни</dc:title>
  <dc:creator>Учетная запись Майкрософт</dc:creator>
  <cp:lastModifiedBy>Вера Викторовна Ядрышникова</cp:lastModifiedBy>
  <cp:revision>34</cp:revision>
  <dcterms:created xsi:type="dcterms:W3CDTF">2022-02-15T05:03:18Z</dcterms:created>
  <dcterms:modified xsi:type="dcterms:W3CDTF">2024-02-11T07:35:31Z</dcterms:modified>
</cp:coreProperties>
</file>