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3" r:id="rId7"/>
    <p:sldId id="270" r:id="rId8"/>
    <p:sldId id="269" r:id="rId9"/>
    <p:sldId id="264" r:id="rId10"/>
    <p:sldId id="265" r:id="rId11"/>
    <p:sldId id="266" r:id="rId12"/>
    <p:sldId id="260" r:id="rId13"/>
    <p:sldId id="262" r:id="rId14"/>
    <p:sldId id="271" r:id="rId15"/>
    <p:sldId id="272" r:id="rId16"/>
    <p:sldId id="273" r:id="rId17"/>
    <p:sldId id="276" r:id="rId18"/>
    <p:sldId id="275" r:id="rId19"/>
    <p:sldId id="277" r:id="rId20"/>
    <p:sldId id="274" r:id="rId21"/>
    <p:sldId id="268" r:id="rId22"/>
    <p:sldId id="278" r:id="rId2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84" autoAdjust="0"/>
    <p:restoredTop sz="94660"/>
  </p:normalViewPr>
  <p:slideViewPr>
    <p:cSldViewPr snapToGrid="0">
      <p:cViewPr varScale="1">
        <p:scale>
          <a:sx n="74" d="100"/>
          <a:sy n="74" d="100"/>
        </p:scale>
        <p:origin x="48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12/4/2023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12/4/2023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12/4/2023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12/4/2023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12/4/2023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12/4/2023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12/4/2023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12/4/2023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12/4/2023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12/4/2023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12/4/2023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12/4/2023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12/4/2023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accent6">
                <a:lumMod val="40000"/>
                <a:lumOff val="60000"/>
              </a:schemeClr>
            </a:gs>
            <a:gs pos="100000">
              <a:schemeClr val="bg1">
                <a:shade val="64000"/>
                <a:lumMod val="88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WordArt 4"/>
          <p:cNvSpPr>
            <a:spLocks noChangeArrowheads="1" noChangeShapeType="1" noTextEdit="1"/>
          </p:cNvSpPr>
          <p:nvPr/>
        </p:nvSpPr>
        <p:spPr bwMode="auto">
          <a:xfrm>
            <a:off x="2612466" y="911605"/>
            <a:ext cx="7136841" cy="35960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Wave1">
              <a:avLst>
                <a:gd name="adj1" fmla="val 13005"/>
                <a:gd name="adj2" fmla="val 0"/>
              </a:avLst>
            </a:prstTxWarp>
          </a:bodyPr>
          <a:lstStyle/>
          <a:p>
            <a:pPr algn="ctr" rtl="0">
              <a:buNone/>
            </a:pPr>
            <a:r>
              <a:rPr lang="ru-RU" sz="3600" kern="10" spc="0" dirty="0" smtClean="0">
                <a:ln>
                  <a:noFill/>
                </a:ln>
                <a:effectLst>
                  <a:outerShdw dist="53882" dir="2700000" algn="ctr" rotWithShape="0">
                    <a:srgbClr val="C0C0C0">
                      <a:alpha val="8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Занимательная</a:t>
            </a:r>
            <a:r>
              <a:rPr lang="ru-RU" sz="3600" kern="10" spc="0" dirty="0" smtClean="0">
                <a:ln>
                  <a:noFill/>
                </a:ln>
                <a:gradFill rotWithShape="0">
                  <a:gsLst>
                    <a:gs pos="0">
                      <a:srgbClr val="9999FF"/>
                    </a:gs>
                    <a:gs pos="100000">
                      <a:srgbClr val="009999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C0C0C0">
                      <a:alpha val="8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kern="10" spc="0" dirty="0" smtClean="0">
                <a:ln>
                  <a:noFill/>
                </a:ln>
                <a:effectLst>
                  <a:outerShdw dist="53882" dir="2700000" algn="ctr" rotWithShape="0">
                    <a:srgbClr val="C0C0C0">
                      <a:alpha val="8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фитотерапия</a:t>
            </a:r>
            <a:endParaRPr lang="ru-RU" sz="3600" kern="10" spc="0" dirty="0">
              <a:ln>
                <a:noFill/>
              </a:ln>
              <a:effectLst>
                <a:outerShdw dist="53882" dir="2700000" algn="ctr" rotWithShape="0">
                  <a:srgbClr val="C0C0C0">
                    <a:alpha val="8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167229" y="167426"/>
            <a:ext cx="60273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«МКОУ Киреевский центр образования № 3»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855594" y="5321002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Автор: 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Бушина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Елена Александровна,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r"/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                                                         учитель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биологии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4829577" y="6439437"/>
            <a:ext cx="175152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2023 г.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2215729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88902" y="1073564"/>
            <a:ext cx="8427076" cy="36163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28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Второй тур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8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об основных морфологических формах растений </a:t>
            </a:r>
            <a:endParaRPr lang="ru-RU" sz="2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sz="28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и их </a:t>
            </a:r>
            <a:r>
              <a:rPr lang="ru-RU" sz="2800" b="1" u="sng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свойствах</a:t>
            </a:r>
            <a:endParaRPr lang="ru-RU" sz="2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349375">
              <a:spcBef>
                <a:spcPts val="1265"/>
              </a:spcBef>
              <a:spcAft>
                <a:spcPts val="0"/>
              </a:spcAft>
            </a:pPr>
            <a:r>
              <a:rPr lang="ru-RU" sz="1600" b="1" dirty="0">
                <a:solidFill>
                  <a:srgbClr val="4F6228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     </a:t>
            </a:r>
            <a:r>
              <a:rPr lang="ru-RU" sz="3200" b="1" dirty="0">
                <a:solidFill>
                  <a:srgbClr val="4F6228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«ЦЕЛЕБНЫЕ БУКВЫ»</a:t>
            </a:r>
            <a:endParaRPr lang="ru-RU" sz="3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sz="11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83820" indent="230505" algn="just">
              <a:spcBef>
                <a:spcPts val="545"/>
              </a:spcBef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(Команда за три минуты должна вспомнить названия  растений указанных морфологических форм, как дикорастущих, так и </a:t>
            </a: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культурно произрастающих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и вписать их в карточки. За каждое правильно вписанное слово – 1 балл, максимум – 18 баллов)</a:t>
            </a:r>
            <a:endParaRPr lang="ru-RU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250714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4984217"/>
              </p:ext>
            </p:extLst>
          </p:nvPr>
        </p:nvGraphicFramePr>
        <p:xfrm>
          <a:off x="1452282" y="968189"/>
          <a:ext cx="9130553" cy="484093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494329"/>
                <a:gridCol w="1741778"/>
                <a:gridCol w="2009234"/>
                <a:gridCol w="2010179"/>
                <a:gridCol w="1875033"/>
              </a:tblGrid>
              <a:tr h="1049477"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spc="-7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Буквы </a:t>
                      </a:r>
                      <a:r>
                        <a:rPr lang="ru-RU" sz="2400" spc="-4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Растения          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spc="-4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spc="-45" dirty="0">
                          <a:effectLst/>
                        </a:rPr>
                        <a:t>             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А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Л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О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</a:tr>
              <a:tr h="66972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Травы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spc="-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Дикорастущие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</a:tr>
              <a:tr h="69884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00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spc="-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Культурные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</a:tr>
              <a:tr h="34942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spc="-1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Кустарники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spc="-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Дикорастущие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</a:tr>
              <a:tr h="69884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00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spc="-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Культурные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</a:tr>
              <a:tr h="67457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Д</a:t>
                      </a: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еревья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spc="-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Дикорастущие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</a:tr>
              <a:tr h="70005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00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spc="-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Культурные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25366135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3480684"/>
              </p:ext>
            </p:extLst>
          </p:nvPr>
        </p:nvGraphicFramePr>
        <p:xfrm>
          <a:off x="1936376" y="1277469"/>
          <a:ext cx="8565777" cy="499708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485319"/>
                <a:gridCol w="1615011"/>
                <a:gridCol w="1863002"/>
                <a:gridCol w="1863877"/>
                <a:gridCol w="1738568"/>
              </a:tblGrid>
              <a:tr h="981475"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spc="-7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Буквы </a:t>
                      </a:r>
                      <a:r>
                        <a:rPr lang="ru-RU" sz="2400" spc="-4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Растения          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spc="-4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spc="-4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А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Л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О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</a:tr>
              <a:tr h="65356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Травы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spc="-5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Дикорастущие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Аир болотный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Лопух большой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Одуванчик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лекарственный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</a:tr>
              <a:tr h="65356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spc="-5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Культурные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Анютины глазки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Лук репчатый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Огурец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</a:tr>
              <a:tr h="65356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spc="-1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Кустарники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spc="-5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Дикорастущие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Алыча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Лещина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обыкновенная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Орешник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</a:tr>
              <a:tr h="65356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spc="-5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Культурные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Абрикос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Лавр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благородный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Облепиха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</a:tr>
              <a:tr h="63086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Деревья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spc="-5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Дикорастущие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Акация белая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Липа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Ольха чёрная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</a:tr>
              <a:tr h="65469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spc="-5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Культурные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Алоэ древовидное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Лимон 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Орех грецкий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</a:tr>
            </a:tbl>
          </a:graphicData>
        </a:graphic>
      </p:graphicFrame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3110504" y="298473"/>
            <a:ext cx="4786503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2317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231775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Пример заполнения таблицы</a:t>
            </a:r>
            <a:endParaRPr kumimoji="0" lang="ru-RU" alt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2317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7631898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10944" y="960550"/>
            <a:ext cx="5369416" cy="536941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129567" y="252664"/>
            <a:ext cx="66712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Отлично! Идём дальше.</a:t>
            </a:r>
            <a:endParaRPr lang="ru-RU" sz="4000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1889070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59347" y="1241942"/>
            <a:ext cx="11028608" cy="3011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2550" indent="232410" algn="ctr">
              <a:spcBef>
                <a:spcPts val="1815"/>
              </a:spcBef>
              <a:spcAft>
                <a:spcPts val="0"/>
              </a:spcAft>
            </a:pPr>
            <a:r>
              <a:rPr lang="ru-RU" sz="28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Третий тур о лучшем запоминании названий расте­ний</a:t>
            </a:r>
            <a:endParaRPr lang="ru-RU" sz="2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014730" algn="ctr">
              <a:spcBef>
                <a:spcPts val="2475"/>
              </a:spcBef>
              <a:spcAft>
                <a:spcPts val="0"/>
              </a:spcAft>
            </a:pPr>
            <a:r>
              <a:rPr lang="ru-RU" b="1" dirty="0">
                <a:solidFill>
                  <a:srgbClr val="4F6228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</a:t>
            </a:r>
            <a:r>
              <a:rPr lang="ru-RU" sz="3200" b="1" dirty="0">
                <a:solidFill>
                  <a:srgbClr val="4F6228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«ДВА ИМЕНИ ОДНОЙ </a:t>
            </a:r>
            <a:r>
              <a:rPr lang="ru-RU" sz="3200" b="1" dirty="0" smtClean="0">
                <a:solidFill>
                  <a:srgbClr val="4F6228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ТРАВИНКИ»</a:t>
            </a:r>
          </a:p>
          <a:p>
            <a:pPr marL="1014730" algn="ctr">
              <a:spcBef>
                <a:spcPts val="2475"/>
              </a:spcBef>
              <a:spcAft>
                <a:spcPts val="0"/>
              </a:spcAft>
            </a:pPr>
            <a:endParaRPr lang="ru-RU" sz="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90830" algn="ctr">
              <a:spcAft>
                <a:spcPts val="0"/>
              </a:spcAft>
            </a:pP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Большинство растений имеет несколько названий (ботаническое, народное, связан­ное с определенной легендой и т.д.). Известно, что зна­комство с синонимами тех или иных названий одного растения способствует их луч­шему запоминанию и изучению.</a:t>
            </a:r>
          </a:p>
          <a:p>
            <a:pPr marL="290830" algn="ctr">
              <a:spcAft>
                <a:spcPts val="0"/>
              </a:spcAft>
            </a:pP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5006883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76777" y="1316040"/>
            <a:ext cx="8864957" cy="38472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0005" algn="ctr">
              <a:spcBef>
                <a:spcPts val="1265"/>
              </a:spcBef>
              <a:spcAft>
                <a:spcPts val="0"/>
              </a:spcAft>
            </a:pP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Выполнение задания</a:t>
            </a:r>
            <a:endParaRPr lang="ru-RU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925" indent="234315" algn="just">
              <a:spcAft>
                <a:spcPts val="0"/>
              </a:spcAft>
            </a:pPr>
            <a:r>
              <a:rPr lang="ru-RU" sz="20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Для выполнения вариантов задания составлены таблицы, в кото­рых по горизонтали располагаются вразброс названия растений, а по вертикали их «прозвища» (второе название).</a:t>
            </a:r>
            <a:endParaRPr lang="ru-RU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0005" indent="230505" algn="just">
              <a:spcBef>
                <a:spcPts val="15"/>
              </a:spcBef>
              <a:spcAft>
                <a:spcPts val="0"/>
              </a:spcAft>
            </a:pPr>
            <a:r>
              <a:rPr lang="ru-RU" sz="20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Сложенное ключевое слово составлено из букв, находящихся на «правильных» пересечениях двух имен одного растения.</a:t>
            </a:r>
            <a:endParaRPr lang="ru-RU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9210" indent="230505" algn="just">
              <a:spcAft>
                <a:spcPts val="0"/>
              </a:spcAft>
            </a:pPr>
            <a:r>
              <a:rPr lang="ru-RU" sz="20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Ключевое слово входит в состав стихотворных строк и может ис­пользоваться для проверки задания в случае, если участники конкурса не испытывают затруднений и для возможной подсказки, если затруд­нения встречаются, а также в качестве подсказки, в случае затрудне­ний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pPr marL="290830">
              <a:spcAft>
                <a:spcPts val="0"/>
              </a:spcAft>
            </a:pP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(за правильно выполненное задание – 3 балла </a:t>
            </a:r>
            <a:r>
              <a:rPr lang="ru-RU" sz="20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----------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2мин)</a:t>
            </a:r>
            <a:endParaRPr lang="ru-RU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90830">
              <a:spcAft>
                <a:spcPts val="0"/>
              </a:spcAft>
            </a:pP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7027913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48001" y="196819"/>
            <a:ext cx="6096000" cy="3860031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-1125220" algn="ctr">
              <a:spcBef>
                <a:spcPts val="1815"/>
              </a:spcBef>
              <a:spcAft>
                <a:spcPts val="0"/>
              </a:spcAft>
            </a:pPr>
            <a:r>
              <a:rPr lang="ru-RU" sz="2800" b="1" i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«ЭХ, ЯБЛОЧКО...»</a:t>
            </a:r>
            <a:endParaRPr lang="ru-RU" sz="2800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sz="11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84175">
              <a:spcBef>
                <a:spcPts val="15"/>
              </a:spcBef>
              <a:spcAft>
                <a:spcPts val="0"/>
              </a:spcAft>
              <a:tabLst>
                <a:tab pos="607060" algn="l"/>
              </a:tabLs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-  Какие фрукты вы любите?</a:t>
            </a:r>
          </a:p>
          <a:p>
            <a:pPr marL="384175">
              <a:spcBef>
                <a:spcPts val="60"/>
              </a:spcBef>
              <a:spcAft>
                <a:spcPts val="0"/>
              </a:spcAft>
              <a:tabLst>
                <a:tab pos="607060" algn="l"/>
              </a:tabLs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-  Какой фрукт распространен больше всего в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нашей полосе?</a:t>
            </a:r>
          </a:p>
          <a:p>
            <a:pPr marL="384175">
              <a:spcAft>
                <a:spcPts val="0"/>
              </a:spcAft>
              <a:tabLst>
                <a:tab pos="607060" algn="l"/>
              </a:tabLs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-  Какие сорта яблок вам известны?</a:t>
            </a:r>
          </a:p>
          <a:p>
            <a:pPr marL="384175">
              <a:spcAft>
                <a:spcPts val="0"/>
              </a:spcAft>
              <a:tabLst>
                <a:tab pos="607060" algn="l"/>
              </a:tabLs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-  За какие качества вы любите яблоки?</a:t>
            </a:r>
          </a:p>
          <a:p>
            <a:pPr marL="384175">
              <a:spcAft>
                <a:spcPts val="0"/>
              </a:spcAft>
              <a:tabLst>
                <a:tab pos="607060" algn="l"/>
              </a:tabLs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-  Что можно приготовить из яблок?</a:t>
            </a:r>
          </a:p>
          <a:p>
            <a:pPr marL="384175">
              <a:spcBef>
                <a:spcPts val="30"/>
              </a:spcBef>
              <a:spcAft>
                <a:spcPts val="0"/>
              </a:spcAft>
              <a:tabLst>
                <a:tab pos="607060" algn="l"/>
              </a:tabLs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-  Насколько полезны яблоки для нашего организма.</a:t>
            </a:r>
          </a:p>
          <a:p>
            <a:pPr marL="22225"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pPr marL="22225"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Но помимо, всем известных яблок, в природе еще встречаются и сосновое яблоко, чертово яблоко и т.д. </a:t>
            </a:r>
          </a:p>
          <a:p>
            <a:pPr marL="22225"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498760" y="4056850"/>
            <a:ext cx="6096000" cy="1908215"/>
          </a:xfrm>
          <a:prstGeom prst="rect">
            <a:avLst/>
          </a:prstGeom>
        </p:spPr>
        <p:txBody>
          <a:bodyPr>
            <a:spAutoFit/>
          </a:bodyPr>
          <a:lstStyle/>
          <a:p>
            <a:pPr marL="22225">
              <a:spcAft>
                <a:spcPts val="0"/>
              </a:spcAft>
            </a:pP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Строчки, содержащие ключевое слово:</a:t>
            </a:r>
          </a:p>
          <a:p>
            <a:pPr marL="708025">
              <a:spcAft>
                <a:spcPts val="0"/>
              </a:spcAft>
            </a:pPr>
            <a:r>
              <a:rPr lang="ru-RU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sz="11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708025">
              <a:spcAft>
                <a:spcPts val="0"/>
              </a:spcAft>
            </a:pPr>
            <a:r>
              <a:rPr lang="ru-RU" sz="2000" b="1" i="1" dirty="0">
                <a:solidFill>
                  <a:srgbClr val="00B05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«Здорово </a:t>
            </a:r>
            <a:r>
              <a:rPr lang="ru-RU" sz="2000" i="1" dirty="0">
                <a:solidFill>
                  <a:srgbClr val="00B05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всем быть здоровым</a:t>
            </a:r>
            <a:endParaRPr lang="ru-RU" sz="2000" dirty="0">
              <a:solidFill>
                <a:srgbClr val="00B05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700405">
              <a:spcAft>
                <a:spcPts val="0"/>
              </a:spcAft>
            </a:pPr>
            <a:r>
              <a:rPr lang="ru-RU" sz="2000" i="1" spc="-5" dirty="0">
                <a:solidFill>
                  <a:srgbClr val="00B05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 никогда не болеть.</a:t>
            </a:r>
            <a:endParaRPr lang="ru-RU" sz="2000" dirty="0">
              <a:solidFill>
                <a:srgbClr val="00B05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716915">
              <a:spcBef>
                <a:spcPts val="15"/>
              </a:spcBef>
              <a:spcAft>
                <a:spcPts val="0"/>
              </a:spcAft>
            </a:pPr>
            <a:r>
              <a:rPr lang="ru-RU" sz="2000" i="1" spc="-10" dirty="0">
                <a:solidFill>
                  <a:srgbClr val="00B05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Чтобы добиться такого,</a:t>
            </a:r>
            <a:endParaRPr lang="ru-RU" sz="2000" dirty="0">
              <a:solidFill>
                <a:srgbClr val="00B05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694690">
              <a:spcAft>
                <a:spcPts val="0"/>
              </a:spcAft>
            </a:pPr>
            <a:r>
              <a:rPr lang="ru-RU" sz="2000" i="1" dirty="0">
                <a:solidFill>
                  <a:srgbClr val="00B05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Нам надо яблоки есть»</a:t>
            </a:r>
            <a:endParaRPr lang="ru-RU" sz="2000" dirty="0">
              <a:solidFill>
                <a:srgbClr val="00B05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6920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7818162"/>
              </p:ext>
            </p:extLst>
          </p:nvPr>
        </p:nvGraphicFramePr>
        <p:xfrm>
          <a:off x="1223493" y="953037"/>
          <a:ext cx="10341735" cy="503575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392979"/>
                <a:gridCol w="876457"/>
                <a:gridCol w="877489"/>
                <a:gridCol w="730036"/>
                <a:gridCol w="731068"/>
                <a:gridCol w="731068"/>
                <a:gridCol w="664046"/>
                <a:gridCol w="1022876"/>
                <a:gridCol w="1315716"/>
              </a:tblGrid>
              <a:tr h="1413660">
                <a:tc>
                  <a:txBody>
                    <a:bodyPr/>
                    <a:lstStyle/>
                    <a:p>
                      <a:pPr marL="5715" indent="486410">
                        <a:spcAft>
                          <a:spcPts val="0"/>
                        </a:spcAft>
                      </a:pPr>
                      <a:r>
                        <a:rPr lang="ru-RU" sz="1200" spc="-5" dirty="0">
                          <a:effectLst/>
                        </a:rPr>
                        <a:t>     </a:t>
                      </a:r>
                      <a:r>
                        <a:rPr lang="ru-RU" sz="1200" spc="-5" dirty="0" smtClean="0">
                          <a:effectLst/>
                        </a:rPr>
                        <a:t>                           </a:t>
                      </a:r>
                      <a:r>
                        <a:rPr lang="ru-RU" sz="2400" spc="-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Название 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5715" indent="486410">
                        <a:spcAft>
                          <a:spcPts val="0"/>
                        </a:spcAft>
                      </a:pPr>
                      <a:r>
                        <a:rPr lang="ru-RU" sz="1200" spc="-5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«</a:t>
                      </a:r>
                      <a:r>
                        <a:rPr lang="ru-RU" sz="2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Прозвище</a:t>
                      </a: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»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marL="73025"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Апельсин 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vert="vert270"/>
                </a:tc>
                <a:tc>
                  <a:txBody>
                    <a:bodyPr/>
                    <a:lstStyle/>
                    <a:p>
                      <a:pPr marL="73025"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Абрикос 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vert="vert270"/>
                </a:tc>
                <a:tc>
                  <a:txBody>
                    <a:bodyPr/>
                    <a:lstStyle/>
                    <a:p>
                      <a:pPr marL="74930"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Айва 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vert="vert270"/>
                </a:tc>
                <a:tc>
                  <a:txBody>
                    <a:bodyPr/>
                    <a:lstStyle/>
                    <a:p>
                      <a:pPr marL="71120"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Ананас 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vert="vert270"/>
                </a:tc>
                <a:tc>
                  <a:txBody>
                    <a:bodyPr/>
                    <a:lstStyle/>
                    <a:p>
                      <a:pPr marL="95250"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Гранат 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vert="vert270"/>
                </a:tc>
                <a:tc>
                  <a:txBody>
                    <a:bodyPr/>
                    <a:lstStyle/>
                    <a:p>
                      <a:pPr marL="69215"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Картофель 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vert="vert270"/>
                </a:tc>
                <a:tc>
                  <a:txBody>
                    <a:bodyPr/>
                    <a:lstStyle/>
                    <a:p>
                      <a:pPr marL="71120"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Помидор 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vert="vert270"/>
                </a:tc>
                <a:tc>
                  <a:txBody>
                    <a:bodyPr/>
                    <a:lstStyle/>
                    <a:p>
                      <a:pPr marL="12700"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  <a:p>
                      <a:pPr marL="12700"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Клю­чевое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12700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000" spc="-2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слово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</a:tr>
              <a:tr h="609483">
                <a:tc>
                  <a:txBody>
                    <a:bodyPr/>
                    <a:lstStyle/>
                    <a:p>
                      <a:pPr marL="1905">
                        <a:spcAft>
                          <a:spcPts val="0"/>
                        </a:spcAft>
                      </a:pPr>
                      <a:r>
                        <a:rPr lang="ru-RU" sz="2000" spc="-5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Чертово </a:t>
                      </a:r>
                      <a:r>
                        <a:rPr lang="ru-RU" sz="2000" spc="-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яблоко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33350" algn="l"/>
                          <a:tab pos="602615" algn="ctr"/>
                        </a:tabLs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	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42875" algn="l"/>
                          <a:tab pos="603250" algn="ctr"/>
                        </a:tabLs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	А	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4300" algn="l"/>
                          <a:tab pos="557530" algn="ctr"/>
                        </a:tabLst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61925" algn="l"/>
                          <a:tab pos="558165" algn="ctr"/>
                        </a:tabLs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	Ш	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61925" algn="l"/>
                          <a:tab pos="558165" algn="ctr"/>
                        </a:tabLs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Ю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4300" algn="l"/>
                          <a:tab pos="537210" algn="ctr"/>
                        </a:tabLs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28600" algn="l"/>
                          <a:tab pos="647700" algn="ctr"/>
                        </a:tabLs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	X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</a:tr>
              <a:tr h="446531">
                <a:tc>
                  <a:txBody>
                    <a:bodyPr/>
                    <a:lstStyle/>
                    <a:p>
                      <a:pPr marL="7620">
                        <a:spcAft>
                          <a:spcPts val="0"/>
                        </a:spcAft>
                      </a:pPr>
                      <a:r>
                        <a:rPr lang="ru-RU" sz="2000" spc="-5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Сосновое </a:t>
                      </a:r>
                      <a:r>
                        <a:rPr lang="ru-RU" sz="2000" spc="-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яблоко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71450" algn="l"/>
                          <a:tab pos="602615" algn="ctr"/>
                        </a:tabLs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	Г	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09550" algn="l"/>
                          <a:tab pos="603250" algn="ctr"/>
                        </a:tabLs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Я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33350" algn="l"/>
                          <a:tab pos="557530" algn="ctr"/>
                        </a:tabLs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	Л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00025" algn="l"/>
                          <a:tab pos="558165" algn="ctr"/>
                        </a:tabLs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	Д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61925" algn="l"/>
                          <a:tab pos="558165" algn="ctr"/>
                        </a:tabLs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52400" algn="l"/>
                          <a:tab pos="537210" algn="ctr"/>
                        </a:tabLs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	Е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Ф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</a:tr>
              <a:tr h="60948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spc="-5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Китайское </a:t>
                      </a:r>
                      <a:r>
                        <a:rPr lang="ru-RU" sz="2000" spc="-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яблоко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90500" algn="l"/>
                          <a:tab pos="602615" algn="ctr"/>
                        </a:tabLs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95275" algn="l"/>
                          <a:tab pos="603250" algn="ctr"/>
                        </a:tabLs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	Ы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61925" algn="l"/>
                          <a:tab pos="557530" algn="ctr"/>
                        </a:tabLs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90500" algn="l"/>
                          <a:tab pos="558165" algn="ctr"/>
                        </a:tabLs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90500" algn="l"/>
                          <a:tab pos="558165" algn="ctr"/>
                        </a:tabLs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71450" algn="l"/>
                          <a:tab pos="537210" algn="ctr"/>
                        </a:tabLs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	У	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Н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</a:tr>
              <a:tr h="4296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Карфагенское </a:t>
                      </a: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яблоко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7650" algn="l"/>
                          <a:tab pos="602615" algn="ctr"/>
                        </a:tabLs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Э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57175" algn="l"/>
                          <a:tab pos="603250" algn="ctr"/>
                        </a:tabLs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	А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61925" algn="l"/>
                          <a:tab pos="557530" algn="ctr"/>
                        </a:tabLs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90500" algn="l"/>
                          <a:tab pos="558165" algn="ctr"/>
                        </a:tabLs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4300" algn="l"/>
                          <a:tab pos="558165" algn="ctr"/>
                        </a:tabLs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90500" algn="l"/>
                          <a:tab pos="537210" algn="ctr"/>
                        </a:tabLs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	В	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371475" algn="l"/>
                          <a:tab pos="647700" algn="ctr"/>
                        </a:tabLs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Ц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</a:tr>
              <a:tr h="44970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spc="-5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Армянское </a:t>
                      </a:r>
                      <a:r>
                        <a:rPr lang="ru-RU" sz="2000" spc="-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яблоко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7650" algn="l"/>
                          <a:tab pos="602615" algn="ctr"/>
                        </a:tabLs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57175" algn="l"/>
                          <a:tab pos="603250" algn="ctr"/>
                        </a:tabLs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	О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42875" algn="l"/>
                          <a:tab pos="557530" algn="ctr"/>
                        </a:tabLs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	Щ	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19075" algn="l"/>
                          <a:tab pos="558165" algn="ctr"/>
                        </a:tabLs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	Т	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52400" algn="l"/>
                          <a:tab pos="558165" algn="ctr"/>
                        </a:tabLs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	Х	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537210" algn="ctr"/>
                        </a:tabLs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Ь	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К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</a:tr>
              <a:tr h="609483">
                <a:tc>
                  <a:txBody>
                    <a:bodyPr/>
                    <a:lstStyle/>
                    <a:p>
                      <a:pPr marL="3810" indent="1905">
                        <a:spcAft>
                          <a:spcPts val="0"/>
                        </a:spcAft>
                      </a:pPr>
                      <a:r>
                        <a:rPr lang="ru-RU" sz="2000" spc="-5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Золотое </a:t>
                      </a:r>
                      <a:r>
                        <a:rPr lang="ru-RU" sz="2000" spc="-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яблоко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3810" indent="1905">
                        <a:spcAft>
                          <a:spcPts val="0"/>
                        </a:spcAft>
                      </a:pPr>
                      <a:r>
                        <a:rPr lang="ru-RU" sz="2000" spc="-5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(</a:t>
                      </a:r>
                      <a:r>
                        <a:rPr lang="ru-RU" sz="2000" spc="-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яблоко любви)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Я       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Ч     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Н  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С   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</a:t>
                      </a: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Й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</a:t>
                      </a: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</a:t>
                      </a: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</a:tr>
              <a:tr h="467694">
                <a:tc>
                  <a:txBody>
                    <a:bodyPr/>
                    <a:lstStyle/>
                    <a:p>
                      <a:pPr marL="5715">
                        <a:spcAft>
                          <a:spcPts val="0"/>
                        </a:spcAft>
                      </a:pPr>
                      <a:r>
                        <a:rPr lang="ru-RU" sz="2000" spc="-5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Медовое </a:t>
                      </a:r>
                      <a:r>
                        <a:rPr lang="ru-RU" sz="2000" spc="-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яблоко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90500" algn="l"/>
                          <a:tab pos="602615" algn="ctr"/>
                        </a:tabLs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	С	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09550" algn="l"/>
                          <a:tab pos="603250" algn="ctr"/>
                        </a:tabLs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	Т	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52400" algn="l"/>
                          <a:tab pos="557530" algn="ctr"/>
                        </a:tabLs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	О	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80975" algn="l"/>
                          <a:tab pos="558165" algn="ctr"/>
                        </a:tabLs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	К	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61925" algn="l"/>
                          <a:tab pos="558165" algn="ctr"/>
                        </a:tabLs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	Е	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537210" algn="ctr"/>
                        </a:tabLs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Ю	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Д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12837816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87887" y="866221"/>
            <a:ext cx="972355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510" algn="ctr">
              <a:spcBef>
                <a:spcPts val="1265"/>
              </a:spcBef>
              <a:spcAft>
                <a:spcPts val="0"/>
              </a:spcAft>
            </a:pPr>
            <a:r>
              <a:rPr lang="ru-RU" b="1" dirty="0">
                <a:solidFill>
                  <a:srgbClr val="00B05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Информационный материал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-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если команды сами могут дополнить, то получат дополнительный 1 балл за каждое растение</a:t>
            </a:r>
            <a:endParaRPr lang="ru-RU" sz="11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4605" indent="951230" algn="just">
              <a:spcBef>
                <a:spcPts val="30"/>
              </a:spcBef>
              <a:spcAft>
                <a:spcPts val="0"/>
              </a:spcAft>
            </a:pPr>
            <a:r>
              <a:rPr lang="ru-RU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(лечебные свойства растений)</a:t>
            </a:r>
            <a:endParaRPr lang="ru-RU" sz="11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4605">
              <a:spcBef>
                <a:spcPts val="30"/>
              </a:spcBef>
              <a:spcAft>
                <a:spcPts val="0"/>
              </a:spcAft>
            </a:pPr>
            <a:r>
              <a:rPr lang="ru-RU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dirty="0">
                <a:solidFill>
                  <a:srgbClr val="00B05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Абрикос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- в Индии существует племя (около 40 тыс. человек), в котором средняя продолжительность жизни 90 лет, максимальная -</a:t>
            </a:r>
            <a:r>
              <a:rPr lang="ru-RU" spc="-5" dirty="0">
                <a:latin typeface="Times New Roman" panose="02020603050405020304" pitchFamily="18" charset="0"/>
                <a:ea typeface="Times New Roman" panose="02020603050405020304" pitchFamily="18" charset="0"/>
              </a:rPr>
              <a:t>150 лет. Жители этого племени в больших количествах едят абрикосы.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У них существует даже такая поговорка «Твоя жена не пойдет за то­бой туда, где не растут абрикосы». Абрикос содержит провитамин 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А,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витамин 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самый богатый плод по содержанию калия. Используют при лечении заболеваний сердца. Курага (сушеный абрикос без кос­точки) используется для выведения из организма лишней жидкости.</a:t>
            </a:r>
            <a:endParaRPr lang="ru-RU" sz="11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8415" indent="234315">
              <a:spcAft>
                <a:spcPts val="0"/>
              </a:spcAft>
            </a:pPr>
            <a:r>
              <a:rPr lang="ru-RU" b="1" dirty="0">
                <a:solidFill>
                  <a:srgbClr val="00B05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Айва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- семена айвы содержат слизь, которая используется для ле­чения органов дыхания. В плодах - пектиновые вещества, клетчатка, способствует выведению токсических веществ, помогает при болезнях печени, ЖКТ как противорвотное.</a:t>
            </a:r>
            <a:endParaRPr lang="ru-RU" sz="11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4605" indent="232410">
              <a:spcAft>
                <a:spcPts val="0"/>
              </a:spcAft>
            </a:pPr>
            <a:r>
              <a:rPr lang="ru-RU" b="1" dirty="0">
                <a:solidFill>
                  <a:srgbClr val="00B05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Ананас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- в состав входит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бромелайн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-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сжигатель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жира, большое количество минеральных веществ (особенно марганца), что способст­вует обмену белков и 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углеводов</a:t>
            </a:r>
            <a:endParaRPr lang="ru-RU" sz="11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6529689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59358" y="1231031"/>
            <a:ext cx="849147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4605" indent="232410">
              <a:spcAft>
                <a:spcPts val="0"/>
              </a:spcAft>
            </a:pPr>
            <a:r>
              <a:rPr lang="ru-RU" b="1" dirty="0">
                <a:solidFill>
                  <a:srgbClr val="00B05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Ананас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- в состав входит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бромелайн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-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сжигатель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жира, большое количество минеральных веществ (особенно марганца), что способст­вует обмену белков и углеводов</a:t>
            </a:r>
            <a:endParaRPr lang="ru-RU" sz="11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8890" indent="230505">
              <a:spcAft>
                <a:spcPts val="0"/>
              </a:spcAft>
            </a:pPr>
            <a:r>
              <a:rPr lang="ru-RU" b="1" dirty="0">
                <a:solidFill>
                  <a:srgbClr val="00B05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Апельсин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- комплекс витаминов, используется для профилактики авитаминозов, помогает при подагре, гипертонии, атеросклерозе, за­болеваниях печени, при запорах; сок используется для лечения инфи­цированных ран; для профилактики ОРЗ - употребление 2-3 плодов в день.</a:t>
            </a:r>
            <a:endParaRPr lang="ru-RU" sz="11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5715" indent="232410">
              <a:spcAft>
                <a:spcPts val="0"/>
              </a:spcAft>
            </a:pPr>
            <a:r>
              <a:rPr lang="ru-RU" b="1" dirty="0">
                <a:solidFill>
                  <a:srgbClr val="00B05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Гранат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- богат дубильными веществами, железом. Используется при анемии, обладает бактерицидными свойствами, используется как кровоостанавливающее средство, высушенная кожица - от кашля, мо­чегонное обезболивающее, способствует выведению камней из почек.</a:t>
            </a:r>
            <a:endParaRPr lang="ru-RU" sz="11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5715" indent="234315">
              <a:spcAft>
                <a:spcPts val="0"/>
              </a:spcAft>
            </a:pPr>
            <a:r>
              <a:rPr lang="ru-RU" b="1" dirty="0">
                <a:solidFill>
                  <a:srgbClr val="00B05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Картофель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- в соке содержится витамин </a:t>
            </a:r>
            <a:r>
              <a:rPr lang="en-US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U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; используется для ле­чения язвы желудка, крахмал стимулирует синтез витамина 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в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орга­низме.</a:t>
            </a:r>
            <a:endParaRPr lang="ru-RU" sz="11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5715" indent="230505">
              <a:spcAft>
                <a:spcPts val="0"/>
              </a:spcAft>
            </a:pPr>
            <a:r>
              <a:rPr lang="ru-RU" b="1" dirty="0">
                <a:solidFill>
                  <a:srgbClr val="00B05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Помидор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— витамины, органические кислоты, минеральные веще­ства, при атеросклерозе,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антивоспалительное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средство, укрепляет ка­пилляры.</a:t>
            </a:r>
            <a:endParaRPr lang="ru-RU" sz="11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7184517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601791" y="117729"/>
            <a:ext cx="424144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50825" algn="ctr">
              <a:spcAft>
                <a:spcPts val="0"/>
              </a:spcAft>
              <a:tabLst>
                <a:tab pos="1303655" algn="l"/>
                <a:tab pos="2319020" algn="l"/>
                <a:tab pos="3291840" algn="l"/>
              </a:tabLst>
            </a:pPr>
            <a:endParaRPr lang="ru-RU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99110">
              <a:spcAft>
                <a:spcPts val="0"/>
              </a:spcAft>
              <a:tabLst>
                <a:tab pos="450215" algn="l"/>
                <a:tab pos="2319020" algn="l"/>
                <a:tab pos="3291840" algn="l"/>
              </a:tabLst>
            </a:pP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2050" name="Picture 2" descr="Человечки для презентаци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0084" y="0"/>
            <a:ext cx="9149193" cy="6928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601791" y="562612"/>
            <a:ext cx="303102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50825" algn="ctr">
              <a:spcAft>
                <a:spcPts val="0"/>
              </a:spcAft>
              <a:tabLst>
                <a:tab pos="1303655" algn="l"/>
                <a:tab pos="2319020" algn="l"/>
                <a:tab pos="3291840" algn="l"/>
              </a:tabLst>
            </a:pPr>
            <a:r>
              <a:rPr lang="ru-RU" sz="32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Задачи игры: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708246" y="1393609"/>
            <a:ext cx="4818109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99110">
              <a:spcAft>
                <a:spcPts val="0"/>
              </a:spcAft>
              <a:tabLst>
                <a:tab pos="1303655" algn="l"/>
                <a:tab pos="2319020" algn="l"/>
                <a:tab pos="3291840" algn="l"/>
              </a:tabLs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1. Расширить кругозор школьников.</a:t>
            </a:r>
          </a:p>
          <a:p>
            <a:pPr marL="499110">
              <a:spcAft>
                <a:spcPts val="0"/>
              </a:spcAft>
              <a:tabLst>
                <a:tab pos="1303655" algn="l"/>
                <a:tab pos="2319020" algn="l"/>
                <a:tab pos="3291840" algn="l"/>
              </a:tabLs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2. Прививать навыки работы с дополнительной и научно – популярной литературой по предмету.</a:t>
            </a:r>
          </a:p>
          <a:p>
            <a:pPr marL="499110">
              <a:spcAft>
                <a:spcPts val="0"/>
              </a:spcAft>
              <a:tabLst>
                <a:tab pos="1303655" algn="l"/>
                <a:tab pos="2319020" algn="l"/>
                <a:tab pos="3291840" algn="l"/>
              </a:tabLs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3. Учить оценивать свои знания  и способности.</a:t>
            </a:r>
          </a:p>
          <a:p>
            <a:pPr marL="499110">
              <a:spcAft>
                <a:spcPts val="0"/>
              </a:spcAft>
              <a:tabLst>
                <a:tab pos="450215" algn="l"/>
                <a:tab pos="2319020" algn="l"/>
                <a:tab pos="3291840" algn="l"/>
              </a:tabLs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0304234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5505537"/>
              </p:ext>
            </p:extLst>
          </p:nvPr>
        </p:nvGraphicFramePr>
        <p:xfrm>
          <a:off x="875764" y="937408"/>
          <a:ext cx="10470523" cy="503575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392979"/>
                <a:gridCol w="876457"/>
                <a:gridCol w="877489"/>
                <a:gridCol w="730036"/>
                <a:gridCol w="731068"/>
                <a:gridCol w="731068"/>
                <a:gridCol w="664046"/>
                <a:gridCol w="1022876"/>
                <a:gridCol w="1444504"/>
              </a:tblGrid>
              <a:tr h="1413660">
                <a:tc>
                  <a:txBody>
                    <a:bodyPr/>
                    <a:lstStyle/>
                    <a:p>
                      <a:pPr marL="5715" indent="486410">
                        <a:spcAft>
                          <a:spcPts val="0"/>
                        </a:spcAft>
                      </a:pPr>
                      <a:r>
                        <a:rPr lang="ru-RU" sz="1200" spc="-5" dirty="0">
                          <a:effectLst/>
                        </a:rPr>
                        <a:t>     </a:t>
                      </a:r>
                      <a:r>
                        <a:rPr lang="ru-RU" sz="1200" spc="-5" dirty="0" smtClean="0">
                          <a:effectLst/>
                        </a:rPr>
                        <a:t>                           </a:t>
                      </a:r>
                      <a:r>
                        <a:rPr lang="ru-RU" sz="2400" spc="-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Название 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5715" indent="486410">
                        <a:spcAft>
                          <a:spcPts val="0"/>
                        </a:spcAft>
                      </a:pPr>
                      <a:r>
                        <a:rPr lang="ru-RU" sz="1200" spc="-5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«</a:t>
                      </a:r>
                      <a:r>
                        <a:rPr lang="ru-RU" sz="2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Прозвище</a:t>
                      </a: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»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marL="73025"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Апельсин 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vert="vert270"/>
                </a:tc>
                <a:tc>
                  <a:txBody>
                    <a:bodyPr/>
                    <a:lstStyle/>
                    <a:p>
                      <a:pPr marL="73025"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Абрикос 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vert="vert270"/>
                </a:tc>
                <a:tc>
                  <a:txBody>
                    <a:bodyPr/>
                    <a:lstStyle/>
                    <a:p>
                      <a:pPr marL="74930"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Айва 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vert="vert270"/>
                </a:tc>
                <a:tc>
                  <a:txBody>
                    <a:bodyPr/>
                    <a:lstStyle/>
                    <a:p>
                      <a:pPr marL="71120"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Ананас 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vert="vert270"/>
                </a:tc>
                <a:tc>
                  <a:txBody>
                    <a:bodyPr/>
                    <a:lstStyle/>
                    <a:p>
                      <a:pPr marL="95250"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Гранат 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vert="vert270"/>
                </a:tc>
                <a:tc>
                  <a:txBody>
                    <a:bodyPr/>
                    <a:lstStyle/>
                    <a:p>
                      <a:pPr marL="69215"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Картофель 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vert="vert270"/>
                </a:tc>
                <a:tc>
                  <a:txBody>
                    <a:bodyPr/>
                    <a:lstStyle/>
                    <a:p>
                      <a:pPr marL="71120"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Помидор 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vert="vert270"/>
                </a:tc>
                <a:tc>
                  <a:txBody>
                    <a:bodyPr/>
                    <a:lstStyle/>
                    <a:p>
                      <a:pPr marL="12700"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  <a:p>
                      <a:pPr marL="12700"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Клю­чевое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12700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000" spc="-2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слово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</a:tr>
              <a:tr h="609483">
                <a:tc>
                  <a:txBody>
                    <a:bodyPr/>
                    <a:lstStyle/>
                    <a:p>
                      <a:pPr marL="1905">
                        <a:spcAft>
                          <a:spcPts val="0"/>
                        </a:spcAft>
                      </a:pPr>
                      <a:r>
                        <a:rPr lang="ru-RU" sz="2000" spc="-5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Чертово </a:t>
                      </a:r>
                      <a:r>
                        <a:rPr lang="ru-RU" sz="2000" spc="-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яблоко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33350" algn="l"/>
                          <a:tab pos="602615" algn="ctr"/>
                        </a:tabLs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	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42875" algn="l"/>
                          <a:tab pos="603250" algn="ctr"/>
                        </a:tabLs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	А	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4300" algn="l"/>
                          <a:tab pos="557530" algn="ctr"/>
                        </a:tabLst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61925" algn="l"/>
                          <a:tab pos="558165" algn="ctr"/>
                        </a:tabLs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	Ш	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61925" algn="l"/>
                          <a:tab pos="558165" algn="ctr"/>
                        </a:tabLs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Ю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4300" algn="l"/>
                          <a:tab pos="537210" algn="ctr"/>
                        </a:tabLs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lang="ru-RU" sz="2400" b="1" dirty="0" smtClean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</a:t>
                      </a:r>
                      <a:endParaRPr lang="ru-RU" sz="2400" b="1" dirty="0">
                        <a:solidFill>
                          <a:srgbClr val="00B05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28600" algn="l"/>
                          <a:tab pos="647700" algn="ctr"/>
                        </a:tabLs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	X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   з</a:t>
                      </a:r>
                      <a:endParaRPr lang="ru-RU" sz="2800" b="1" dirty="0">
                        <a:solidFill>
                          <a:srgbClr val="00B05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</a:tr>
              <a:tr h="446531">
                <a:tc>
                  <a:txBody>
                    <a:bodyPr/>
                    <a:lstStyle/>
                    <a:p>
                      <a:pPr marL="7620">
                        <a:spcAft>
                          <a:spcPts val="0"/>
                        </a:spcAft>
                      </a:pPr>
                      <a:r>
                        <a:rPr lang="ru-RU" sz="2000" spc="-5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Сосновое </a:t>
                      </a:r>
                      <a:r>
                        <a:rPr lang="ru-RU" sz="2000" spc="-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яблоко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71450" algn="l"/>
                          <a:tab pos="602615" algn="ctr"/>
                        </a:tabLs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	Г	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09550" algn="l"/>
                          <a:tab pos="603250" algn="ctr"/>
                        </a:tabLs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Я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33350" algn="l"/>
                          <a:tab pos="557530" algn="ctr"/>
                        </a:tabLs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	Л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00025" algn="l"/>
                          <a:tab pos="558165" algn="ctr"/>
                        </a:tabLs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lang="ru-RU" sz="2400" b="1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</a:t>
                      </a:r>
                      <a:endParaRPr lang="ru-RU" sz="2400" b="1" dirty="0">
                        <a:solidFill>
                          <a:srgbClr val="00B05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61925" algn="l"/>
                          <a:tab pos="558165" algn="ctr"/>
                        </a:tabLs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52400" algn="l"/>
                          <a:tab pos="537210" algn="ctr"/>
                        </a:tabLs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	Е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Ф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2800" b="1" dirty="0" smtClean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д</a:t>
                      </a:r>
                      <a:endParaRPr lang="ru-RU" sz="2800" b="1" dirty="0">
                        <a:solidFill>
                          <a:srgbClr val="00B05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</a:tr>
              <a:tr h="60948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spc="-5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Китайское </a:t>
                      </a:r>
                      <a:r>
                        <a:rPr lang="ru-RU" sz="2000" spc="-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яблоко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90500" algn="l"/>
                          <a:tab pos="602615" algn="ctr"/>
                        </a:tabLs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lang="ru-RU" sz="2400" b="1" dirty="0" smtClean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</a:t>
                      </a:r>
                      <a:endParaRPr lang="ru-RU" sz="2400" b="1" dirty="0">
                        <a:solidFill>
                          <a:srgbClr val="00B05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95275" algn="l"/>
                          <a:tab pos="603250" algn="ctr"/>
                        </a:tabLs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	Ы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61925" algn="l"/>
                          <a:tab pos="557530" algn="ctr"/>
                        </a:tabLs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90500" algn="l"/>
                          <a:tab pos="558165" algn="ctr"/>
                        </a:tabLs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90500" algn="l"/>
                          <a:tab pos="558165" algn="ctr"/>
                        </a:tabLs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71450" algn="l"/>
                          <a:tab pos="537210" algn="ctr"/>
                        </a:tabLs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	У	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Н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2800" b="1" dirty="0" smtClean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о</a:t>
                      </a:r>
                      <a:endParaRPr lang="ru-RU" sz="2800" b="1" dirty="0">
                        <a:solidFill>
                          <a:srgbClr val="00B05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</a:tr>
              <a:tr h="4296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Карфагенское </a:t>
                      </a: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яблоко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7650" algn="l"/>
                          <a:tab pos="602615" algn="ctr"/>
                        </a:tabLs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Э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57175" algn="l"/>
                          <a:tab pos="603250" algn="ctr"/>
                        </a:tabLs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	А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61925" algn="l"/>
                          <a:tab pos="557530" algn="ctr"/>
                        </a:tabLs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90500" algn="l"/>
                          <a:tab pos="558165" algn="ctr"/>
                        </a:tabLs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4300" algn="l"/>
                          <a:tab pos="558165" algn="ctr"/>
                        </a:tabLs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lang="ru-RU" sz="2400" b="1" dirty="0" smtClean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</a:t>
                      </a:r>
                      <a:endParaRPr lang="ru-RU" sz="2400" b="1" dirty="0">
                        <a:solidFill>
                          <a:srgbClr val="00B05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90500" algn="l"/>
                          <a:tab pos="537210" algn="ctr"/>
                        </a:tabLs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	В	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371475" algn="l"/>
                          <a:tab pos="647700" algn="ctr"/>
                        </a:tabLs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Ц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2800" b="1" dirty="0" smtClean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р</a:t>
                      </a:r>
                      <a:endParaRPr lang="ru-RU" sz="2800" b="1" dirty="0">
                        <a:solidFill>
                          <a:srgbClr val="00B05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</a:tr>
              <a:tr h="44970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spc="-5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Армянское </a:t>
                      </a:r>
                      <a:r>
                        <a:rPr lang="ru-RU" sz="2000" spc="-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яблоко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7650" algn="l"/>
                          <a:tab pos="602615" algn="ctr"/>
                        </a:tabLs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57175" algn="l"/>
                          <a:tab pos="603250" algn="ctr"/>
                        </a:tabLs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lang="ru-RU" sz="2400" b="1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</a:t>
                      </a:r>
                      <a:endParaRPr lang="ru-RU" sz="2400" b="1" dirty="0">
                        <a:solidFill>
                          <a:srgbClr val="00B05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42875" algn="l"/>
                          <a:tab pos="557530" algn="ctr"/>
                        </a:tabLs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	Щ	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19075" algn="l"/>
                          <a:tab pos="558165" algn="ctr"/>
                        </a:tabLs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	Т	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52400" algn="l"/>
                          <a:tab pos="558165" algn="ctr"/>
                        </a:tabLs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	Х	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537210" algn="ctr"/>
                        </a:tabLs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Ь	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К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2800" b="1" dirty="0" smtClean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о</a:t>
                      </a:r>
                      <a:endParaRPr lang="ru-RU" sz="2800" b="1" dirty="0">
                        <a:solidFill>
                          <a:srgbClr val="00B05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</a:tr>
              <a:tr h="609483">
                <a:tc>
                  <a:txBody>
                    <a:bodyPr/>
                    <a:lstStyle/>
                    <a:p>
                      <a:pPr marL="3810" indent="1905">
                        <a:spcAft>
                          <a:spcPts val="0"/>
                        </a:spcAft>
                      </a:pPr>
                      <a:r>
                        <a:rPr lang="ru-RU" sz="2000" spc="-5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Золотое </a:t>
                      </a:r>
                      <a:r>
                        <a:rPr lang="ru-RU" sz="2000" spc="-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яблоко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3810" indent="1905">
                        <a:spcAft>
                          <a:spcPts val="0"/>
                        </a:spcAft>
                      </a:pPr>
                      <a:r>
                        <a:rPr lang="ru-RU" sz="2000" spc="-5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(</a:t>
                      </a:r>
                      <a:r>
                        <a:rPr lang="ru-RU" sz="2000" spc="-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яблоко любви)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Я       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Ч     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Н  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С   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</a:t>
                      </a: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Й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</a:t>
                      </a: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</a:t>
                      </a: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400" b="1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</a:t>
                      </a:r>
                      <a:endParaRPr lang="ru-RU" sz="2400" b="1" dirty="0">
                        <a:solidFill>
                          <a:srgbClr val="00B05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2800" b="1" dirty="0" smtClean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в</a:t>
                      </a:r>
                      <a:endParaRPr lang="ru-RU" sz="2800" b="1" dirty="0">
                        <a:solidFill>
                          <a:srgbClr val="00B05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</a:tr>
              <a:tr h="467694">
                <a:tc>
                  <a:txBody>
                    <a:bodyPr/>
                    <a:lstStyle/>
                    <a:p>
                      <a:pPr marL="5715">
                        <a:spcAft>
                          <a:spcPts val="0"/>
                        </a:spcAft>
                      </a:pPr>
                      <a:r>
                        <a:rPr lang="ru-RU" sz="2000" spc="-5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Медовое </a:t>
                      </a:r>
                      <a:r>
                        <a:rPr lang="ru-RU" sz="2000" spc="-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яблоко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90500" algn="l"/>
                          <a:tab pos="602615" algn="ctr"/>
                        </a:tabLs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	С	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09550" algn="l"/>
                          <a:tab pos="603250" algn="ctr"/>
                        </a:tabLs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	Т	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52400" algn="l"/>
                          <a:tab pos="557530" algn="ctr"/>
                        </a:tabLs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lang="ru-RU" sz="2400" b="1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</a:t>
                      </a: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	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80975" algn="l"/>
                          <a:tab pos="558165" algn="ctr"/>
                        </a:tabLs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	К	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61925" algn="l"/>
                          <a:tab pos="558165" algn="ctr"/>
                        </a:tabLs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	Е	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537210" algn="ctr"/>
                        </a:tabLs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Ю	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Д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2800" b="1" dirty="0" smtClean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о</a:t>
                      </a:r>
                      <a:endParaRPr lang="ru-RU" sz="2800" b="1" dirty="0">
                        <a:solidFill>
                          <a:srgbClr val="00B05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70328073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18515" y="870399"/>
            <a:ext cx="5742903" cy="5742903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215166" y="450761"/>
            <a:ext cx="7315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Молодцы!</a:t>
            </a:r>
            <a:endParaRPr lang="ru-RU" sz="3600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1383798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060620" y="2343955"/>
            <a:ext cx="846142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 </a:t>
            </a:r>
            <a:r>
              <a:rPr lang="ru-RU" sz="60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</a:t>
            </a:r>
            <a:endParaRPr lang="ru-RU" sz="6000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5950640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963000" y="547637"/>
            <a:ext cx="8784609" cy="24237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510" indent="236220" algn="ctr">
              <a:spcBef>
                <a:spcPts val="935"/>
              </a:spcBef>
              <a:spcAft>
                <a:spcPts val="0"/>
              </a:spcAft>
            </a:pP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Мир растений всегда интересовал и интересует людей любого возраста. Многообразие форм, красок, запахов привлекает подростков и формирует желание познать все загадки растительного мира, представители которого сопровождали человека еще в глубокой древности</a:t>
            </a: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pPr marL="16510" indent="236220" algn="ctr">
              <a:spcBef>
                <a:spcPts val="935"/>
              </a:spcBef>
              <a:spcAft>
                <a:spcPts val="0"/>
              </a:spcAft>
            </a:pPr>
            <a:r>
              <a:rPr lang="ru-RU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Миру растений посвящали и посвящают стихи:</a:t>
            </a:r>
            <a:endParaRPr lang="ru-RU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64357" y="3634503"/>
            <a:ext cx="8334233" cy="23237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377440" algn="ctr">
              <a:spcBef>
                <a:spcPts val="560"/>
              </a:spcBef>
              <a:spcAft>
                <a:spcPts val="0"/>
              </a:spcAft>
            </a:pPr>
            <a:r>
              <a:rPr lang="ru-RU" sz="2800" b="1" i="1" spc="-45" dirty="0">
                <a:latin typeface="Times New Roman" panose="02020603050405020304" pitchFamily="18" charset="0"/>
                <a:ea typeface="Times New Roman" panose="02020603050405020304" pitchFamily="18" charset="0"/>
              </a:rPr>
              <a:t>Зеленый мир растений наших                                                            Здоровье щедро дарит нам:                                                       </a:t>
            </a:r>
            <a:r>
              <a:rPr lang="ru-RU" sz="2800" b="1" i="1" spc="-55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Поклонимся мы всем травинкам,                                              </a:t>
            </a:r>
            <a:r>
              <a:rPr lang="ru-RU" sz="2800" b="1" i="1" spc="-4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Лесам, садам, полям, лугам.</a:t>
            </a:r>
            <a:endParaRPr lang="ru-RU" sz="2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377440" algn="ctr">
              <a:spcBef>
                <a:spcPts val="560"/>
              </a:spcBef>
              <a:spcAft>
                <a:spcPts val="0"/>
              </a:spcAft>
            </a:pPr>
            <a:r>
              <a:rPr lang="ru-RU" sz="2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sz="2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5737518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23331" y="598580"/>
            <a:ext cx="1094550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/>
              <a:t>В последнее время самые разные растения все чаще используются с целью приготовления из них различных целебных снадобий. Преимущество </a:t>
            </a:r>
            <a:r>
              <a:rPr lang="ru-RU" sz="2000" dirty="0" smtClean="0"/>
              <a:t>фито препаратов </a:t>
            </a:r>
            <a:r>
              <a:rPr lang="ru-RU" sz="2000" dirty="0"/>
              <a:t>в сравнении с синтетическими лекарствами очевидно: они характеризуются более широким спектром фармакологически активных веществ и гораздо меньшим аллергическим эффектом.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723331" y="1922019"/>
            <a:ext cx="4094329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32410">
              <a:spcAft>
                <a:spcPts val="0"/>
              </a:spcAft>
            </a:pP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Из опыта родителей многие вы уже знаете, что горькую таблетку можно заменить отваром лекарственных трав или чашкой ароматного травяного чая. </a:t>
            </a:r>
            <a:r>
              <a:rPr lang="ru-RU" sz="2000" spc="-5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Приготовить лекарство на основе растительного сырья,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требует определенных знаний. Сегодня мы начинаем изучение азов фитотерапии и надеемся вызвать у вас интерес к целебным свойствам различных растений. </a:t>
            </a:r>
            <a:endParaRPr lang="ru-RU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18817" y="2102323"/>
            <a:ext cx="5353523" cy="4015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8458595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46747" y="708997"/>
            <a:ext cx="9617122" cy="44678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0540" indent="351155">
              <a:spcBef>
                <a:spcPts val="1380"/>
              </a:spcBef>
              <a:spcAft>
                <a:spcPts val="0"/>
              </a:spcAft>
            </a:pPr>
            <a:r>
              <a:rPr lang="ru-RU" sz="28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Первый тур </a:t>
            </a:r>
            <a:r>
              <a:rPr lang="ru-RU" sz="2800" b="1" u="sng" spc="-5" dirty="0">
                <a:latin typeface="Times New Roman" panose="02020603050405020304" pitchFamily="18" charset="0"/>
                <a:ea typeface="Times New Roman" panose="02020603050405020304" pitchFamily="18" charset="0"/>
              </a:rPr>
              <a:t>загадки о лекарственных растениях</a:t>
            </a:r>
            <a:r>
              <a:rPr lang="ru-RU" sz="28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  </a:t>
            </a:r>
            <a:endParaRPr lang="ru-RU" sz="2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Bef>
                <a:spcPts val="1380"/>
              </a:spcBef>
              <a:spcAft>
                <a:spcPts val="0"/>
              </a:spcAft>
            </a:pP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          (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загадки зачитываются по очереди каждой команде; за верный ответ – 1 балл</a:t>
            </a: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)</a:t>
            </a:r>
          </a:p>
          <a:p>
            <a:pPr>
              <a:spcBef>
                <a:spcPts val="1380"/>
              </a:spcBef>
              <a:spcAft>
                <a:spcPts val="0"/>
              </a:spcAft>
            </a:pPr>
            <a:endParaRPr lang="ru-RU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510540" indent="351155">
              <a:spcBef>
                <a:spcPts val="1380"/>
              </a:spcBef>
              <a:spcAft>
                <a:spcPts val="0"/>
              </a:spcAft>
            </a:pPr>
            <a:r>
              <a:rPr lang="ru-RU" sz="3200" b="1" dirty="0">
                <a:solidFill>
                  <a:srgbClr val="4F6228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«ТАБЛЕТКИ ЛЕСА, САДА, ОГОРОДА» </a:t>
            </a:r>
            <a:endParaRPr lang="ru-RU" sz="3200" b="1" dirty="0" smtClean="0">
              <a:solidFill>
                <a:srgbClr val="4F6228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510540" indent="351155">
              <a:spcBef>
                <a:spcPts val="1380"/>
              </a:spcBef>
              <a:spcAft>
                <a:spcPts val="0"/>
              </a:spcAft>
            </a:pPr>
            <a:endParaRPr lang="ru-RU" sz="3200" b="1" dirty="0">
              <a:solidFill>
                <a:srgbClr val="4F6228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510540" indent="351155">
              <a:spcBef>
                <a:spcPts val="1380"/>
              </a:spcBef>
              <a:spcAft>
                <a:spcPts val="0"/>
              </a:spcAft>
            </a:pPr>
            <a:r>
              <a:rPr lang="ru-RU" sz="3200" b="1" dirty="0" smtClean="0">
                <a:solidFill>
                  <a:srgbClr val="4F6228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                           </a:t>
            </a:r>
            <a:r>
              <a:rPr lang="ru-RU" b="1" dirty="0" smtClean="0">
                <a:solidFill>
                  <a:srgbClr val="4F6228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       </a:t>
            </a:r>
            <a:endParaRPr lang="ru-RU" sz="11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397000">
              <a:spcBef>
                <a:spcPts val="1370"/>
              </a:spcBef>
              <a:spcAft>
                <a:spcPts val="2030"/>
              </a:spcAft>
            </a:pPr>
            <a:endParaRPr lang="ru-RU" sz="1100" b="1" i="1" spc="-30" dirty="0">
              <a:effectLst/>
              <a:latin typeface="Georgia" panose="02040502050405020303" pitchFamily="18" charset="0"/>
              <a:ea typeface="Times New Roman" panose="02020603050405020304" pitchFamily="18" charset="0"/>
            </a:endParaRPr>
          </a:p>
          <a:p>
            <a:pPr marL="1397000">
              <a:spcBef>
                <a:spcPts val="1370"/>
              </a:spcBef>
              <a:spcAft>
                <a:spcPts val="2030"/>
              </a:spcAft>
            </a:pPr>
            <a:endParaRPr lang="ru-RU" sz="11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734101" y="3048099"/>
            <a:ext cx="6996753" cy="23750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397000">
              <a:spcBef>
                <a:spcPts val="1370"/>
              </a:spcBef>
              <a:spcAft>
                <a:spcPts val="2030"/>
              </a:spcAft>
            </a:pPr>
            <a:endParaRPr lang="ru-RU" sz="2400" b="1" i="1" spc="-20" dirty="0" smtClean="0">
              <a:latin typeface="Georgia" panose="02040502050405020303" pitchFamily="18" charset="0"/>
              <a:ea typeface="Times New Roman" panose="02020603050405020304" pitchFamily="18" charset="0"/>
            </a:endParaRPr>
          </a:p>
          <a:p>
            <a:pPr marL="1397000">
              <a:spcBef>
                <a:spcPts val="1370"/>
              </a:spcBef>
              <a:spcAft>
                <a:spcPts val="2030"/>
              </a:spcAft>
            </a:pPr>
            <a:r>
              <a:rPr lang="ru-RU" sz="2400" b="1" i="1" spc="-20" dirty="0" smtClean="0">
                <a:latin typeface="Georgia" panose="02040502050405020303" pitchFamily="18" charset="0"/>
                <a:ea typeface="Times New Roman" panose="02020603050405020304" pitchFamily="18" charset="0"/>
              </a:rPr>
              <a:t>Часто </a:t>
            </a:r>
            <a:r>
              <a:rPr lang="ru-RU" sz="2400" b="1" i="1" spc="-20" dirty="0">
                <a:latin typeface="Georgia" panose="02040502050405020303" pitchFamily="18" charset="0"/>
                <a:ea typeface="Times New Roman" panose="02020603050405020304" pitchFamily="18" charset="0"/>
              </a:rPr>
              <a:t>людям помогает                                                                      </a:t>
            </a:r>
            <a:r>
              <a:rPr lang="ru-RU" sz="2400" b="1" i="1" spc="-25" dirty="0">
                <a:latin typeface="Georgia" panose="02040502050405020303" pitchFamily="18" charset="0"/>
                <a:ea typeface="Times New Roman" panose="02020603050405020304" pitchFamily="18" charset="0"/>
              </a:rPr>
              <a:t>Сбор лечебных разных трав.                                                                  </a:t>
            </a:r>
            <a:r>
              <a:rPr lang="ru-RU" sz="2400" b="1" i="1" spc="-30" dirty="0">
                <a:latin typeface="Georgia" panose="02040502050405020303" pitchFamily="18" charset="0"/>
                <a:ea typeface="Times New Roman" panose="02020603050405020304" pitchFamily="18" charset="0"/>
              </a:rPr>
              <a:t>Ты про свойства их узнаешь.                                                                      Все загадки отгадав.</a:t>
            </a:r>
            <a:endParaRPr lang="ru-RU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2121111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58236"/>
            <a:ext cx="5568286" cy="5022594"/>
          </a:xfrm>
          <a:prstGeom prst="rect">
            <a:avLst/>
          </a:prstGeom>
          <a:ln>
            <a:noFill/>
          </a:ln>
        </p:spPr>
      </p:pic>
      <p:sp>
        <p:nvSpPr>
          <p:cNvPr id="4" name="Прямоугольник 3"/>
          <p:cNvSpPr/>
          <p:nvPr/>
        </p:nvSpPr>
        <p:spPr>
          <a:xfrm>
            <a:off x="3689445" y="520342"/>
            <a:ext cx="6096000" cy="1631216"/>
          </a:xfrm>
          <a:prstGeom prst="rect">
            <a:avLst/>
          </a:prstGeom>
        </p:spPr>
        <p:txBody>
          <a:bodyPr>
            <a:spAutoFit/>
          </a:bodyPr>
          <a:lstStyle/>
          <a:p>
            <a:pPr marL="14605">
              <a:spcAft>
                <a:spcPts val="0"/>
              </a:spcAft>
            </a:pPr>
            <a:r>
              <a:rPr lang="ru-RU" sz="2000" b="1" u="sng" dirty="0" smtClean="0">
                <a:solidFill>
                  <a:srgbClr val="00B05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1.</a:t>
            </a: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Сочный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лист, полно колючек</a:t>
            </a:r>
          </a:p>
          <a:p>
            <a:pPr marL="14605">
              <a:spcAft>
                <a:spcPts val="0"/>
              </a:spcAft>
            </a:pP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И живет до сотни лет.</a:t>
            </a:r>
          </a:p>
          <a:p>
            <a:pPr marL="14605">
              <a:spcAft>
                <a:spcPts val="0"/>
              </a:spcAft>
            </a:pP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Сок из листьев при простуде</a:t>
            </a:r>
          </a:p>
          <a:p>
            <a:pPr marL="14605">
              <a:spcAft>
                <a:spcPts val="0"/>
              </a:spcAft>
            </a:pP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Капнешь в нос - насморка нет. </a:t>
            </a:r>
          </a:p>
          <a:p>
            <a:pPr marL="14605">
              <a:spcAft>
                <a:spcPts val="0"/>
              </a:spcAft>
            </a:pP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     </a:t>
            </a: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    </a:t>
            </a:r>
            <a:r>
              <a:rPr lang="ru-RU" sz="2000" b="1" i="1" dirty="0" smtClean="0">
                <a:solidFill>
                  <a:srgbClr val="00B05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</a:t>
            </a:r>
            <a:r>
              <a:rPr lang="ru-RU" sz="2000" b="1" i="1" dirty="0">
                <a:solidFill>
                  <a:srgbClr val="00B05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Алоэ или столетник</a:t>
            </a:r>
            <a:r>
              <a:rPr lang="ru-RU" sz="2000" b="1" i="1" dirty="0" smtClean="0">
                <a:solidFill>
                  <a:srgbClr val="00B05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)</a:t>
            </a:r>
            <a:endParaRPr lang="ru-RU" sz="2000" b="1" dirty="0">
              <a:solidFill>
                <a:srgbClr val="00B05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538950" y="520342"/>
            <a:ext cx="302070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700">
              <a:spcBef>
                <a:spcPts val="1240"/>
              </a:spcBef>
              <a:spcAft>
                <a:spcPts val="0"/>
              </a:spcAft>
            </a:pPr>
            <a:r>
              <a:rPr lang="ru-RU" sz="2000" b="1" u="sng" dirty="0" smtClean="0">
                <a:solidFill>
                  <a:srgbClr val="00B05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2.</a:t>
            </a: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Носит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имя девушки,                                     Нежные </a:t>
            </a: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цветки                                            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Ярко-красны ягоды,                                                  А на вкус сладки.                                          </a:t>
            </a:r>
            <a:r>
              <a:rPr lang="ru-RU" sz="2000" spc="-5" dirty="0">
                <a:latin typeface="Times New Roman" panose="02020603050405020304" pitchFamily="18" charset="0"/>
                <a:ea typeface="Times New Roman" panose="02020603050405020304" pitchFamily="18" charset="0"/>
              </a:rPr>
              <a:t>Лес и сад наш украшает                                             </a:t>
            </a:r>
            <a:r>
              <a:rPr lang="ru-RU" sz="2000" spc="-1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И «от сердца» </a:t>
            </a:r>
            <a:r>
              <a:rPr lang="ru-RU" sz="2000" spc="-1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помогает.</a:t>
            </a:r>
            <a:endParaRPr lang="ru-RU" sz="2000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sz="2000" b="1" i="1" spc="-1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b="1" i="1" spc="-10" dirty="0" smtClean="0">
                <a:solidFill>
                  <a:srgbClr val="00B05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(Боярышник)</a:t>
            </a:r>
            <a:endParaRPr lang="ru-RU" sz="2000" b="1" dirty="0">
              <a:solidFill>
                <a:srgbClr val="00B05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916906" y="3478647"/>
            <a:ext cx="3136712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890">
              <a:spcBef>
                <a:spcPts val="2030"/>
              </a:spcBef>
              <a:spcAft>
                <a:spcPts val="0"/>
              </a:spcAft>
            </a:pPr>
            <a:r>
              <a:rPr lang="ru-RU" b="1" u="sng" dirty="0" smtClean="0">
                <a:solidFill>
                  <a:srgbClr val="00B05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3.</a:t>
            </a: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Очень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любят эту траву                                       Наши кошки и коты,                                     А настойку ее выпьешь,                                             </a:t>
            </a:r>
            <a:r>
              <a:rPr lang="ru-RU" sz="2000" spc="-5" dirty="0">
                <a:latin typeface="Times New Roman" panose="02020603050405020304" pitchFamily="18" charset="0"/>
                <a:ea typeface="Times New Roman" panose="02020603050405020304" pitchFamily="18" charset="0"/>
              </a:rPr>
              <a:t>То дойдешь до дремоты</a:t>
            </a:r>
            <a:r>
              <a:rPr lang="ru-RU" sz="2000" spc="-5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ru-RU" sz="2000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Bef>
                <a:spcPts val="15"/>
              </a:spcBef>
              <a:spcAft>
                <a:spcPts val="0"/>
              </a:spcAft>
            </a:pPr>
            <a:r>
              <a:rPr lang="ru-RU" sz="2000" b="1" i="1" spc="-15" dirty="0" smtClean="0">
                <a:solidFill>
                  <a:srgbClr val="00B05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(Валериана)</a:t>
            </a:r>
            <a:endParaRPr lang="ru-RU" sz="2000" b="1" dirty="0">
              <a:solidFill>
                <a:srgbClr val="00B05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8538949" y="3478647"/>
            <a:ext cx="3541433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">
              <a:spcBef>
                <a:spcPts val="2475"/>
              </a:spcBef>
              <a:spcAft>
                <a:spcPts val="0"/>
              </a:spcAft>
            </a:pPr>
            <a:r>
              <a:rPr lang="ru-RU" sz="2000" b="1" u="sng" spc="-5" dirty="0" smtClean="0">
                <a:solidFill>
                  <a:srgbClr val="00B05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4.</a:t>
            </a:r>
            <a:r>
              <a:rPr lang="ru-RU" sz="2000" spc="-5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Белый</a:t>
            </a:r>
            <a:r>
              <a:rPr lang="ru-RU" sz="2000" spc="-5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нежный граммофончик                             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Дает тонкий аромат,                                  Зацветает в лесу в мае                                    Ягоды содержат яд.                                             Его капли помогают -                                      Людям сердце </a:t>
            </a: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укрепляют.</a:t>
            </a:r>
          </a:p>
          <a:p>
            <a:pPr algn="ctr">
              <a:spcAft>
                <a:spcPts val="0"/>
              </a:spcAft>
            </a:pPr>
            <a:r>
              <a:rPr lang="ru-RU" sz="2000" b="1" i="1" spc="-10" dirty="0" smtClean="0">
                <a:solidFill>
                  <a:srgbClr val="00B05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(Ландыш)</a:t>
            </a:r>
            <a:endParaRPr lang="ru-RU" sz="2000" b="1" dirty="0">
              <a:solidFill>
                <a:srgbClr val="00B05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684041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610377" y="729580"/>
            <a:ext cx="3365678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620">
              <a:spcBef>
                <a:spcPts val="2000"/>
              </a:spcBef>
              <a:spcAft>
                <a:spcPts val="0"/>
              </a:spcAft>
            </a:pPr>
            <a:r>
              <a:rPr lang="ru-RU" sz="2000" b="1" u="sng" dirty="0" smtClean="0">
                <a:solidFill>
                  <a:srgbClr val="00B05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5.</a:t>
            </a: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Ягоды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как глаз вороны.                       </a:t>
            </a:r>
            <a:r>
              <a:rPr lang="ru-RU" sz="2000" dirty="0">
                <a:solidFill>
                  <a:srgbClr val="00B05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   По лесам оно растет.                                      </a:t>
            </a:r>
            <a:r>
              <a:rPr lang="ru-RU" sz="2000" spc="-5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Соком ягод рану смажешь -                                     Быстро рана заживет</a:t>
            </a:r>
            <a:r>
              <a:rPr lang="ru-RU" sz="2000" spc="-5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ru-RU" sz="2000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sz="2000" b="1" i="1" spc="-5" dirty="0" smtClean="0">
                <a:solidFill>
                  <a:srgbClr val="00B05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(Вороний глаз)</a:t>
            </a:r>
            <a:endParaRPr lang="ru-RU" sz="2000" b="1" dirty="0">
              <a:solidFill>
                <a:srgbClr val="00B05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86906" y="2137893"/>
            <a:ext cx="5540448" cy="4997484"/>
          </a:xfrm>
          <a:prstGeom prst="rect">
            <a:avLst/>
          </a:prstGeom>
          <a:ln>
            <a:noFill/>
          </a:ln>
        </p:spPr>
      </p:pic>
      <p:sp>
        <p:nvSpPr>
          <p:cNvPr id="4" name="Прямоугольник 3"/>
          <p:cNvSpPr/>
          <p:nvPr/>
        </p:nvSpPr>
        <p:spPr>
          <a:xfrm>
            <a:off x="7877578" y="729580"/>
            <a:ext cx="400962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2520"/>
              </a:spcBef>
              <a:spcAft>
                <a:spcPts val="0"/>
              </a:spcAft>
            </a:pPr>
            <a:r>
              <a:rPr lang="ru-RU" sz="2000" b="1" u="sng" dirty="0" smtClean="0">
                <a:solidFill>
                  <a:srgbClr val="00B05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6.</a:t>
            </a: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В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виде сердца ее листья,                            Аромат, когда цветет.                                    </a:t>
            </a:r>
            <a:r>
              <a:rPr lang="ru-RU" sz="2000" spc="-5" dirty="0">
                <a:latin typeface="Times New Roman" panose="02020603050405020304" pitchFamily="18" charset="0"/>
                <a:ea typeface="Times New Roman" panose="02020603050405020304" pitchFamily="18" charset="0"/>
              </a:rPr>
              <a:t>Если выпьешь чай при гриппе                                          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Из цветков - погонишь пот.</a:t>
            </a:r>
          </a:p>
          <a:p>
            <a:pPr marL="784860">
              <a:spcBef>
                <a:spcPts val="30"/>
              </a:spcBef>
              <a:spcAft>
                <a:spcPts val="0"/>
              </a:spcAft>
            </a:pPr>
            <a:r>
              <a:rPr lang="ru-RU" sz="2000" b="1" i="1" spc="-5" dirty="0">
                <a:solidFill>
                  <a:srgbClr val="00B05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(Липа сердцевидная)</a:t>
            </a:r>
            <a:endParaRPr lang="ru-RU" sz="2000" b="1" dirty="0">
              <a:solidFill>
                <a:srgbClr val="00B05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784860">
              <a:spcBef>
                <a:spcPts val="30"/>
              </a:spcBef>
              <a:spcAft>
                <a:spcPts val="0"/>
              </a:spcAft>
            </a:pP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pPr marL="784860">
              <a:spcBef>
                <a:spcPts val="30"/>
              </a:spcBef>
              <a:spcAft>
                <a:spcPts val="0"/>
              </a:spcAft>
            </a:pP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610377" y="2976349"/>
            <a:ext cx="3254061" cy="21852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2475"/>
              </a:spcBef>
              <a:spcAft>
                <a:spcPts val="0"/>
              </a:spcAft>
            </a:pPr>
            <a:r>
              <a:rPr lang="ru-RU" sz="2000" b="1" u="sng" spc="-5" dirty="0" smtClean="0">
                <a:solidFill>
                  <a:srgbClr val="00B05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7.</a:t>
            </a:r>
            <a:r>
              <a:rPr lang="ru-RU" sz="2000" spc="-5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Зайцы </a:t>
            </a:r>
            <a:r>
              <a:rPr lang="ru-RU" sz="2000" spc="-5" dirty="0">
                <a:latin typeface="Times New Roman" panose="02020603050405020304" pitchFamily="18" charset="0"/>
                <a:ea typeface="Times New Roman" panose="02020603050405020304" pitchFamily="18" charset="0"/>
              </a:rPr>
              <a:t>«ходят без очков»                                     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И «читают ловко»                                                    От того, что постоянно                               Кушают...</a:t>
            </a:r>
          </a:p>
          <a:p>
            <a:pPr algn="ctr">
              <a:spcAft>
                <a:spcPts val="0"/>
              </a:spcAft>
            </a:pPr>
            <a:r>
              <a:rPr lang="ru-RU" sz="2000" b="1" i="1" dirty="0">
                <a:solidFill>
                  <a:srgbClr val="00B05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(Морковку)</a:t>
            </a:r>
            <a:endParaRPr lang="ru-RU" sz="2000" b="1" dirty="0">
              <a:solidFill>
                <a:srgbClr val="00B05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08318715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691944" y="832610"/>
            <a:ext cx="3558862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2000" b="1" u="sng" dirty="0" smtClean="0">
                <a:solidFill>
                  <a:srgbClr val="00B05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8.</a:t>
            </a: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Пусть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зверей он «убивает».                      Только людям помогает.                             Среди трав он всех полезней;                            Лечит много он болезней.</a:t>
            </a:r>
          </a:p>
          <a:p>
            <a:pPr marL="1257935">
              <a:spcAft>
                <a:spcPts val="0"/>
              </a:spcAft>
            </a:pPr>
            <a:r>
              <a:rPr lang="ru-RU" sz="2000" b="1" i="1" spc="-5" dirty="0">
                <a:solidFill>
                  <a:srgbClr val="00B05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(Зверобой)</a:t>
            </a:r>
            <a:endParaRPr lang="ru-RU" sz="2000" b="1" dirty="0">
              <a:solidFill>
                <a:srgbClr val="00B05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9073" y="2240924"/>
            <a:ext cx="5540448" cy="4997484"/>
          </a:xfrm>
          <a:prstGeom prst="rect">
            <a:avLst/>
          </a:prstGeom>
          <a:ln>
            <a:noFill/>
          </a:ln>
        </p:spPr>
      </p:pic>
      <p:sp>
        <p:nvSpPr>
          <p:cNvPr id="4" name="Прямоугольник 3"/>
          <p:cNvSpPr/>
          <p:nvPr/>
        </p:nvSpPr>
        <p:spPr>
          <a:xfrm>
            <a:off x="8315460" y="832610"/>
            <a:ext cx="317249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4605">
              <a:spcBef>
                <a:spcPts val="45"/>
              </a:spcBef>
              <a:spcAft>
                <a:spcPts val="0"/>
              </a:spcAft>
            </a:pPr>
            <a:r>
              <a:rPr lang="ru-RU" sz="2000" b="1" u="sng" dirty="0" smtClean="0">
                <a:solidFill>
                  <a:srgbClr val="00B05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9.</a:t>
            </a: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«Имя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русское мужское»,                                 </a:t>
            </a:r>
            <a:r>
              <a:rPr lang="ru-RU" sz="2000" spc="-5" dirty="0">
                <a:latin typeface="Times New Roman" panose="02020603050405020304" pitchFamily="18" charset="0"/>
                <a:ea typeface="Times New Roman" panose="02020603050405020304" pitchFamily="18" charset="0"/>
              </a:rPr>
              <a:t>А цветки как небеса.                                Из цветков этих примочки                          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Смогут вылечить глаза.</a:t>
            </a:r>
          </a:p>
          <a:p>
            <a:pPr marL="713105">
              <a:spcAft>
                <a:spcPts val="0"/>
              </a:spcAft>
            </a:pPr>
            <a:r>
              <a:rPr lang="ru-RU" sz="2000" b="1" i="1" spc="-10" dirty="0">
                <a:solidFill>
                  <a:srgbClr val="00B05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(Василек посевной)</a:t>
            </a:r>
            <a:endParaRPr lang="ru-RU" sz="2000" b="1" dirty="0">
              <a:solidFill>
                <a:srgbClr val="00B05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713105">
              <a:spcAft>
                <a:spcPts val="0"/>
              </a:spcAft>
            </a:pP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827690" y="3000728"/>
            <a:ext cx="4462529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2015"/>
              </a:spcBef>
              <a:spcAft>
                <a:spcPts val="0"/>
              </a:spcAft>
            </a:pPr>
            <a:r>
              <a:rPr lang="ru-RU" sz="2000" b="1" u="sng" dirty="0" smtClean="0">
                <a:solidFill>
                  <a:srgbClr val="00B05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10.</a:t>
            </a: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При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ангине помогает                            Водяной его отвар.                                          Им я горло поласкаю,                             Если у меня катар.                                     </a:t>
            </a:r>
            <a:r>
              <a:rPr lang="ru-RU" sz="2000" spc="-5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Он в садах произрастает                          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И газоны украшает,                                </a:t>
            </a:r>
            <a:r>
              <a:rPr lang="ru-RU" sz="2000" spc="-1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Яркий огненный цветок,                             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А зовется </a:t>
            </a: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...</a:t>
            </a:r>
          </a:p>
          <a:p>
            <a:pPr marL="969010" indent="67945">
              <a:spcAft>
                <a:spcPts val="0"/>
              </a:spcAft>
            </a:pPr>
            <a:r>
              <a:rPr lang="ru-RU" sz="2000" b="1" i="1" dirty="0" smtClean="0">
                <a:solidFill>
                  <a:srgbClr val="00B05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(Ноготки </a:t>
            </a:r>
            <a:r>
              <a:rPr lang="ru-RU" sz="2000" b="1" i="1" spc="-10" dirty="0" smtClean="0">
                <a:solidFill>
                  <a:srgbClr val="00B05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или календула)</a:t>
            </a:r>
            <a:endParaRPr lang="ru-RU" sz="2000" b="1" i="1" dirty="0" smtClean="0">
              <a:solidFill>
                <a:srgbClr val="00B05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2000" b="1" i="1" dirty="0">
                <a:solidFill>
                  <a:srgbClr val="00B05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2000" b="1" i="1" dirty="0">
                <a:solidFill>
                  <a:srgbClr val="00B05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sz="2000" b="1" i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4454265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43519" y="1326524"/>
            <a:ext cx="5523963" cy="532541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609860" y="373487"/>
            <a:ext cx="90924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Молодцы! Переходим ко второму туру.</a:t>
            </a:r>
            <a:endParaRPr lang="ru-RU" sz="4000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9775730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Капля">
  <a:themeElements>
    <a:clrScheme name="Droplet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Drople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TM04033925[[fn=Капля]]</Template>
  <TotalTime>403</TotalTime>
  <Words>1245</Words>
  <Application>Microsoft Office PowerPoint</Application>
  <PresentationFormat>Широкоэкранный</PresentationFormat>
  <Paragraphs>343</Paragraphs>
  <Slides>22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8" baseType="lpstr">
      <vt:lpstr>Arial</vt:lpstr>
      <vt:lpstr>Georgia</vt:lpstr>
      <vt:lpstr>Times New Roman</vt:lpstr>
      <vt:lpstr>Tw Cen MT</vt:lpstr>
      <vt:lpstr>Wingdings</vt:lpstr>
      <vt:lpstr>Капля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diakov.net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user1</dc:creator>
  <cp:lastModifiedBy>user1</cp:lastModifiedBy>
  <cp:revision>24</cp:revision>
  <dcterms:created xsi:type="dcterms:W3CDTF">2023-11-25T19:09:58Z</dcterms:created>
  <dcterms:modified xsi:type="dcterms:W3CDTF">2023-12-04T20:43:39Z</dcterms:modified>
</cp:coreProperties>
</file>