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9" r:id="rId2"/>
    <p:sldId id="280" r:id="rId3"/>
    <p:sldId id="271" r:id="rId4"/>
    <p:sldId id="256" r:id="rId5"/>
    <p:sldId id="257" r:id="rId6"/>
    <p:sldId id="258" r:id="rId7"/>
    <p:sldId id="267" r:id="rId8"/>
    <p:sldId id="266" r:id="rId9"/>
    <p:sldId id="270" r:id="rId10"/>
    <p:sldId id="263" r:id="rId11"/>
    <p:sldId id="261" r:id="rId12"/>
    <p:sldId id="260" r:id="rId13"/>
    <p:sldId id="259" r:id="rId14"/>
    <p:sldId id="272" r:id="rId15"/>
    <p:sldId id="274" r:id="rId16"/>
    <p:sldId id="281" r:id="rId17"/>
    <p:sldId id="282" r:id="rId18"/>
    <p:sldId id="275" r:id="rId19"/>
    <p:sldId id="28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6FF336-D7DE-453F-93A5-1E6BF16A781A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9A0B4E-566B-492C-B817-F8345946B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A37B-4BB5-4E85-8161-CBD2C9D2612A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F161-5D47-4CC4-8B07-CEAEE6C7B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A37B-4BB5-4E85-8161-CBD2C9D2612A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F161-5D47-4CC4-8B07-CEAEE6C7B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A37B-4BB5-4E85-8161-CBD2C9D2612A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F161-5D47-4CC4-8B07-CEAEE6C7B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A37B-4BB5-4E85-8161-CBD2C9D2612A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F161-5D47-4CC4-8B07-CEAEE6C7B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A37B-4BB5-4E85-8161-CBD2C9D2612A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F161-5D47-4CC4-8B07-CEAEE6C7B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A37B-4BB5-4E85-8161-CBD2C9D2612A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F161-5D47-4CC4-8B07-CEAEE6C7B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A37B-4BB5-4E85-8161-CBD2C9D2612A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F161-5D47-4CC4-8B07-CEAEE6C7B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A37B-4BB5-4E85-8161-CBD2C9D2612A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F161-5D47-4CC4-8B07-CEAEE6C7B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A37B-4BB5-4E85-8161-CBD2C9D2612A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F161-5D47-4CC4-8B07-CEAEE6C7B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A37B-4BB5-4E85-8161-CBD2C9D2612A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F161-5D47-4CC4-8B07-CEAEE6C7B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A37B-4BB5-4E85-8161-CBD2C9D2612A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F161-5D47-4CC4-8B07-CEAEE6C7B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2A37B-4BB5-4E85-8161-CBD2C9D2612A}" type="datetimeFigureOut">
              <a:rPr lang="ru-RU" smtClean="0"/>
              <a:pPr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3F161-5D47-4CC4-8B07-CEAEE6C7B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13" Type="http://schemas.openxmlformats.org/officeDocument/2006/relationships/image" Target="../media/image61.pn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12" Type="http://schemas.openxmlformats.org/officeDocument/2006/relationships/image" Target="../media/image6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jpeg"/><Relationship Id="rId11" Type="http://schemas.openxmlformats.org/officeDocument/2006/relationships/image" Target="../media/image59.jpeg"/><Relationship Id="rId5" Type="http://schemas.openxmlformats.org/officeDocument/2006/relationships/image" Target="../media/image53.jpeg"/><Relationship Id="rId10" Type="http://schemas.openxmlformats.org/officeDocument/2006/relationships/image" Target="../media/image58.jpeg"/><Relationship Id="rId4" Type="http://schemas.openxmlformats.org/officeDocument/2006/relationships/image" Target="../media/image52.jpeg"/><Relationship Id="rId9" Type="http://schemas.openxmlformats.org/officeDocument/2006/relationships/image" Target="../media/image5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7" Type="http://schemas.openxmlformats.org/officeDocument/2006/relationships/image" Target="../media/image75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80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znanio.ru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slide" Target="slide6.xml"/><Relationship Id="rId12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slide" Target="slide7.xml"/><Relationship Id="rId5" Type="http://schemas.openxmlformats.org/officeDocument/2006/relationships/image" Target="../media/image5.png"/><Relationship Id="rId10" Type="http://schemas.openxmlformats.org/officeDocument/2006/relationships/image" Target="../media/image8.jpeg"/><Relationship Id="rId4" Type="http://schemas.openxmlformats.org/officeDocument/2006/relationships/image" Target="../media/image4.jpeg"/><Relationship Id="rId9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0.jpeg"/><Relationship Id="rId7" Type="http://schemas.openxmlformats.org/officeDocument/2006/relationships/slide" Target="slide11.xml"/><Relationship Id="rId12" Type="http://schemas.openxmlformats.org/officeDocument/2006/relationships/slide" Target="slid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openxmlformats.org/officeDocument/2006/relationships/slide" Target="slide9.xml"/><Relationship Id="rId5" Type="http://schemas.openxmlformats.org/officeDocument/2006/relationships/image" Target="../media/image12.jpeg"/><Relationship Id="rId10" Type="http://schemas.openxmlformats.org/officeDocument/2006/relationships/slide" Target="slide10.xml"/><Relationship Id="rId4" Type="http://schemas.openxmlformats.org/officeDocument/2006/relationships/image" Target="../media/image11.jpe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18" Type="http://schemas.openxmlformats.org/officeDocument/2006/relationships/image" Target="../media/image3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17" Type="http://schemas.openxmlformats.org/officeDocument/2006/relationships/image" Target="../media/image33.png"/><Relationship Id="rId2" Type="http://schemas.openxmlformats.org/officeDocument/2006/relationships/image" Target="../media/image1.jpeg"/><Relationship Id="rId16" Type="http://schemas.openxmlformats.org/officeDocument/2006/relationships/image" Target="../media/image32.png"/><Relationship Id="rId20" Type="http://schemas.openxmlformats.org/officeDocument/2006/relationships/slide" Target="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19" Type="http://schemas.openxmlformats.org/officeDocument/2006/relationships/image" Target="../media/image35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10" Type="http://schemas.openxmlformats.org/officeDocument/2006/relationships/image" Target="../media/image35.png"/><Relationship Id="rId4" Type="http://schemas.openxmlformats.org/officeDocument/2006/relationships/image" Target="../media/image41.jpeg"/><Relationship Id="rId9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горь\Desktop\1588498314_9-p-foni-dlya-detskikh-prezentatsii-v-shkolu-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12576" y="-171400"/>
            <a:ext cx="10523538" cy="7302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40568" y="1"/>
            <a:ext cx="10297144" cy="414908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>
                <a:solidFill>
                  <a:srgbClr val="002060"/>
                </a:solidFill>
              </a:rPr>
              <a:t>Интерактивная игра 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«В гости к царице-математике»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3886200"/>
            <a:ext cx="5832648" cy="1752600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горь\Desktop\1588498314_9-p-foni-dlya-detskikh-prezentatsii-v-shkolu-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88975" y="-222250"/>
            <a:ext cx="10523538" cy="7302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86409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Сколько ушей у пяти мышей?</a:t>
            </a:r>
            <a:endParaRPr lang="ru-RU" dirty="0"/>
          </a:p>
        </p:txBody>
      </p:sp>
      <p:pic>
        <p:nvPicPr>
          <p:cNvPr id="5" name="Рисунок 4" descr="Изображение выглядит как небо, внутренний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0FE8643F-6688-4F0B-8497-D814020699A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68760"/>
            <a:ext cx="8738451" cy="2708920"/>
          </a:xfrm>
          <a:prstGeom prst="rect">
            <a:avLst/>
          </a:prstGeom>
        </p:spPr>
      </p:pic>
      <p:pic>
        <p:nvPicPr>
          <p:cNvPr id="6" name="Picture 4" descr="https://steemitimages.com/DQmQBY2e6cEEEQtKfucQxUqAZySngQAGyKz7vjNrBnHNC6L/false-206113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836696" y="2204864"/>
            <a:ext cx="1296144" cy="1296144"/>
          </a:xfrm>
          <a:prstGeom prst="rect">
            <a:avLst/>
          </a:prstGeom>
          <a:noFill/>
        </p:spPr>
      </p:pic>
      <p:pic>
        <p:nvPicPr>
          <p:cNvPr id="7" name="Picture 2" descr="https://clip.cookdiary.net/sites/default/files/wallpaper/green-tick-clipart/281618/green-tick-clipart-yes-281618-764871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196736" y="3861048"/>
            <a:ext cx="1080119" cy="1080119"/>
          </a:xfrm>
          <a:prstGeom prst="rect">
            <a:avLst/>
          </a:prstGeom>
          <a:noFill/>
        </p:spPr>
      </p:pic>
      <p:pic>
        <p:nvPicPr>
          <p:cNvPr id="8" name="Picture 4" descr="https://steemitimages.com/DQmQBY2e6cEEEQtKfucQxUqAZySngQAGyKz7vjNrBnHNC6L/false-206113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908704" y="764704"/>
            <a:ext cx="1296144" cy="129614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763688" y="3861048"/>
            <a:ext cx="6527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5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3968" y="3861048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10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36296" y="3812847"/>
            <a:ext cx="6527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8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3148 C -0.00087 0.03171 -0.52014 0.30463 -1.03958 0.577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900" y="2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22222E-6 C -2.77778E-6 0.00023 -0.21267 0.17847 -0.42517 0.3569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00" y="1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33333E-6 C 3.05556E-6 0.00023 -0.37622 0.07083 -0.75209 0.1418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600" y="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горь\Desktop\1588498314_9-p-foni-dlya-detskikh-prezentatsii-v-shkolu-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88975" y="-222250"/>
            <a:ext cx="10523538" cy="7302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008111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Расставь героев мультфильма по порядку -  от самого большого до самого маленького, нажав на изображения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6" name="Рисунок 5" descr="C:\Users\Игорь\Desktop\kisspng-video-games-insect-figurine-fangame-cartoon-5c7183afe3e427.719797711550943151933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96336" y="1196752"/>
            <a:ext cx="663603" cy="1746606"/>
          </a:xfrm>
          <a:prstGeom prst="rect">
            <a:avLst/>
          </a:prstGeom>
          <a:noFill/>
        </p:spPr>
      </p:pic>
      <p:pic>
        <p:nvPicPr>
          <p:cNvPr id="7" name="Рисунок 6" descr="C:\Users\Игорь\Desktop\i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2060848"/>
            <a:ext cx="160930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Игорь\Desktop\161-1614250_кузя-из-лунтика-кузя-из-лунтика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99792" y="2852936"/>
            <a:ext cx="998739" cy="216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Игорь\Desktop\01632-01192-004-AP-270410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7544" y="1340768"/>
            <a:ext cx="1161589" cy="2275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0.02107 C -0.00139 0.02107 -0.26146 0.18357 -0.52118 0.346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00" y="1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8 -0.0294 C 0.01528 -0.02916 0.08889 0.20764 0.1625 0.4446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00" y="2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96296E-6 C -4.72222E-6 0.00023 0.0375 0.13565 0.07518 0.2717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0" y="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11111E-6 C 3.61111E-6 0.00023 -0.17761 0.2632 -0.35452 0.5270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00" y="2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горь\Desktop\1588498314_9-p-foni-dlya-detskikh-prezentatsii-v-shkolu-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88975" y="-222250"/>
            <a:ext cx="10523538" cy="7302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368151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2"/>
                </a:solidFill>
                <a:latin typeface="Comic Sans MS" pitchFamily="66" charset="0"/>
              </a:rPr>
              <a:t>Помоги </a:t>
            </a:r>
            <a:r>
              <a:rPr lang="ru-RU" sz="2000" dirty="0" err="1" smtClean="0">
                <a:solidFill>
                  <a:schemeClr val="tx2"/>
                </a:solidFill>
                <a:latin typeface="Comic Sans MS" pitchFamily="66" charset="0"/>
              </a:rPr>
              <a:t>лунтику</a:t>
            </a:r>
            <a:r>
              <a:rPr lang="ru-RU" sz="2000" dirty="0" smtClean="0">
                <a:solidFill>
                  <a:schemeClr val="tx2"/>
                </a:solidFill>
                <a:latin typeface="Comic Sans MS" pitchFamily="66" charset="0"/>
              </a:rPr>
              <a:t> сосчитать предметы в каждой группе и подобрать подходящие цифры. Проверь себя, нажав на изображение цифры.</a:t>
            </a:r>
            <a:endParaRPr lang="ru-RU" sz="20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Рисунок 6" descr="C:\Users\Игорь\Desktop\Watermelons_43899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6" y="2852936"/>
            <a:ext cx="1820722" cy="151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Игорь\Desktop\s1200 (1)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59832" y="5517232"/>
            <a:ext cx="68153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Игорь\Desktop\s1200 (1)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67744" y="5517232"/>
            <a:ext cx="642991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Игорь\Desktop\s1200 (1)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59832" y="4653136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Игорь\Desktop\s1200 (1)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67744" y="4653136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Игорь\Desktop\ff51d4569e9491ad458a0bb3ff35dca6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427984" y="4509120"/>
            <a:ext cx="1577877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Users\Игорь\Desktop\eedf524d96855b56d623d7104bf0a82120b22ada_full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-180528" y="2924944"/>
            <a:ext cx="1872208" cy="245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C:\Users\Игорь\Desktop\maxresdefault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1520" y="1628800"/>
            <a:ext cx="8077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C:\Users\Игорь\Desktop\maxresdefault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259632" y="1628800"/>
            <a:ext cx="80830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C:\Users\Игорь\Desktop\maxresdefault.jpg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267744" y="162880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C:\Users\Игорь\Desktop\maxresdefault.jpg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3275856" y="1628800"/>
            <a:ext cx="78781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4499992" y="5967330"/>
            <a:ext cx="1187624" cy="890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7037E-6 C 1.11111E-6 -3.7037E-6 0.17222 0.26297 0.34444 0.52593 " pathEditMode="relative" ptsTypes="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 0.30278 0.01204 0.60556 0.02407 " pathEditMode="relative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 0.30278 0.01204 0.60556 0.02407 " pathEditMode="relative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 0.30278 0.01204 0.60556 0.02407 " pathEditMode="relative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 0.30278 0.01204 0.60556 0.02407 " pathEditMode="relative" ptsTypes="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96296E-6 C -2.77778E-7 0.00116 0.34167 0.00533 0.68333 0.0106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00" y="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84 0.00648 C -0.01284 0.00671 0.27952 -0.11482 0.57188 -0.2361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00" y="-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3.7037E-6 C 8.88889E-6 -3.7037E-6 0.28264 0.09537 0.56528 0.19074 " pathEditMode="relative" ptsTypes="aA">
                                      <p:cBhvr>
                                        <p:cTn id="3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6 C 2.5E-6 3.7037E-6 0.17986 -0.23611 0.35972 -0.47222 " pathEditMode="relative" ptsTypes="aA"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C 1.66667E-6 -1.85185E-6 0.22986 0.17778 0.45972 0.35556 " pathEditMode="relative" ptsTypes="aA">
                                      <p:cBhvr>
                                        <p:cTn id="4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6 -1.11111E-6 C -8.33333E-6 -1.11111E-6 0.17152 -0.05278 0.34305 -0.10556 " pathEditMode="relative" ptsTypes="aA">
                                      <p:cBhvr>
                                        <p:cTn id="4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горь\Desktop\1588498314_9-p-foni-dlya-detskikh-prezentatsii-v-shkolu-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88975" y="-222250"/>
            <a:ext cx="10523538" cy="7302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720079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2"/>
                </a:solidFill>
                <a:latin typeface="Comic Sans MS" pitchFamily="66" charset="0"/>
              </a:rPr>
              <a:t>Подбери к каждой картинке подходящее решение задачи</a:t>
            </a:r>
            <a:endParaRPr lang="ru-RU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C:\Users\Игорь\Desktop\9b66cba6740b3f4ef80fd158850d34cb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412776"/>
            <a:ext cx="3856961" cy="1020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Игорь\Desktop\9b66cba6740b3f4ef80fd158850d34cb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4797152"/>
            <a:ext cx="3859501" cy="1027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Игорь\Desktop\9b66cba6740b3f4ef80fd158850d34cb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3645024"/>
            <a:ext cx="3854307" cy="1027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Игорь\Desktop\9b66cba6740b3f4ef80fd158850d34cb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528" y="2492896"/>
            <a:ext cx="3859501" cy="1037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6-конечная звезда 9"/>
          <p:cNvSpPr/>
          <p:nvPr/>
        </p:nvSpPr>
        <p:spPr>
          <a:xfrm>
            <a:off x="7847856" y="620688"/>
            <a:ext cx="1296144" cy="1490464"/>
          </a:xfrm>
          <a:prstGeom prst="star6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3+1</a:t>
            </a:r>
            <a:endParaRPr lang="ru-RU" sz="2400" b="1" dirty="0"/>
          </a:p>
        </p:txBody>
      </p:sp>
      <p:sp>
        <p:nvSpPr>
          <p:cNvPr id="11" name="Пятно 1 10"/>
          <p:cNvSpPr/>
          <p:nvPr/>
        </p:nvSpPr>
        <p:spPr>
          <a:xfrm>
            <a:off x="7668344" y="2420888"/>
            <a:ext cx="1418456" cy="1512168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4+4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308304" y="5655568"/>
            <a:ext cx="1490464" cy="120243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2+2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380312" y="4365104"/>
            <a:ext cx="1475656" cy="98640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4+2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7.40741E-7 C -4.16667E-6 -7.40741E-7 -0.14027 -0.31204 -0.28055 -0.62407 " pathEditMode="relative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0.00023 C 0.00521 0.00047 -0.13229 -0.13032 -0.26979 -0.2608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00" y="-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8.51852E-6 C -7.77778E-6 8.51852E-6 -0.15973 0.20649 -0.31945 0.41297 " pathEditMode="relative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8.14815E-6 C -7.5E-6 8.14815E-6 -0.15626 0.17778 -0.31251 0.35556 " pathEditMode="relative" ptsTypes="aA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Выбери только те геометрические фигуры из которых состоят предметы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C:\Users\Игорь\Desktop\did-zadaie-po-matem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2348880"/>
            <a:ext cx="1554837" cy="205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авнобедренный треугольник 5"/>
          <p:cNvSpPr/>
          <p:nvPr/>
        </p:nvSpPr>
        <p:spPr>
          <a:xfrm>
            <a:off x="3923928" y="3429000"/>
            <a:ext cx="1008112" cy="936104"/>
          </a:xfrm>
          <a:prstGeom prst="triangl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2555776" y="2780928"/>
            <a:ext cx="1080120" cy="1080120"/>
          </a:xfrm>
          <a:prstGeom prst="flowChartConnector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араллелограмм 12"/>
          <p:cNvSpPr/>
          <p:nvPr/>
        </p:nvSpPr>
        <p:spPr>
          <a:xfrm>
            <a:off x="5796136" y="3573016"/>
            <a:ext cx="1080120" cy="1080120"/>
          </a:xfrm>
          <a:prstGeom prst="parallelogram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8024" y="2492896"/>
            <a:ext cx="936104" cy="93610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164288" y="2132856"/>
            <a:ext cx="720080" cy="14401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4" descr="https://steemitimages.com/DQmQBY2e6cEEEQtKfucQxUqAZySngQAGyKz7vjNrBnHNC6L/false-206113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332640" y="2852936"/>
            <a:ext cx="648072" cy="648072"/>
          </a:xfrm>
          <a:prstGeom prst="rect">
            <a:avLst/>
          </a:prstGeom>
          <a:noFill/>
        </p:spPr>
      </p:pic>
      <p:pic>
        <p:nvPicPr>
          <p:cNvPr id="22" name="Picture 2" descr="https://clip.cookdiary.net/sites/default/files/wallpaper/green-tick-clipart/281618/green-tick-clipart-yes-281618-764871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908704" y="4293096"/>
            <a:ext cx="504056" cy="504056"/>
          </a:xfrm>
          <a:prstGeom prst="rect">
            <a:avLst/>
          </a:prstGeom>
          <a:noFill/>
        </p:spPr>
      </p:pic>
      <p:pic>
        <p:nvPicPr>
          <p:cNvPr id="23" name="Picture 4" descr="https://steemitimages.com/DQmQBY2e6cEEEQtKfucQxUqAZySngQAGyKz7vjNrBnHNC6L/false-206113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56576" y="2852936"/>
            <a:ext cx="648072" cy="648072"/>
          </a:xfrm>
          <a:prstGeom prst="rect">
            <a:avLst/>
          </a:prstGeom>
          <a:noFill/>
        </p:spPr>
      </p:pic>
      <p:pic>
        <p:nvPicPr>
          <p:cNvPr id="24" name="Picture 2" descr="https://clip.cookdiary.net/sites/default/files/wallpaper/green-tick-clipart/281618/green-tick-clipart-yes-281618-764871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260633" y="3861049"/>
            <a:ext cx="504055" cy="504055"/>
          </a:xfrm>
          <a:prstGeom prst="rect">
            <a:avLst/>
          </a:prstGeom>
          <a:noFill/>
        </p:spPr>
      </p:pic>
      <p:pic>
        <p:nvPicPr>
          <p:cNvPr id="25" name="Picture 2" descr="https://clip.cookdiary.net/sites/default/files/wallpaper/green-tick-clipart/281618/green-tick-clipart-yes-281618-764871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260632" y="4869160"/>
            <a:ext cx="504055" cy="504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21387E-6 C -2.77778E-6 -1.21387E-6 -0.21666 0.03283 -0.43333 0.06566 " pathEditMode="relative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9.13295E-6 C 2.22222E-6 -9.13295E-6 -0.38507 -0.08347 -0.76996 -0.16694 " pathEditMode="relative" ptsTypes="aA">
                                      <p:cBhvr>
                                        <p:cTn id="1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56069E-6 C -1.11111E-6 -1.56069E-6 -0.35955 -0.05596 -0.71893 -0.11191 " pathEditMode="relative" ptsTypes="aA">
                                      <p:cBhvr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27746E-6 C -2.77778E-7 -4.27746E-6 -0.14843 -0.21249 -0.29687 -0.42497 " pathEditMode="relative" ptsTypes="aA">
                                      <p:cBhvr>
                                        <p:cTn id="2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13873E-6 C 3.05556E-6 -2.13873E-6 -0.24531 -0.04324 -0.49045 -0.08647 " pathEditMode="relative" ptsTypes="aA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Посчитай!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C:\Users\Игорь\Desktop\178404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196752"/>
            <a:ext cx="2985791" cy="513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Игорь\Desktop\178404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1916832"/>
            <a:ext cx="4259786" cy="64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Игорь\Desktop\178404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2636912"/>
            <a:ext cx="2357797" cy="626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Игорь\Desktop\1784041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1560" y="3356992"/>
            <a:ext cx="4790754" cy="708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Игорь\Desktop\1784041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1560" y="4149080"/>
            <a:ext cx="2148797" cy="56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Блок-схема: узел 10"/>
          <p:cNvSpPr/>
          <p:nvPr/>
        </p:nvSpPr>
        <p:spPr>
          <a:xfrm>
            <a:off x="755576" y="5373216"/>
            <a:ext cx="720080" cy="648072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4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1691680" y="5373216"/>
            <a:ext cx="720080" cy="648072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5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4" name="Блок-схема: узел 13"/>
          <p:cNvSpPr/>
          <p:nvPr/>
        </p:nvSpPr>
        <p:spPr>
          <a:xfrm>
            <a:off x="2627784" y="5373216"/>
            <a:ext cx="720080" cy="648072"/>
          </a:xfrm>
          <a:prstGeom prst="flowChartConnector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3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5" name="Блок-схема: узел 14"/>
          <p:cNvSpPr/>
          <p:nvPr/>
        </p:nvSpPr>
        <p:spPr>
          <a:xfrm>
            <a:off x="3563888" y="5373216"/>
            <a:ext cx="720080" cy="648072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7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6" name="Блок-схема: узел 15"/>
          <p:cNvSpPr/>
          <p:nvPr/>
        </p:nvSpPr>
        <p:spPr>
          <a:xfrm>
            <a:off x="4427984" y="5373216"/>
            <a:ext cx="720080" cy="648072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9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08092E-6 C -1.66667E-6 -2.08092E-6 0.11979 -0.30867 0.23975 -0.61734 " pathEditMode="relative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6185E-6 C -1.66667E-6 -1.6185E-6 0.08646 -0.25596 0.17292 -0.51168 " pathEditMode="relative" ptsTypes="aA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54335E-6 C -1.11111E-6 0.00023 0.12708 -0.19931 0.25417 -0.3983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00" y="-1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6.7052E-6 C 1.38889E-6 -6.7052E-6 0.07135 -0.14475 0.14288 -0.28949 " pathEditMode="relative" ptsTypes="aA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1111E-6 -5.78035E-6 C -8.61111E-6 -5.78035E-6 0.02065 -0.09087 0.04131 -0.18174 " pathEditMode="relative" ptsTypes="aA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Comic Sans MS" pitchFamily="66" charset="0"/>
              </a:rPr>
              <a:t>Найди всех моих братьев!</a:t>
            </a:r>
            <a:endParaRPr lang="ru-RU" sz="40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C:\Users\Игорь\Desktop\b941f888c0ae065f6a307de5b7f15698--scrapbooking-ideas-separate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1916832"/>
            <a:ext cx="2719064" cy="2769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Равнобедренный треугольник 6"/>
          <p:cNvSpPr/>
          <p:nvPr/>
        </p:nvSpPr>
        <p:spPr>
          <a:xfrm>
            <a:off x="6300192" y="1556792"/>
            <a:ext cx="1060704" cy="914400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>
            <a:off x="7740352" y="3861048"/>
            <a:ext cx="914400" cy="914400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427984" y="1700808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объединение 11"/>
          <p:cNvSpPr/>
          <p:nvPr/>
        </p:nvSpPr>
        <p:spPr>
          <a:xfrm>
            <a:off x="4067944" y="4293096"/>
            <a:ext cx="1008112" cy="75780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ручное управление 12"/>
          <p:cNvSpPr/>
          <p:nvPr/>
        </p:nvSpPr>
        <p:spPr>
          <a:xfrm>
            <a:off x="4355976" y="3068960"/>
            <a:ext cx="914400" cy="612648"/>
          </a:xfrm>
          <a:prstGeom prst="flowChartManualOperat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араллелограмм 13"/>
          <p:cNvSpPr/>
          <p:nvPr/>
        </p:nvSpPr>
        <p:spPr>
          <a:xfrm>
            <a:off x="6372200" y="3068960"/>
            <a:ext cx="864096" cy="626368"/>
          </a:xfrm>
          <a:prstGeom prst="parallelogram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решение 14"/>
          <p:cNvSpPr/>
          <p:nvPr/>
        </p:nvSpPr>
        <p:spPr>
          <a:xfrm>
            <a:off x="7668344" y="2348880"/>
            <a:ext cx="1152128" cy="828672"/>
          </a:xfrm>
          <a:prstGeom prst="flowChartDecision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796136" y="4149080"/>
            <a:ext cx="914400" cy="9144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4" descr="https://steemitimages.com/DQmQBY2e6cEEEQtKfucQxUqAZySngQAGyKz7vjNrBnHNC6L/false-206113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836696" y="2204864"/>
            <a:ext cx="518458" cy="518458"/>
          </a:xfrm>
          <a:prstGeom prst="rect">
            <a:avLst/>
          </a:prstGeom>
          <a:noFill/>
        </p:spPr>
      </p:pic>
      <p:pic>
        <p:nvPicPr>
          <p:cNvPr id="18" name="Picture 2" descr="https://clip.cookdiary.net/sites/default/files/wallpaper/green-tick-clipart/281618/green-tick-clipart-yes-281618-764871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700793" y="3861049"/>
            <a:ext cx="432048" cy="432048"/>
          </a:xfrm>
          <a:prstGeom prst="rect">
            <a:avLst/>
          </a:prstGeom>
          <a:noFill/>
        </p:spPr>
      </p:pic>
      <p:pic>
        <p:nvPicPr>
          <p:cNvPr id="19" name="Picture 4" descr="https://steemitimages.com/DQmQBY2e6cEEEQtKfucQxUqAZySngQAGyKz7vjNrBnHNC6L/false-206113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260632" y="1772816"/>
            <a:ext cx="518458" cy="518458"/>
          </a:xfrm>
          <a:prstGeom prst="rect">
            <a:avLst/>
          </a:prstGeom>
          <a:noFill/>
        </p:spPr>
      </p:pic>
      <p:pic>
        <p:nvPicPr>
          <p:cNvPr id="20" name="Picture 2" descr="https://clip.cookdiary.net/sites/default/files/wallpaper/green-tick-clipart/281618/green-tick-clipart-yes-281618-764871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124728" y="3789040"/>
            <a:ext cx="432048" cy="432048"/>
          </a:xfrm>
          <a:prstGeom prst="rect">
            <a:avLst/>
          </a:prstGeom>
          <a:noFill/>
        </p:spPr>
      </p:pic>
      <p:pic>
        <p:nvPicPr>
          <p:cNvPr id="21" name="Picture 2" descr="https://clip.cookdiary.net/sites/default/files/wallpaper/green-tick-clipart/281618/green-tick-clipart-yes-281618-764871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692680" y="4149080"/>
            <a:ext cx="432048" cy="432048"/>
          </a:xfrm>
          <a:prstGeom prst="rect">
            <a:avLst/>
          </a:prstGeom>
          <a:noFill/>
        </p:spPr>
      </p:pic>
      <p:pic>
        <p:nvPicPr>
          <p:cNvPr id="22" name="Picture 4" descr="https://steemitimages.com/DQmQBY2e6cEEEQtKfucQxUqAZySngQAGyKz7vjNrBnHNC6L/false-206113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64688" y="1412776"/>
            <a:ext cx="518458" cy="518458"/>
          </a:xfrm>
          <a:prstGeom prst="rect">
            <a:avLst/>
          </a:prstGeom>
          <a:noFill/>
        </p:spPr>
      </p:pic>
      <p:pic>
        <p:nvPicPr>
          <p:cNvPr id="23" name="Picture 4" descr="https://steemitimages.com/DQmQBY2e6cEEEQtKfucQxUqAZySngQAGyKz7vjNrBnHNC6L/false-206113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340752" y="1556792"/>
            <a:ext cx="518458" cy="518458"/>
          </a:xfrm>
          <a:prstGeom prst="rect">
            <a:avLst/>
          </a:prstGeom>
          <a:noFill/>
        </p:spPr>
      </p:pic>
      <p:pic>
        <p:nvPicPr>
          <p:cNvPr id="24" name="Picture 4" descr="https://steemitimages.com/DQmQBY2e6cEEEQtKfucQxUqAZySngQAGyKz7vjNrBnHNC6L/false-206113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484768" y="2204864"/>
            <a:ext cx="518458" cy="518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6.35838E-7 C -1.94444E-6 -6.35838E-7 -0.31754 0.01156 -0.6349 0.02312 " pathEditMode="relative" ptsTypes="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7.22543E-6 C -5.83333E-6 7.22543E-6 -0.29046 0.07515 -0.58091 0.1503 " pathEditMode="relative" ptsTypes="aA"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77457E-6 C -1.11111E-6 0.00023 -0.20555 0.01156 -0.41111 0.0233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00" y="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-1.56069E-6 C -5.27778E-6 -1.56069E-6 -0.16754 0.04856 -0.3349 0.09734 " pathEditMode="relative" ptsTypes="aA">
                                      <p:cBhvr>
                                        <p:cTn id="2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57225E-6 C 5E-6 7.57225E-6 -0.27622 0.12902 -0.55243 0.25804 " pathEditMode="relative" ptsTypes="aA">
                                      <p:cBhvr>
                                        <p:cTn id="2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27746E-6 C -8.33333E-7 -4.27746E-6 -0.2158 -0.18289 -0.4316 -0.36555 " pathEditMode="relative" ptsTypes="aA">
                                      <p:cBhvr>
                                        <p:cTn id="3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31214E-6 C -3.05556E-6 2.31214E-6 -0.34531 0.01803 -0.69045 0.03607 " pathEditMode="relative" ptsTypes="aA">
                                      <p:cBhvr>
                                        <p:cTn id="3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50867E-6 C -3.05556E-6 4.50867E-6 -0.21111 0.04208 -0.42222 0.08439 " pathEditMode="relative" ptsTypes="aA">
                                      <p:cBhvr>
                                        <p:cTn id="4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Comic Sans MS" pitchFamily="66" charset="0"/>
              </a:rPr>
              <a:t>Сколько петушков гуляют во дворе?</a:t>
            </a:r>
            <a:endParaRPr lang="ru-RU" sz="32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C:\Users\Игорь\Desktop\1425080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2564904"/>
            <a:ext cx="590465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1403648" y="1052736"/>
            <a:ext cx="1296144" cy="84239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7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843808" y="1484784"/>
            <a:ext cx="1296144" cy="84239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6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427984" y="1484784"/>
            <a:ext cx="1296144" cy="84239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8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940152" y="1124744"/>
            <a:ext cx="1296144" cy="84239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9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11" name="Picture 4" descr="https://steemitimages.com/DQmQBY2e6cEEEQtKfucQxUqAZySngQAGyKz7vjNrBnHNC6L/false-206113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828584" y="2996952"/>
            <a:ext cx="518458" cy="518458"/>
          </a:xfrm>
          <a:prstGeom prst="rect">
            <a:avLst/>
          </a:prstGeom>
          <a:noFill/>
        </p:spPr>
      </p:pic>
      <p:pic>
        <p:nvPicPr>
          <p:cNvPr id="12" name="Picture 2" descr="https://clip.cookdiary.net/sites/default/files/wallpaper/green-tick-clipart/281618/green-tick-clipart-yes-281618-764871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044608" y="3789040"/>
            <a:ext cx="432048" cy="432048"/>
          </a:xfrm>
          <a:prstGeom prst="rect">
            <a:avLst/>
          </a:prstGeom>
          <a:noFill/>
        </p:spPr>
      </p:pic>
      <p:pic>
        <p:nvPicPr>
          <p:cNvPr id="13" name="Picture 4" descr="https://steemitimages.com/DQmQBY2e6cEEEQtKfucQxUqAZySngQAGyKz7vjNrBnHNC6L/false-206113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828584" y="2204864"/>
            <a:ext cx="518458" cy="518458"/>
          </a:xfrm>
          <a:prstGeom prst="rect">
            <a:avLst/>
          </a:prstGeom>
          <a:noFill/>
        </p:spPr>
      </p:pic>
      <p:pic>
        <p:nvPicPr>
          <p:cNvPr id="14" name="Picture 4" descr="https://steemitimages.com/DQmQBY2e6cEEEQtKfucQxUqAZySngQAGyKz7vjNrBnHNC6L/false-206113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828584" y="1268760"/>
            <a:ext cx="518458" cy="518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60116E-6 C -0.28507 -0.14104 -0.57014 -0.28208 -0.6842 -0.33803 " pathEditMode="relative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1111E-6 5.78035E-7 C -8.61111E-6 5.78035E-7 -0.41355 -0.02012 -0.82709 -0.04 " pathEditMode="relative" ptsTypes="aA">
                                      <p:cBhvr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3.58382E-6 C -7.5E-6 3.58382E-6 -0.24844 -0.06358 -0.49688 -0.12694 " pathEditMode="relative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8.67052E-7 C -2.5E-6 8.67052E-7 -0.16511 -0.14382 -0.33004 -0.2874 " pathEditMode="relative" ptsTypes="aA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274638"/>
            <a:ext cx="4978896" cy="502657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Молодцы, ребята!</a:t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Вы отлично справились!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" name="Picture 5" descr="C:\Users\Игорь\Desktop\hello_html_m7da53e6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2060848"/>
            <a:ext cx="2712690" cy="3084351"/>
          </a:xfrm>
          <a:prstGeom prst="rect">
            <a:avLst/>
          </a:prstGeom>
          <a:noFill/>
        </p:spPr>
      </p:pic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email"/>
          <a:stretch>
            <a:fillRect/>
          </a:stretch>
        </p:blipFill>
        <p:spPr>
          <a:xfrm>
            <a:off x="8532440" y="3326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Znanio.ru 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>
                <a:hlinkClick r:id="rId2"/>
              </a:rPr>
              <a:t>Скачано с </a:t>
            </a:r>
            <a:r>
              <a:rPr lang="en-US" smtClean="0">
                <a:hlinkClick r:id="rId2"/>
              </a:rPr>
              <a:t>www.znanio.ru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7102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горь\Desktop\1588498314_9-p-foni-dlya-detskikh-prezentatsii-v-shkolu-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12576" y="-243408"/>
            <a:ext cx="10523538" cy="7302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8280920" cy="3096344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3600" b="1" i="1" dirty="0" smtClean="0">
                <a:solidFill>
                  <a:srgbClr val="FF0000"/>
                </a:solidFill>
              </a:rPr>
              <a:t>Цель:  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2200" dirty="0" smtClean="0">
                <a:solidFill>
                  <a:srgbClr val="002060"/>
                </a:solidFill>
                <a:latin typeface="Bahnschrift SemiBold" pitchFamily="34" charset="0"/>
              </a:rPr>
              <a:t>закрепить изученный материал по математике.</a:t>
            </a:r>
            <a:br>
              <a:rPr lang="ru-RU" sz="2200" dirty="0" smtClean="0">
                <a:solidFill>
                  <a:srgbClr val="002060"/>
                </a:solidFill>
                <a:latin typeface="Bahnschrift SemiBold" pitchFamily="34" charset="0"/>
              </a:rPr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4000" b="1" i="1" dirty="0" smtClean="0">
                <a:solidFill>
                  <a:srgbClr val="FF0000"/>
                </a:solidFill>
              </a:rPr>
              <a:t>Задачи: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>
                <a:solidFill>
                  <a:srgbClr val="002060"/>
                </a:solidFill>
                <a:latin typeface="Bahnschrift SemiCondensed" pitchFamily="34" charset="0"/>
              </a:rPr>
              <a:t>- закрепить знание числового ряда от 1 до 10;</a:t>
            </a:r>
            <a:br>
              <a:rPr lang="ru-RU" sz="2200" dirty="0" smtClean="0">
                <a:solidFill>
                  <a:srgbClr val="002060"/>
                </a:solidFill>
                <a:latin typeface="Bahnschrift SemiCondensed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Bahnschrift SemiCondensed" pitchFamily="34" charset="0"/>
              </a:rPr>
              <a:t>            - повторить порядковый , прямой, обратный и количественный счет; </a:t>
            </a:r>
            <a:br>
              <a:rPr lang="ru-RU" sz="2200" dirty="0" smtClean="0">
                <a:solidFill>
                  <a:srgbClr val="002060"/>
                </a:solidFill>
                <a:latin typeface="Bahnschrift SemiCondensed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Bahnschrift SemiCondensed" pitchFamily="34" charset="0"/>
              </a:rPr>
              <a:t>- тренировать детей в решении простых примеров и задач на сложение и вычитание с опорой на картинку;</a:t>
            </a:r>
            <a:br>
              <a:rPr lang="ru-RU" sz="2200" dirty="0" smtClean="0">
                <a:solidFill>
                  <a:srgbClr val="002060"/>
                </a:solidFill>
                <a:latin typeface="Bahnschrift SemiCondensed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Bahnschrift SemiCondensed" pitchFamily="34" charset="0"/>
              </a:rPr>
              <a:t> - закрепить умение соотносить количество предметов с числом;</a:t>
            </a:r>
            <a:br>
              <a:rPr lang="ru-RU" sz="2200" dirty="0" smtClean="0">
                <a:solidFill>
                  <a:srgbClr val="002060"/>
                </a:solidFill>
                <a:latin typeface="Bahnschrift SemiCondensed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Bahnschrift SemiCondensed" pitchFamily="34" charset="0"/>
              </a:rPr>
              <a:t> - закрепить знания геометрических фигур</a:t>
            </a:r>
            <a:br>
              <a:rPr lang="ru-RU" sz="2200" dirty="0" smtClean="0">
                <a:solidFill>
                  <a:srgbClr val="002060"/>
                </a:solidFill>
                <a:latin typeface="Bahnschrift SemiCondensed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Bahnschrift SemiCondensed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Bahnschrift SemiCondensed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89240"/>
            <a:ext cx="6400800" cy="4956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горь\Desktop\1588498314_9-p-foni-dlya-detskikh-prezentatsii-v-shkolu-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88975" y="-222250"/>
            <a:ext cx="10523538" cy="7302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40324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41" name="Picture 5" descr="C:\Users\Игорь\Desktop\hello_html_m7da53e6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2060848"/>
            <a:ext cx="2712690" cy="3084351"/>
          </a:xfrm>
          <a:prstGeom prst="rect">
            <a:avLst/>
          </a:prstGeom>
          <a:noFill/>
        </p:spPr>
      </p:pic>
      <p:sp>
        <p:nvSpPr>
          <p:cNvPr id="17" name="Овальная выноска 16"/>
          <p:cNvSpPr/>
          <p:nvPr/>
        </p:nvSpPr>
        <p:spPr>
          <a:xfrm>
            <a:off x="4932040" y="332656"/>
            <a:ext cx="4211960" cy="2664296"/>
          </a:xfrm>
          <a:prstGeom prst="wedgeEllipseCallout">
            <a:avLst>
              <a:gd name="adj1" fmla="val -75572"/>
              <a:gd name="adj2" fmla="val 45346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olstyak" panose="04040A07060002020202" pitchFamily="82" charset="0"/>
                <a:cs typeface="Times New Roman" panose="02020603050405020304" pitchFamily="18" charset="0"/>
              </a:rPr>
              <a:t>«Здравствуйте, дорогие ребята!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lstyak" panose="04040A07060002020202" pitchFamily="82" charset="0"/>
                <a:cs typeface="Times New Roman" panose="02020603050405020304" pitchFamily="18" charset="0"/>
              </a:rPr>
              <a:t>Приветствует Вас Царица Математика! Сегодня в моем королевстве будет бал.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lstyak" panose="04040A07060002020202" pitchFamily="82" charset="0"/>
                <a:cs typeface="Times New Roman" panose="02020603050405020304" pitchFamily="18" charset="0"/>
              </a:rPr>
              <a:t> Я вас всех приглашаю в гости. Но чтобы попасть на праздник, вам нужно выполнить все задания.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lstyak" panose="04040A07060002020202" pitchFamily="82" charset="0"/>
                <a:cs typeface="Times New Roman" panose="02020603050405020304" pitchFamily="18" charset="0"/>
              </a:rPr>
              <a:t>Царица Математика».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lstyak" panose="04040A07060002020202" pitchFamily="82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горь\Desktop\1588498314_9-p-foni-dlya-detskikh-prezentatsii-v-shkolu-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12576" y="-243408"/>
            <a:ext cx="10523538" cy="7302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99391"/>
            <a:ext cx="7772400" cy="1440159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Какая цифра пропущена?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89BDEC3D-7667-4D2E-9483-D419FBFF9D8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24744"/>
            <a:ext cx="1806302" cy="21602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Изображение выглядит как коллекция картинок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1F331985-519C-4983-96A1-8A2DD53DF0C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196752"/>
            <a:ext cx="1780968" cy="2129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Изображение выглядит как объект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F076A53F-12C3-4088-8D3C-276AEE27EEB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124744"/>
            <a:ext cx="1577962" cy="18871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B6BF4C2D-955D-4862-B236-0E2C1F2156F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052736"/>
            <a:ext cx="1584176" cy="20231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hlinkClick r:id="rId7" action="ppaction://hlinksldjump"/>
            <a:extLst>
              <a:ext uri="{FF2B5EF4-FFF2-40B4-BE49-F238E27FC236}">
                <a16:creationId xmlns="" xmlns:a16="http://schemas.microsoft.com/office/drawing/2014/main" id="{D0485237-E090-4A2F-98E7-FB59775FF27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429000"/>
            <a:ext cx="1454400" cy="1946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Изображение выглядит как коллекция картинок&#10;&#10;Описание создано с высокой степенью достоверности">
            <a:hlinkClick r:id="rId9" action="ppaction://hlinksldjump"/>
            <a:extLst>
              <a:ext uri="{FF2B5EF4-FFF2-40B4-BE49-F238E27FC236}">
                <a16:creationId xmlns="" xmlns:a16="http://schemas.microsoft.com/office/drawing/2014/main" id="{6EC9B611-DC57-4BD9-9190-F64BBB76D0DC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429000"/>
            <a:ext cx="1606300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>
            <a:hlinkClick r:id="rId11" action="ppaction://hlinksldjump"/>
            <a:extLst>
              <a:ext uri="{FF2B5EF4-FFF2-40B4-BE49-F238E27FC236}">
                <a16:creationId xmlns="" xmlns:a16="http://schemas.microsoft.com/office/drawing/2014/main" id="{69B69107-BCF1-432C-92CE-FFE420ADFA3D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429000"/>
            <a:ext cx="1368152" cy="1845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Прямоугольник 20"/>
          <p:cNvSpPr/>
          <p:nvPr/>
        </p:nvSpPr>
        <p:spPr>
          <a:xfrm>
            <a:off x="2195736" y="5445224"/>
            <a:ext cx="122413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339752" y="5373216"/>
            <a:ext cx="1072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hlinkClick r:id="rId9" action="ppaction://hlinksldjump"/>
              </a:rPr>
              <a:t>Один</a:t>
            </a:r>
            <a:endParaRPr lang="ru-RU" sz="28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067944" y="5445224"/>
            <a:ext cx="129614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4067944" y="5373216"/>
            <a:ext cx="1305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smtClean="0">
                <a:solidFill>
                  <a:srgbClr val="0000FF"/>
                </a:solidFill>
              </a:rPr>
              <a:t>Четыре</a:t>
            </a:r>
            <a:endParaRPr lang="ru-RU" sz="2800" u="sng" dirty="0">
              <a:solidFill>
                <a:srgbClr val="0000FF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652120" y="5445224"/>
            <a:ext cx="122413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724128" y="5373216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hlinkClick r:id="rId9" action="ppaction://hlinksldjump"/>
              </a:rPr>
              <a:t>Шесть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85185E-6 C 0.04913 -0.125 0.09844 -0.25 0.11736 -0.299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-1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горь\Desktop\1588498314_9-p-foni-dlya-detskikh-prezentatsii-v-shkolu-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88975" y="-222250"/>
            <a:ext cx="10523538" cy="7302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6875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Вставь недостающую фигуру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1F85F8EA-716B-4124-95E3-D7429DD02EF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8" y="1484785"/>
            <a:ext cx="1317835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Изображение выглядит как коллекция картинок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08FFA597-033E-4AD8-ABF6-B5A4481D685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484784"/>
            <a:ext cx="1388523" cy="1252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Изображение выглядит как коллекция картинок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AF4AB6AD-2874-49B1-B515-8B17B46864F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556792"/>
            <a:ext cx="1321228" cy="11921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Изображение выглядит как коллекция картинок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08FFA597-033E-4AD8-ABF6-B5A4481D685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924944"/>
            <a:ext cx="1228915" cy="1108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Изображение выглядит как коллекция картинок&#10;&#10;Описание создано с высокой степенью достоверности">
            <a:hlinkClick r:id="rId7" action="ppaction://hlinksldjump"/>
            <a:extLst>
              <a:ext uri="{FF2B5EF4-FFF2-40B4-BE49-F238E27FC236}">
                <a16:creationId xmlns="" xmlns:a16="http://schemas.microsoft.com/office/drawing/2014/main" id="{AF4AB6AD-2874-49B1-B515-8B17B46864F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4221088"/>
            <a:ext cx="1321228" cy="11921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Изображение выглядит как коллекция картинок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AF4AB6AD-2874-49B1-B515-8B17B46864F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21088"/>
            <a:ext cx="1321228" cy="11921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1F85F8EA-716B-4124-95E3-D7429DD02EF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923758"/>
            <a:ext cx="1245827" cy="1225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1F85F8EA-716B-4124-95E3-D7429DD02EF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149080"/>
            <a:ext cx="1317835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Изображение выглядит как объект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3202CAFA-B3DF-4034-9678-B6D6CE9D7CD1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149080"/>
            <a:ext cx="1472029" cy="1308650"/>
          </a:xfrm>
          <a:prstGeom prst="rect">
            <a:avLst/>
          </a:prstGeom>
        </p:spPr>
      </p:pic>
      <p:pic>
        <p:nvPicPr>
          <p:cNvPr id="14" name="Рисунок 13" descr="Изображение выглядит как коллекция картинок&#10;&#10;Описание создано с высокой степенью достоверности">
            <a:hlinkClick r:id="rId10" action="ppaction://hlinksldjump"/>
            <a:extLst>
              <a:ext uri="{FF2B5EF4-FFF2-40B4-BE49-F238E27FC236}">
                <a16:creationId xmlns="" xmlns:a16="http://schemas.microsoft.com/office/drawing/2014/main" id="{08FFA597-033E-4AD8-ABF6-B5A4481D685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2780928"/>
            <a:ext cx="1388523" cy="1252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Изображение выглядит как коллекция картинок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AF4AB6AD-2874-49B1-B515-8B17B46864F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852936"/>
            <a:ext cx="1321228" cy="11921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>
            <a:hlinkClick r:id="rId11" action="ppaction://hlinksldjump"/>
            <a:extLst>
              <a:ext uri="{FF2B5EF4-FFF2-40B4-BE49-F238E27FC236}">
                <a16:creationId xmlns="" xmlns:a16="http://schemas.microsoft.com/office/drawing/2014/main" id="{1F85F8EA-716B-4124-95E3-D7429DD02EF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1484784"/>
            <a:ext cx="1245827" cy="1225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Прямоугольник 18"/>
          <p:cNvSpPr/>
          <p:nvPr/>
        </p:nvSpPr>
        <p:spPr>
          <a:xfrm>
            <a:off x="6084168" y="1772816"/>
            <a:ext cx="187220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6300192" y="1700808"/>
            <a:ext cx="15043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hlinkClick r:id="rId12" action="ppaction://hlinksldjump"/>
              </a:rPr>
              <a:t>Квадрат</a:t>
            </a:r>
            <a:endParaRPr lang="ru-RU" sz="28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6084168" y="3140968"/>
            <a:ext cx="187220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6300192" y="3068960"/>
            <a:ext cx="15043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>
                <a:solidFill>
                  <a:srgbClr val="0000FF"/>
                </a:solidFill>
              </a:rPr>
              <a:t>Кружок</a:t>
            </a:r>
            <a:endParaRPr lang="ru-RU" sz="2800" u="sng" dirty="0">
              <a:solidFill>
                <a:srgbClr val="0000FF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156176" y="4581128"/>
            <a:ext cx="187220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6156176" y="4551511"/>
            <a:ext cx="2152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solidFill>
                  <a:srgbClr val="0000FF"/>
                </a:solidFill>
                <a:hlinkClick r:id="rId12" action="ppaction://hlinksldjump"/>
              </a:rPr>
              <a:t>Треугольник</a:t>
            </a:r>
            <a:endParaRPr lang="ru-RU" sz="2800" u="sng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22222E-6 C -0.21788 0.08842 -0.43577 0.17708 -0.52344 0.21227 " pathEditMode="relative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горь\Desktop\1588498314_9-p-foni-dlya-detskikh-prezentatsii-v-shkolu-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84584" y="-243408"/>
            <a:ext cx="10523538" cy="7302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0"/>
            <a:ext cx="7340352" cy="9807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Сколько лап у двух медвежат?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4149080"/>
            <a:ext cx="1080120" cy="1080120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4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EB666A0D-FACE-4658-93D3-7C51C1A225A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412776"/>
            <a:ext cx="4896545" cy="2820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4067944" y="4221088"/>
            <a:ext cx="1080120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endParaRPr kumimoji="0" lang="ru-RU" sz="8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6084168" y="4221088"/>
            <a:ext cx="108012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8000" b="1" dirty="0" smtClean="0">
                <a:solidFill>
                  <a:srgbClr val="FF0000"/>
                </a:solidFill>
              </a:rPr>
              <a:t>8</a:t>
            </a:r>
            <a:endParaRPr kumimoji="0" lang="ru-RU" sz="8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4" descr="https://steemitimages.com/DQmQBY2e6cEEEQtKfucQxUqAZySngQAGyKz7vjNrBnHNC6L/false-206113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836696" y="2204864"/>
            <a:ext cx="1296144" cy="1296144"/>
          </a:xfrm>
          <a:prstGeom prst="rect">
            <a:avLst/>
          </a:prstGeom>
          <a:noFill/>
        </p:spPr>
      </p:pic>
      <p:pic>
        <p:nvPicPr>
          <p:cNvPr id="9" name="Picture 2" descr="https://clip.cookdiary.net/sites/default/files/wallpaper/green-tick-clipart/281618/green-tick-clipart-yes-281618-764871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700792" y="3861048"/>
            <a:ext cx="1080119" cy="1080119"/>
          </a:xfrm>
          <a:prstGeom prst="rect">
            <a:avLst/>
          </a:prstGeom>
          <a:noFill/>
        </p:spPr>
      </p:pic>
      <p:pic>
        <p:nvPicPr>
          <p:cNvPr id="10" name="Picture 4" descr="https://steemitimages.com/DQmQBY2e6cEEEQtKfucQxUqAZySngQAGyKz7vjNrBnHNC6L/false-206113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908704" y="764704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0.0419 C -0.0033 0.04213 -0.49774 0.3493 -0.99219 0.656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400" y="3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25 -2.22222E-6 C 0.01025 0.00023 -0.36892 0.23334 -0.74809 0.4666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900" y="2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66 0.00532 C 0.02066 0.00555 -0.29879 0.12106 -0.61823 0.236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00" y="1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горь\Desktop\1588498314_9-p-foni-dlya-detskikh-prezentatsii-v-shkolu-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84584" y="-315416"/>
            <a:ext cx="10523538" cy="7302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144015"/>
            <a:ext cx="7772400" cy="908719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Comic Sans MS" pitchFamily="66" charset="0"/>
              </a:rPr>
              <a:t>Расставь знаки!</a:t>
            </a:r>
            <a:endParaRPr lang="ru-RU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8653" y="836712"/>
            <a:ext cx="3131220" cy="1800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0090" y="928787"/>
            <a:ext cx="117475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31640" y="836712"/>
            <a:ext cx="1230313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4403" y="1765399"/>
            <a:ext cx="120491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17403" y="1765399"/>
            <a:ext cx="120491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39752" y="968524"/>
            <a:ext cx="1230313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4211961" y="836712"/>
            <a:ext cx="3096344" cy="1800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143375" y="848172"/>
            <a:ext cx="1214438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38" y="784672"/>
            <a:ext cx="120491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4813" y="1570484"/>
            <a:ext cx="120491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92080" y="1556792"/>
            <a:ext cx="120491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215063" y="1641922"/>
            <a:ext cx="11033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228184" y="908720"/>
            <a:ext cx="11033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Скругленный прямоугольник 17"/>
          <p:cNvSpPr/>
          <p:nvPr/>
        </p:nvSpPr>
        <p:spPr>
          <a:xfrm>
            <a:off x="357188" y="2713485"/>
            <a:ext cx="3062684" cy="186764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9" name="Picture 5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85750" y="2856359"/>
            <a:ext cx="1071563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071563" y="2856359"/>
            <a:ext cx="1000125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6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785938" y="2856359"/>
            <a:ext cx="94773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6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428625" y="3642172"/>
            <a:ext cx="10160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6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1214438" y="3642172"/>
            <a:ext cx="963612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6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1979712" y="3573016"/>
            <a:ext cx="102076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6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2428875" y="2856359"/>
            <a:ext cx="94297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Скругленный прямоугольник 25"/>
          <p:cNvSpPr/>
          <p:nvPr/>
        </p:nvSpPr>
        <p:spPr>
          <a:xfrm>
            <a:off x="4143375" y="2713484"/>
            <a:ext cx="3143250" cy="192881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7" name="Picture 5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4071938" y="2713484"/>
            <a:ext cx="1071562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5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786313" y="2713484"/>
            <a:ext cx="1000125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5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500688" y="2713484"/>
            <a:ext cx="1000125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5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6215063" y="2642047"/>
            <a:ext cx="102076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5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4357688" y="3427859"/>
            <a:ext cx="1143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5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214938" y="3499297"/>
            <a:ext cx="10160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5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000750" y="3499297"/>
            <a:ext cx="10160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Прямоугольник 37"/>
          <p:cNvSpPr/>
          <p:nvPr/>
        </p:nvSpPr>
        <p:spPr>
          <a:xfrm>
            <a:off x="7884368" y="2492896"/>
            <a:ext cx="72007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latin typeface="Calibri" pitchFamily="34" charset="0"/>
              </a:rPr>
              <a:t>  </a:t>
            </a:r>
            <a:endParaRPr lang="ru-RU" sz="60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0242" name="AutoShape 2" descr="https://i.ya-webdesign.com/images/red-right-arrow-png-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4" name="Picture 4" descr="https://i.ya-webdesign.com/images/red-right-arrow-png-1.png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8100392" y="908720"/>
            <a:ext cx="648072" cy="648072"/>
          </a:xfrm>
          <a:prstGeom prst="rect">
            <a:avLst/>
          </a:prstGeom>
          <a:noFill/>
        </p:spPr>
      </p:pic>
      <p:pic>
        <p:nvPicPr>
          <p:cNvPr id="43" name="Picture 4" descr="https://i.ya-webdesign.com/images/red-right-arrow-png-1.png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 flipH="1">
            <a:off x="8028384" y="1700808"/>
            <a:ext cx="648072" cy="648072"/>
          </a:xfrm>
          <a:prstGeom prst="rect">
            <a:avLst/>
          </a:prstGeom>
          <a:noFill/>
        </p:spPr>
      </p:pic>
      <p:pic>
        <p:nvPicPr>
          <p:cNvPr id="10246" name="Picture 6" descr="https://clipground.com/images/equal-sign-clipart-2.jpg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8172400" y="2420888"/>
            <a:ext cx="504056" cy="504056"/>
          </a:xfrm>
          <a:prstGeom prst="rect">
            <a:avLst/>
          </a:prstGeom>
          <a:noFill/>
        </p:spPr>
      </p:pic>
      <p:sp>
        <p:nvSpPr>
          <p:cNvPr id="45" name="TextBox 44"/>
          <p:cNvSpPr txBox="1"/>
          <p:nvPr/>
        </p:nvSpPr>
        <p:spPr>
          <a:xfrm>
            <a:off x="-393056" y="141277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1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-393056" y="321297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2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23528" y="4869160"/>
            <a:ext cx="3528392" cy="1656184"/>
          </a:xfrm>
          <a:prstGeom prst="rect">
            <a:avLst/>
          </a:prstGeom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395536" y="4869160"/>
            <a:ext cx="3339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Выберете 1 вариант: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67544" y="5373216"/>
            <a:ext cx="139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1. </a:t>
            </a:r>
            <a:r>
              <a:rPr lang="ru-RU" dirty="0" smtClean="0">
                <a:solidFill>
                  <a:srgbClr val="FFFF00"/>
                </a:solidFill>
                <a:hlinkClick r:id="rId20" action="ppaction://hlinksldjump"/>
              </a:rPr>
              <a:t>а) больше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89101" y="5733256"/>
            <a:ext cx="1218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0000FF"/>
                </a:solidFill>
              </a:rPr>
              <a:t>б) меньше</a:t>
            </a:r>
            <a:endParaRPr lang="ru-RU" u="sng" dirty="0">
              <a:solidFill>
                <a:srgbClr val="0000FF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84673" y="6021288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0000FF"/>
                </a:solidFill>
              </a:rPr>
              <a:t>в) </a:t>
            </a:r>
            <a:r>
              <a:rPr lang="ru-RU" u="sng" dirty="0" smtClean="0">
                <a:solidFill>
                  <a:srgbClr val="0000FF"/>
                </a:solidFill>
                <a:hlinkClick r:id="rId20" action="ppaction://hlinksldjump"/>
              </a:rPr>
              <a:t>равно</a:t>
            </a:r>
            <a:endParaRPr lang="ru-RU" u="sng" dirty="0" smtClean="0">
              <a:solidFill>
                <a:srgbClr val="0000FF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139952" y="4869160"/>
            <a:ext cx="3528392" cy="1656184"/>
          </a:xfrm>
          <a:prstGeom prst="rect">
            <a:avLst/>
          </a:prstGeom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/>
          <p:cNvSpPr txBox="1"/>
          <p:nvPr/>
        </p:nvSpPr>
        <p:spPr>
          <a:xfrm>
            <a:off x="4211960" y="4869160"/>
            <a:ext cx="3339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Выберете 1 вариант: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283968" y="5445224"/>
            <a:ext cx="139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2. </a:t>
            </a:r>
            <a:r>
              <a:rPr lang="ru-RU" dirty="0" smtClean="0">
                <a:solidFill>
                  <a:srgbClr val="FFFF00"/>
                </a:solidFill>
                <a:hlinkClick r:id="rId20" action="ppaction://hlinksldjump"/>
              </a:rPr>
              <a:t>а) больше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505525" y="5805264"/>
            <a:ext cx="1218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0000FF"/>
                </a:solidFill>
              </a:rPr>
              <a:t>б) </a:t>
            </a:r>
            <a:r>
              <a:rPr lang="ru-RU" u="sng" dirty="0" smtClean="0">
                <a:solidFill>
                  <a:srgbClr val="0000FF"/>
                </a:solidFill>
                <a:hlinkClick r:id="rId20" action="ppaction://hlinksldjump"/>
              </a:rPr>
              <a:t>меньше</a:t>
            </a:r>
            <a:endParaRPr lang="ru-RU" u="sng" dirty="0">
              <a:solidFill>
                <a:srgbClr val="0000FF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501097" y="6093296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0000FF"/>
                </a:solidFill>
              </a:rPr>
              <a:t>в) равно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7.40741E-7 C -6.66667E-6 7.40741E-7 -0.25053 -0.02732 -0.50087 -0.0544 " pathEditMode="relative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33333E-6 C -0.20885 0.05324 -0.41753 0.10648 -0.5 0.130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00" y="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Прямоугольник 39"/>
          <p:cNvSpPr/>
          <p:nvPr/>
        </p:nvSpPr>
        <p:spPr>
          <a:xfrm>
            <a:off x="179512" y="3284984"/>
            <a:ext cx="1800200" cy="136815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55776" y="1412776"/>
            <a:ext cx="1428750" cy="1557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7" name="Picture 3" descr="C:\Users\Игорь\Desktop\1588498314_9-p-foni-dlya-detskikh-prezentatsii-v-shkolu-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84584" y="-345108"/>
            <a:ext cx="10523538" cy="73025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429125" y="1357313"/>
            <a:ext cx="1428750" cy="1557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243408"/>
            <a:ext cx="7772400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Comic Sans MS" pitchFamily="66" charset="0"/>
              </a:rPr>
              <a:t>Д/И «Посчитай и запиши»</a:t>
            </a:r>
            <a:endParaRPr lang="ru-RU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412776"/>
            <a:ext cx="1800200" cy="1557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2" descr="C:\Users\NEW\Desktop\алфавит буквы\0_96cdd_d261b08_S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5" y="1428750"/>
            <a:ext cx="5715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NEW\Desktop\алфавит буквы\0_96cdd_d261b08_S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57313" y="1428750"/>
            <a:ext cx="555625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Users\NEW\Desktop\алфавит буквы\0_96cdd_d261b08_S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5" y="2122488"/>
            <a:ext cx="5715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NEW\Desktop\алфавит буквы\0_96cdd_d261b08_S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75" y="2122488"/>
            <a:ext cx="5715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NEW\Desktop\алфавит буквы\0_96cdd_d261b08_S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3768" y="1412776"/>
            <a:ext cx="5715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NEW\Desktop\алфавит буквы\0_96cdd_d261b08_S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0375" y="1357313"/>
            <a:ext cx="5715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C:\Users\NEW\Desktop\алфавит буквы\0_96cdd_d261b08_S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28875" y="2143125"/>
            <a:ext cx="573088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NEW\Desktop\алфавит буквы\0_96cdd_d261b08_S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16250" y="2143125"/>
            <a:ext cx="555625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C:\Users\NEW\Desktop\алфавит буквы\0_96cdd_d261b08_S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00438" y="1979613"/>
            <a:ext cx="500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46"/>
          <p:cNvSpPr txBox="1">
            <a:spLocks noChangeArrowheads="1"/>
          </p:cNvSpPr>
          <p:nvPr/>
        </p:nvSpPr>
        <p:spPr bwMode="auto">
          <a:xfrm>
            <a:off x="1928813" y="1714500"/>
            <a:ext cx="50006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  <a:latin typeface="Calibri" pitchFamily="34" charset="0"/>
              </a:rPr>
              <a:t>+</a:t>
            </a:r>
            <a:endParaRPr lang="ru-RU" sz="60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7" name="TextBox 47"/>
          <p:cNvSpPr txBox="1">
            <a:spLocks noChangeArrowheads="1"/>
          </p:cNvSpPr>
          <p:nvPr/>
        </p:nvSpPr>
        <p:spPr bwMode="auto">
          <a:xfrm>
            <a:off x="3929063" y="1785938"/>
            <a:ext cx="5683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1">
                <a:solidFill>
                  <a:srgbClr val="C00000"/>
                </a:solidFill>
                <a:latin typeface="Calibri" pitchFamily="34" charset="0"/>
              </a:rPr>
              <a:t>=</a:t>
            </a:r>
            <a:endParaRPr lang="ru-RU" sz="60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411761" y="3284984"/>
            <a:ext cx="1588740" cy="122413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572000" y="3284984"/>
            <a:ext cx="1368152" cy="122413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TextBox 70"/>
          <p:cNvSpPr txBox="1">
            <a:spLocks noChangeArrowheads="1"/>
          </p:cNvSpPr>
          <p:nvPr/>
        </p:nvSpPr>
        <p:spPr bwMode="auto">
          <a:xfrm>
            <a:off x="3929063" y="3356992"/>
            <a:ext cx="5683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000" b="1" dirty="0">
                <a:solidFill>
                  <a:srgbClr val="C00000"/>
                </a:solidFill>
                <a:latin typeface="Calibri" pitchFamily="34" charset="0"/>
              </a:rPr>
              <a:t>=</a:t>
            </a:r>
          </a:p>
        </p:txBody>
      </p:sp>
      <p:sp>
        <p:nvSpPr>
          <p:cNvPr id="34" name="TextBox 71"/>
          <p:cNvSpPr txBox="1">
            <a:spLocks noChangeArrowheads="1"/>
          </p:cNvSpPr>
          <p:nvPr/>
        </p:nvSpPr>
        <p:spPr bwMode="auto">
          <a:xfrm>
            <a:off x="1928813" y="3212976"/>
            <a:ext cx="5683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000" b="1" dirty="0">
                <a:solidFill>
                  <a:srgbClr val="C00000"/>
                </a:solidFill>
                <a:latin typeface="Calibri" pitchFamily="34" charset="0"/>
              </a:rPr>
              <a:t>+</a:t>
            </a:r>
          </a:p>
        </p:txBody>
      </p:sp>
      <p:pic>
        <p:nvPicPr>
          <p:cNvPr id="36" name="Picture 4" descr="C:\Users\NEW\Desktop\алфавит буквы\0_9219b_d6901531_S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83768" y="3284984"/>
            <a:ext cx="5715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4" descr="C:\Users\NEW\Desktop\алфавит буквы\0_9219b_d6901531_S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31840" y="3284984"/>
            <a:ext cx="5715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4" descr="C:\Users\NEW\Desktop\алфавит буквы\0_9219b_d6901531_S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83768" y="3861048"/>
            <a:ext cx="5715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4" descr="C:\Users\NEW\Desktop\алфавит буквы\0_9219b_d6901531_S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31840" y="3861048"/>
            <a:ext cx="5715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Прямоугольник 40"/>
          <p:cNvSpPr/>
          <p:nvPr/>
        </p:nvSpPr>
        <p:spPr>
          <a:xfrm>
            <a:off x="251520" y="3212976"/>
            <a:ext cx="1728192" cy="12961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2" name="Picture 4" descr="C:\Users\NEW\Desktop\алфавит буквы\0_9219b_d6901531_S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3212976"/>
            <a:ext cx="5715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4" descr="C:\Users\NEW\Desktop\алфавит буквы\0_9219b_d6901531_S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27584" y="3212976"/>
            <a:ext cx="5715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4" descr="C:\Users\NEW\Desktop\алфавит буквы\0_9219b_d6901531_S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03648" y="3212976"/>
            <a:ext cx="5715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4" descr="C:\Users\NEW\Desktop\алфавит буквы\0_9219b_d6901531_S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03648" y="3861048"/>
            <a:ext cx="5715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4" descr="C:\Users\NEW\Desktop\алфавит буквы\0_9219b_d6901531_S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27584" y="3861048"/>
            <a:ext cx="5715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4" descr="C:\Users\NEW\Desktop\алфавит буквы\0_9219b_d6901531_S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3861048"/>
            <a:ext cx="5715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Прямоугольник 52"/>
          <p:cNvSpPr/>
          <p:nvPr/>
        </p:nvSpPr>
        <p:spPr>
          <a:xfrm>
            <a:off x="8100392" y="1124744"/>
            <a:ext cx="720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12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6732240" y="1340768"/>
            <a:ext cx="864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11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 flipH="1">
            <a:off x="7812359" y="2204864"/>
            <a:ext cx="11521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10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 flipH="1">
            <a:off x="7991870" y="4149080"/>
            <a:ext cx="8286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b="1" dirty="0" smtClean="0">
                <a:solidFill>
                  <a:srgbClr val="FF0000"/>
                </a:solidFill>
              </a:rPr>
              <a:t>9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6876256" y="3068960"/>
            <a:ext cx="864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8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81481E-6 C 3.33333E-6 -4.81481E-6 -0.17153 0.06297 -0.34306 0.12593 " pathEditMode="relative" ptsTypes="aA">
                                      <p:cBhvr>
                                        <p:cTn id="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 -0.17848 -0.2 -0.35695 -0.4 " pathEditMode="relative" ptsTypes="aA">
                                      <p:cBhvr>
                                        <p:cTn id="1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96296E-6 C -0.09236 -0.00162 -0.18472 -0.00301 -0.22083 0.04444 C -0.25695 0.09189 -0.25399 0.29004 -0.21667 0.28518 C -0.17934 0.28032 -0.08837 0.14745 0.00278 0.01481 " pathEditMode="relative" ptsTypes="aaaA">
                                      <p:cBhvr>
                                        <p:cTn id="1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59259E-6 C -0.00052 -0.0419 -0.31059 0.02129 -0.37222 0.07592 C -0.43385 0.13055 -0.43212 0.33958 -0.36944 0.32777 C -0.30677 0.31597 0.00052 0.04189 2.5E-6 2.59259E-6 Z " pathEditMode="relative" ptsTypes="aaaa">
                                      <p:cBhvr>
                                        <p:cTn id="2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91 -0.03727 -0.16476 -0.21481 -0.2 -0.21296 C -0.23524 -0.21111 -0.24444 -0.02407 -0.21111 0.01111 C -0.17778 0.0463 -0.00191 0.03727 0 0 Z " pathEditMode="relative" ptsTypes="aaaa">
                                      <p:cBhvr>
                                        <p:cTn id="2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0" grpId="0"/>
      <p:bldP spid="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горь\Desktop\1588498314_9-p-foni-dlya-detskikh-prezentatsii-v-shkolu-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88975" y="-243408"/>
            <a:ext cx="10523538" cy="7302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8458200" cy="1152127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Больше, меньше или равно?</a:t>
            </a:r>
            <a:endParaRPr lang="ru-RU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C:\Users\Игорь\Desktop\hello_html_33205b2f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52536" y="1340768"/>
            <a:ext cx="2151153" cy="1345915"/>
          </a:xfrm>
          <a:prstGeom prst="rect">
            <a:avLst/>
          </a:prstGeom>
          <a:noFill/>
        </p:spPr>
      </p:pic>
      <p:pic>
        <p:nvPicPr>
          <p:cNvPr id="7" name="Рисунок 6" descr="C:\Users\Игорь\Desktop\hello_html_33205b2f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7864" y="1340768"/>
            <a:ext cx="2054831" cy="1296144"/>
          </a:xfrm>
          <a:prstGeom prst="rect">
            <a:avLst/>
          </a:prstGeom>
          <a:noFill/>
        </p:spPr>
      </p:pic>
      <p:pic>
        <p:nvPicPr>
          <p:cNvPr id="8" name="Рисунок 7" descr="C:\Users\Игорь\Desktop\hello_html_33205b2f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252536" y="3163205"/>
            <a:ext cx="2138523" cy="1345915"/>
          </a:xfrm>
          <a:prstGeom prst="rect">
            <a:avLst/>
          </a:prstGeom>
          <a:noFill/>
        </p:spPr>
      </p:pic>
      <p:pic>
        <p:nvPicPr>
          <p:cNvPr id="9" name="Рисунок 8" descr="C:\Users\Игорь\Desktop\hello_html_33205b2f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47864" y="3091197"/>
            <a:ext cx="2054831" cy="1345915"/>
          </a:xfrm>
          <a:prstGeom prst="rect">
            <a:avLst/>
          </a:prstGeom>
          <a:noFill/>
        </p:spPr>
      </p:pic>
      <p:pic>
        <p:nvPicPr>
          <p:cNvPr id="10" name="Рисунок 9" descr="C:\Users\Игорь\Desktop\hello_html_33205b2f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-252536" y="4922309"/>
            <a:ext cx="2159071" cy="1387011"/>
          </a:xfrm>
          <a:prstGeom prst="rect">
            <a:avLst/>
          </a:prstGeom>
          <a:noFill/>
        </p:spPr>
      </p:pic>
      <p:pic>
        <p:nvPicPr>
          <p:cNvPr id="11" name="Рисунок 10" descr="C:\Users\Игорь\Desktop\hello_html_33205b2f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347864" y="4850301"/>
            <a:ext cx="2065106" cy="1387011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5732360" y="1196752"/>
            <a:ext cx="3528392" cy="1656184"/>
          </a:xfrm>
          <a:prstGeom prst="rect">
            <a:avLst/>
          </a:prstGeom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804368" y="1196752"/>
            <a:ext cx="3339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Выберете 1 вариант: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76376" y="1700808"/>
            <a:ext cx="139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1. </a:t>
            </a:r>
            <a:r>
              <a:rPr lang="ru-RU" u="sng" dirty="0" smtClean="0">
                <a:solidFill>
                  <a:srgbClr val="0000FF"/>
                </a:solidFill>
              </a:rPr>
              <a:t>а) больше</a:t>
            </a:r>
            <a:endParaRPr lang="ru-RU" u="sng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97933" y="2060848"/>
            <a:ext cx="1218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0000FF"/>
                </a:solidFill>
                <a:hlinkClick r:id="" action="ppaction://noaction"/>
              </a:rPr>
              <a:t>б) меньше</a:t>
            </a:r>
            <a:endParaRPr lang="ru-RU" u="sng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3505" y="2348880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0000FF"/>
                </a:solidFill>
                <a:hlinkClick r:id="" action="ppaction://noaction"/>
              </a:rPr>
              <a:t>в) равно</a:t>
            </a:r>
            <a:endParaRPr lang="ru-RU" u="sng" dirty="0" smtClean="0">
              <a:solidFill>
                <a:srgbClr val="0000FF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796136" y="2924944"/>
            <a:ext cx="3528392" cy="1656184"/>
          </a:xfrm>
          <a:prstGeom prst="rect">
            <a:avLst/>
          </a:prstGeom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868144" y="2924944"/>
            <a:ext cx="3339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Выберете 1 вариант: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40152" y="3429000"/>
            <a:ext cx="139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2</a:t>
            </a:r>
            <a:r>
              <a:rPr lang="ru-RU" dirty="0" smtClean="0">
                <a:solidFill>
                  <a:srgbClr val="FFFF00"/>
                </a:solidFill>
              </a:rPr>
              <a:t>. </a:t>
            </a:r>
            <a:r>
              <a:rPr lang="ru-RU" dirty="0" smtClean="0">
                <a:solidFill>
                  <a:srgbClr val="FFFF00"/>
                </a:solidFill>
                <a:hlinkClick r:id="" action="ppaction://noaction"/>
              </a:rPr>
              <a:t>а) больше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61709" y="3789040"/>
            <a:ext cx="1218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0000FF"/>
                </a:solidFill>
                <a:hlinkClick r:id="" action="ppaction://noaction"/>
              </a:rPr>
              <a:t>б) меньше</a:t>
            </a:r>
            <a:endParaRPr lang="ru-RU" u="sng" dirty="0">
              <a:solidFill>
                <a:srgbClr val="00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57281" y="4077072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0000FF"/>
                </a:solidFill>
              </a:rPr>
              <a:t>в) равно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796136" y="4725144"/>
            <a:ext cx="3528392" cy="1656184"/>
          </a:xfrm>
          <a:prstGeom prst="rect">
            <a:avLst/>
          </a:prstGeom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5868144" y="4725144"/>
            <a:ext cx="3339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Выберете 1 вариант: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40152" y="5229200"/>
            <a:ext cx="139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</a:t>
            </a:r>
            <a:r>
              <a:rPr lang="ru-RU" dirty="0" smtClean="0">
                <a:solidFill>
                  <a:srgbClr val="FFFF00"/>
                </a:solidFill>
              </a:rPr>
              <a:t>. </a:t>
            </a:r>
            <a:r>
              <a:rPr lang="ru-RU" dirty="0" smtClean="0">
                <a:solidFill>
                  <a:srgbClr val="FFFF00"/>
                </a:solidFill>
                <a:hlinkClick r:id="" action="ppaction://noaction"/>
              </a:rPr>
              <a:t>а) больше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61709" y="5589240"/>
            <a:ext cx="1218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0000FF"/>
                </a:solidFill>
              </a:rPr>
              <a:t>б) меньше</a:t>
            </a:r>
            <a:endParaRPr lang="ru-RU" u="sng" dirty="0">
              <a:solidFill>
                <a:srgbClr val="00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57281" y="5877272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0000FF"/>
                </a:solidFill>
                <a:hlinkClick r:id="" action="ppaction://noaction"/>
              </a:rPr>
              <a:t>в) равно</a:t>
            </a:r>
            <a:endParaRPr lang="ru-RU" u="sng" dirty="0" smtClean="0">
              <a:solidFill>
                <a:srgbClr val="0000FF"/>
              </a:solidFill>
            </a:endParaRPr>
          </a:p>
        </p:txBody>
      </p:sp>
      <p:pic>
        <p:nvPicPr>
          <p:cNvPr id="29" name="Picture 4" descr="https://i.ya-webdesign.com/images/red-right-arrow-png-1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0908704" y="620688"/>
            <a:ext cx="648072" cy="648072"/>
          </a:xfrm>
          <a:prstGeom prst="rect">
            <a:avLst/>
          </a:prstGeom>
          <a:noFill/>
        </p:spPr>
      </p:pic>
      <p:pic>
        <p:nvPicPr>
          <p:cNvPr id="30" name="Picture 4" descr="https://i.ya-webdesign.com/images/red-right-arrow-png-1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flipH="1">
            <a:off x="10908704" y="2348880"/>
            <a:ext cx="648072" cy="648072"/>
          </a:xfrm>
          <a:prstGeom prst="rect">
            <a:avLst/>
          </a:prstGeom>
          <a:noFill/>
        </p:spPr>
      </p:pic>
      <p:pic>
        <p:nvPicPr>
          <p:cNvPr id="31" name="Picture 6" descr="https://clipground.com/images/equal-sign-clipart-2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0980712" y="1628800"/>
            <a:ext cx="504056" cy="504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11111E-6 C -2.22222E-6 -1.11111E-6 -0.47361 0.075 -0.94722 0.15 " pathEditMode="relative" ptsTypes="aA">
                                      <p:cBhvr>
                                        <p:cTn id="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81481E-6 C 8.33333E-7 -4.81481E-6 -0.47222 0.13704 -0.94445 0.27407 " pathEditMode="relative" ptsTypes="aA">
                                      <p:cBhvr>
                                        <p:cTn id="1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7407E-6 C 3.33333E-6 4.07407E-6 -0.46806 0.21296 -0.93611 0.42593 " pathEditMode="relative" ptsTypes="aA">
                                      <p:cBhvr>
                                        <p:cTn id="1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248</Words>
  <Application>Microsoft Office PowerPoint</Application>
  <PresentationFormat>Экран (4:3)</PresentationFormat>
  <Paragraphs>79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Интерактивная игра  «В гости к царице-математике»</vt:lpstr>
      <vt:lpstr>      Цель:   закрепить изученный материал по математике.  Задачи:  - закрепить знание числового ряда от 1 до 10;             - повторить порядковый , прямой, обратный и количественный счет;  - тренировать детей в решении простых примеров и задач на сложение и вычитание с опорой на картинку;  - закрепить умение соотносить количество предметов с числом;  - закрепить знания геометрических фигур   </vt:lpstr>
      <vt:lpstr>Слайд 3</vt:lpstr>
      <vt:lpstr>Какая цифра пропущена?</vt:lpstr>
      <vt:lpstr>Вставь недостающую фигуру</vt:lpstr>
      <vt:lpstr> Сколько лап у двух медвежат?</vt:lpstr>
      <vt:lpstr>Расставь знаки!</vt:lpstr>
      <vt:lpstr> Д/И «Посчитай и запиши»</vt:lpstr>
      <vt:lpstr>Больше, меньше или равно?</vt:lpstr>
      <vt:lpstr>Сколько ушей у пяти мышей?</vt:lpstr>
      <vt:lpstr>Расставь героев мультфильма по порядку -  от самого большого до самого маленького, нажав на изображения.</vt:lpstr>
      <vt:lpstr>Помоги лунтику сосчитать предметы в каждой группе и подобрать подходящие цифры. Проверь себя, нажав на изображение цифры.</vt:lpstr>
      <vt:lpstr>Подбери к каждой картинке подходящее решение задачи</vt:lpstr>
      <vt:lpstr>Выбери только те геометрические фигуры из которых состоят предметы</vt:lpstr>
      <vt:lpstr>Посчитай!</vt:lpstr>
      <vt:lpstr>Найди всех моих братьев!</vt:lpstr>
      <vt:lpstr>Сколько петушков гуляют во дворе?</vt:lpstr>
      <vt:lpstr>Молодцы, ребята! Вы отлично справились!</vt:lpstr>
      <vt:lpstr>Скачано с www.znanio.ru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Какая цифра пропущена?</dc:title>
  <dc:creator>Игорь</dc:creator>
  <cp:lastModifiedBy>Валерия</cp:lastModifiedBy>
  <cp:revision>71</cp:revision>
  <dcterms:created xsi:type="dcterms:W3CDTF">2020-05-22T15:52:31Z</dcterms:created>
  <dcterms:modified xsi:type="dcterms:W3CDTF">2022-09-26T00:25:48Z</dcterms:modified>
</cp:coreProperties>
</file>