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  <p:sldId id="261" r:id="rId6"/>
    <p:sldId id="258" r:id="rId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 xmlns="">
        <p14:section name="Раздел по умолчанию" id="{8A41546B-4260-4F8A-AC56-42A37660B7AE}">
          <p14:sldIdLst>
            <p14:sldId id="256"/>
            <p14:sldId id="257"/>
            <p14:sldId id="259"/>
            <p14:sldId id="260"/>
            <p14:sldId id="261"/>
            <p14:sldId id="258"/>
          </p14:sldIdLst>
        </p14:section>
        <p14:section name="Раздел без заголовка" id="{803143E3-5BA2-453F-97EF-987EBF7CCB62}">
          <p14:sldIdLst/>
        </p14:section>
      </p14:sectionLst>
    </p:ex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napToGrid="0">
      <p:cViewPr varScale="1">
        <p:scale>
          <a:sx n="86" d="100"/>
          <a:sy n="86" d="100"/>
        </p:scale>
        <p:origin x="-666" y="-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7224CC-F956-4E87-8E65-9CC931A9CF80}" type="datetimeFigureOut">
              <a:rPr lang="ru-RU" smtClean="0"/>
              <a:pPr/>
              <a:t>14.02.2024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957C5E-481B-44BB-B40A-02B6ADBFCC7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936278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7224CC-F956-4E87-8E65-9CC931A9CF80}" type="datetimeFigureOut">
              <a:rPr lang="ru-RU" smtClean="0"/>
              <a:pPr/>
              <a:t>14.02.2024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957C5E-481B-44BB-B40A-02B6ADBFCC7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396632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7224CC-F956-4E87-8E65-9CC931A9CF80}" type="datetimeFigureOut">
              <a:rPr lang="ru-RU" smtClean="0"/>
              <a:pPr/>
              <a:t>14.02.2024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957C5E-481B-44BB-B40A-02B6ADBFCC7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623160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7224CC-F956-4E87-8E65-9CC931A9CF80}" type="datetimeFigureOut">
              <a:rPr lang="ru-RU" smtClean="0"/>
              <a:pPr/>
              <a:t>14.02.2024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957C5E-481B-44BB-B40A-02B6ADBFCC7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023681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7224CC-F956-4E87-8E65-9CC931A9CF80}" type="datetimeFigureOut">
              <a:rPr lang="ru-RU" smtClean="0"/>
              <a:pPr/>
              <a:t>14.02.2024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957C5E-481B-44BB-B40A-02B6ADBFCC7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67003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7224CC-F956-4E87-8E65-9CC931A9CF80}" type="datetimeFigureOut">
              <a:rPr lang="ru-RU" smtClean="0"/>
              <a:pPr/>
              <a:t>14.02.2024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957C5E-481B-44BB-B40A-02B6ADBFCC7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64054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7224CC-F956-4E87-8E65-9CC931A9CF80}" type="datetimeFigureOut">
              <a:rPr lang="ru-RU" smtClean="0"/>
              <a:pPr/>
              <a:t>14.02.2024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957C5E-481B-44BB-B40A-02B6ADBFCC7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707344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7224CC-F956-4E87-8E65-9CC931A9CF80}" type="datetimeFigureOut">
              <a:rPr lang="ru-RU" smtClean="0"/>
              <a:pPr/>
              <a:t>14.02.2024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957C5E-481B-44BB-B40A-02B6ADBFCC7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147949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7224CC-F956-4E87-8E65-9CC931A9CF80}" type="datetimeFigureOut">
              <a:rPr lang="ru-RU" smtClean="0"/>
              <a:pPr/>
              <a:t>14.02.2024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957C5E-481B-44BB-B40A-02B6ADBFCC7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708050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7224CC-F956-4E87-8E65-9CC931A9CF80}" type="datetimeFigureOut">
              <a:rPr lang="ru-RU" smtClean="0"/>
              <a:pPr/>
              <a:t>14.02.2024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957C5E-481B-44BB-B40A-02B6ADBFCC7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392608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7224CC-F956-4E87-8E65-9CC931A9CF80}" type="datetimeFigureOut">
              <a:rPr lang="ru-RU" smtClean="0"/>
              <a:pPr/>
              <a:t>14.02.2024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957C5E-481B-44BB-B40A-02B6ADBFCC7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222763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7224CC-F956-4E87-8E65-9CC931A9CF80}" type="datetimeFigureOut">
              <a:rPr lang="ru-RU" smtClean="0"/>
              <a:pPr/>
              <a:t>14.02.2024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957C5E-481B-44BB-B40A-02B6ADBFCC7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037851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777032" y="2316163"/>
            <a:ext cx="463793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Мастер-класс для воспитателей</a:t>
            </a:r>
          </a:p>
          <a:p>
            <a:pPr algn="ctr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«Игра в жизни ребенка»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0034649" y="4655127"/>
            <a:ext cx="147046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Воспитатель:</a:t>
            </a:r>
          </a:p>
          <a:p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Кукузова Е.С</a:t>
            </a: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3816627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5400000">
            <a:off x="6025902" y="1021774"/>
            <a:ext cx="6419269" cy="481445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985652" y="1027906"/>
            <a:ext cx="5011387" cy="38318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Игры различаются:</a:t>
            </a:r>
          </a:p>
          <a:p>
            <a:pPr marL="285750" indent="-285750">
              <a:lnSpc>
                <a:spcPct val="150000"/>
              </a:lnSpc>
              <a:buFontTx/>
              <a:buChar char="-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 содержанию;</a:t>
            </a:r>
          </a:p>
          <a:p>
            <a:pPr marL="285750" indent="-285750">
              <a:lnSpc>
                <a:spcPct val="150000"/>
              </a:lnSpc>
              <a:buFontTx/>
              <a:buChar char="-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Характерным особенностям;</a:t>
            </a:r>
          </a:p>
          <a:p>
            <a:pPr marL="285750" indent="-285750">
              <a:lnSpc>
                <a:spcPct val="150000"/>
              </a:lnSpc>
              <a:buFontTx/>
              <a:buChar char="-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 тому, какое место они занимают в жизни</a:t>
            </a:r>
          </a:p>
          <a:p>
            <a:pPr>
              <a:lnSpc>
                <a:spcPct val="150000"/>
              </a:lnSpc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детей, в их воспитании и обучении.</a:t>
            </a:r>
          </a:p>
          <a:p>
            <a:pPr marL="285750" indent="-285750">
              <a:lnSpc>
                <a:spcPct val="150000"/>
              </a:lnSpc>
              <a:buFontTx/>
              <a:buChar char="-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98903961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074664" y="365125"/>
            <a:ext cx="5279136" cy="604789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318161" y="1080655"/>
            <a:ext cx="4043415" cy="36009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Классификация игр дошкольников:</a:t>
            </a:r>
          </a:p>
          <a:p>
            <a:pPr marL="285750" indent="-285750">
              <a:lnSpc>
                <a:spcPct val="150000"/>
              </a:lnSpc>
              <a:buFontTx/>
              <a:buChar char="-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южетно-ролевые;</a:t>
            </a:r>
          </a:p>
          <a:p>
            <a:pPr marL="285750" indent="-285750">
              <a:lnSpc>
                <a:spcPct val="150000"/>
              </a:lnSpc>
              <a:buFontTx/>
              <a:buChar char="-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Театрализованные;</a:t>
            </a:r>
          </a:p>
          <a:p>
            <a:pPr marL="285750" indent="-285750">
              <a:lnSpc>
                <a:spcPct val="150000"/>
              </a:lnSpc>
              <a:buFontTx/>
              <a:buChar char="-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Подвижные;</a:t>
            </a:r>
          </a:p>
          <a:p>
            <a:pPr marL="285750" indent="-285750">
              <a:lnSpc>
                <a:spcPct val="150000"/>
              </a:lnSpc>
              <a:buFontTx/>
              <a:buChar char="-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Дидактические;</a:t>
            </a:r>
          </a:p>
          <a:p>
            <a:pPr marL="285750" indent="-285750">
              <a:lnSpc>
                <a:spcPct val="150000"/>
              </a:lnSpc>
              <a:buFontTx/>
              <a:buChar char="-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Настольные;</a:t>
            </a:r>
          </a:p>
          <a:p>
            <a:pPr marL="285750" indent="-285750">
              <a:lnSpc>
                <a:spcPct val="150000"/>
              </a:lnSpc>
              <a:buFontTx/>
              <a:buChar char="-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Артикуляционные.</a:t>
            </a:r>
          </a:p>
          <a:p>
            <a:pPr marL="285750" indent="-285750">
              <a:buFontTx/>
              <a:buChar char="-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72287231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6" name="TextBox 5"/>
          <p:cNvSpPr txBox="1"/>
          <p:nvPr/>
        </p:nvSpPr>
        <p:spPr>
          <a:xfrm>
            <a:off x="4450119" y="426315"/>
            <a:ext cx="419217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Правила организации игры: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24395" y="1270660"/>
            <a:ext cx="10390909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-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Игра не должна включать даже малейшую возможность риска, угрожающего здоровью детей;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-Игра требует чувства меры и осторожности. Она не должна быть излишне азартной;</a:t>
            </a:r>
          </a:p>
          <a:p>
            <a:pPr marL="285750" indent="-285750">
              <a:buFontTx/>
              <a:buChar char="-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Поддерживайте активный творческий подход к игре. Дети-большие фантазеры;</a:t>
            </a:r>
          </a:p>
          <a:p>
            <a:pPr marL="285750" indent="-285750">
              <a:buFontTx/>
              <a:buChar char="-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 будьте занудами. Не отвлекайте ребенка, не критикуйте, не ругайте и не прерывайте. Добровольность-основа игры;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-Заканчивайте игру ярко, эмоционально и результативно- победа, поражение, ничья;</a:t>
            </a:r>
          </a:p>
          <a:p>
            <a:pPr marL="285750" indent="-285750">
              <a:buFontTx/>
              <a:buChar char="-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Помните-что состязательность в игре-это не самоцель, а лишь средство </a:t>
            </a:r>
            <a:r>
              <a:rPr lang="ru-RU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индивидуального самовыражения каждого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ребенка.</a:t>
            </a:r>
          </a:p>
          <a:p>
            <a:pPr marL="285750" indent="-285750">
              <a:buFontTx/>
              <a:buChar char="-"/>
            </a:pPr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7638003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363190" y="3667430"/>
            <a:ext cx="758833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Игра – прекрасный источник укрепления физического, духовного, телесного и эмоционального самочувствия ребенка. Дети очень любят играть, так давайте же будем больше уделять времени этому. Позволяйте себе игровой опыт общения с ребенком.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480567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Объект 2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413163" y="724383"/>
            <a:ext cx="9262753" cy="5712041"/>
          </a:xfrm>
        </p:spPr>
      </p:pic>
    </p:spTree>
    <p:extLst>
      <p:ext uri="{BB962C8B-B14F-4D97-AF65-F5344CB8AC3E}">
        <p14:creationId xmlns:p14="http://schemas.microsoft.com/office/powerpoint/2010/main" xmlns="" val="489825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65</TotalTime>
  <Words>186</Words>
  <Application>Microsoft Office PowerPoint</Application>
  <PresentationFormat>Произвольный</PresentationFormat>
  <Paragraphs>25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29</dc:creator>
  <cp:lastModifiedBy>user</cp:lastModifiedBy>
  <cp:revision>8</cp:revision>
  <dcterms:created xsi:type="dcterms:W3CDTF">2019-03-26T09:33:33Z</dcterms:created>
  <dcterms:modified xsi:type="dcterms:W3CDTF">2024-02-14T13:40:08Z</dcterms:modified>
</cp:coreProperties>
</file>