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86" r:id="rId5"/>
    <p:sldId id="260" r:id="rId6"/>
    <p:sldId id="261" r:id="rId7"/>
    <p:sldId id="273" r:id="rId8"/>
    <p:sldId id="262" r:id="rId9"/>
    <p:sldId id="264" r:id="rId10"/>
    <p:sldId id="263" r:id="rId11"/>
    <p:sldId id="265" r:id="rId12"/>
    <p:sldId id="266" r:id="rId13"/>
    <p:sldId id="267" r:id="rId14"/>
    <p:sldId id="272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5" autoAdjust="0"/>
    <p:restoredTop sz="94598" autoAdjust="0"/>
  </p:normalViewPr>
  <p:slideViewPr>
    <p:cSldViewPr>
      <p:cViewPr>
        <p:scale>
          <a:sx n="60" d="100"/>
          <a:sy n="60" d="100"/>
        </p:scale>
        <p:origin x="-1733" y="-50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microsoft.com/office/2007/relationships/hdphoto" Target="../media/hdphoto3.wdp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atherineasquithgallery.com/uploads/posts/2021-02/1612760520_97-p-fon-goluboi-myatnii-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24" y="0"/>
            <a:ext cx="9290296" cy="685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https://storage.myseldon.com/news_pict_AC/ACA2359D0FC7FF9FC8DB568DF961A5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5544616" cy="392579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735087"/>
            <a:ext cx="67104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Богатыри земли Русской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4264" y="5728147"/>
            <a:ext cx="5289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Monotype Corsiva" panose="03010101010201010101" pitchFamily="66" charset="0"/>
              </a:rPr>
              <a:t>Подготовила воспитатель </a:t>
            </a:r>
          </a:p>
          <a:p>
            <a:pPr algn="r"/>
            <a:r>
              <a:rPr lang="ru-RU" sz="2000" dirty="0">
                <a:latin typeface="Monotype Corsiva" panose="03010101010201010101" pitchFamily="66" charset="0"/>
              </a:rPr>
              <a:t>1 категории Соболева А.А.</a:t>
            </a:r>
          </a:p>
          <a:p>
            <a:r>
              <a:rPr lang="ru-RU" sz="2000" dirty="0" smtClean="0">
                <a:latin typeface="Monotype Corsiva" panose="03010101010201010101" pitchFamily="66" charset="0"/>
              </a:rPr>
              <a:t>   </a:t>
            </a:r>
            <a:r>
              <a:rPr lang="ru-RU" sz="2000" dirty="0">
                <a:latin typeface="Monotype Corsiva" panose="03010101010201010101" pitchFamily="66" charset="0"/>
              </a:rPr>
              <a:t>г. Ярославль, 2024 год</a:t>
            </a:r>
          </a:p>
        </p:txBody>
      </p:sp>
    </p:spTree>
    <p:extLst>
      <p:ext uri="{BB962C8B-B14F-4D97-AF65-F5344CB8AC3E}">
        <p14:creationId xmlns:p14="http://schemas.microsoft.com/office/powerpoint/2010/main" val="30843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84" y="-19523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34b877b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284982"/>
            <a:ext cx="3672408" cy="343794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0"/>
            <a:ext cx="878497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Алёша Попович</a:t>
            </a:r>
          </a:p>
          <a:p>
            <a:r>
              <a:rPr lang="ru-RU" sz="2800" b="1" dirty="0">
                <a:latin typeface="Monotype Corsiva" panose="03010101010201010101" pitchFamily="66" charset="0"/>
              </a:rPr>
              <a:t>младший из тройки самых известных богатырей, упоминается вслед за  Ильей Муромцем и Добрыней Никитичем. Алёша не столько сильный персонаж, сколько более хитрый. Он отличает именно не силой, а другими качествами, сметливостью, удалью, находчивостью. Подвиги Алёши Поповича: сражения с </a:t>
            </a:r>
            <a:r>
              <a:rPr lang="ru-RU" sz="2800" b="1" dirty="0" err="1">
                <a:latin typeface="Monotype Corsiva" panose="03010101010201010101" pitchFamily="66" charset="0"/>
              </a:rPr>
              <a:t>Тугариным</a:t>
            </a:r>
            <a:r>
              <a:rPr lang="ru-RU" sz="2800" b="1" dirty="0">
                <a:latin typeface="Monotype Corsiva" panose="03010101010201010101" pitchFamily="66" charset="0"/>
              </a:rPr>
              <a:t> змеем, Идолищем, а также спасение сестры </a:t>
            </a:r>
            <a:r>
              <a:rPr lang="ru-RU" sz="2800" b="1" dirty="0" err="1">
                <a:latin typeface="Monotype Corsiva" panose="03010101010201010101" pitchFamily="66" charset="0"/>
              </a:rPr>
              <a:t>Збродовичей</a:t>
            </a:r>
            <a:r>
              <a:rPr lang="ru-RU" sz="2800" b="1" dirty="0">
                <a:latin typeface="Monotype Corsiva" panose="03010101010201010101" pitchFamily="66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984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713788" cy="3659187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ello_html_1798531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662540"/>
            <a:ext cx="4896544" cy="307882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6544" y="0"/>
            <a:ext cx="87849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Михайло </a:t>
            </a:r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Казаринов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400" b="1" dirty="0">
                <a:latin typeface="Monotype Corsiva" panose="03010101010201010101" pitchFamily="66" charset="0"/>
              </a:rPr>
              <a:t>Герой былины приезжает в Киев из Галича, помолиться святым чудотворцам киевским, поклониться князю Владимиру и поступить к нему на службу. Владимир, ласково приняв его, даёт первое поручение: ехать к синему морю, настрелять гусей и лебедей. Настреляв много птиц, Михайло едет назад и видит на дубу чудного ворона: «ноги, нос — что огонь горят». Герой хочет застрелить ворона, но тот человечьим голосом велит ему идти на гору, где татары захватили в плен девушку. Михайло убивает татар, а в пленнице узнаёт свою сестру. </a:t>
            </a:r>
          </a:p>
        </p:txBody>
      </p:sp>
    </p:spTree>
    <p:extLst>
      <p:ext uri="{BB962C8B-B14F-4D97-AF65-F5344CB8AC3E}">
        <p14:creationId xmlns:p14="http://schemas.microsoft.com/office/powerpoint/2010/main" val="296733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3dc66b0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347864"/>
            <a:ext cx="4032448" cy="332149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7849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Никита Кожемяка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По былинным сказаниям он не был прославлен, как великий воин. Но народ отмечал его силу, доброту, великодушие и ум. В былинном сказании он победил Змея Горыныча. Этот Змей, не удовлетворившись разграблением русской земли, украл княжескую дочь. Узнав у Змея, что он боится только одного богатыря Никиту Кожемяку, она смогла сообщить об этом царю, своему отцу. В результате длительных уговоров, только после просьбы детей, Никита согласился убить Горыныча.</a:t>
            </a:r>
          </a:p>
        </p:txBody>
      </p:sp>
    </p:spTree>
    <p:extLst>
      <p:ext uri="{BB962C8B-B14F-4D97-AF65-F5344CB8AC3E}">
        <p14:creationId xmlns:p14="http://schemas.microsoft.com/office/powerpoint/2010/main" val="76890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Садко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Садко 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ello_html_695a40d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453546"/>
            <a:ext cx="3744416" cy="314380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40" y="160337"/>
            <a:ext cx="888092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Садко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В отличие от былинных богатырей, Садко не совершал подвигов и не защищал русскую землю. Садко – это простой гусляр, который смог стать купцом. Образ Садко – это пример того, что каждый человек может сделать себя счастливым. Даже если у него нет особого выбора и все, на что он способен, это просто лишь игра на гуслях.   До наших времен дошла лишь одна былина о Садко, под названием «Садко и Морской царь», состоящая из трех частей.</a:t>
            </a:r>
          </a:p>
        </p:txBody>
      </p:sp>
    </p:spTree>
    <p:extLst>
      <p:ext uri="{BB962C8B-B14F-4D97-AF65-F5344CB8AC3E}">
        <p14:creationId xmlns:p14="http://schemas.microsoft.com/office/powerpoint/2010/main" val="157296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52" y="-132940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4371975" cy="61071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https://static.wikia.nocookie.net/anime-characters-fight/images/d/d4/%D0%94%D1%83%D0%BD%D0%B0%D0%B9_%D0%98%D0%B2%D0%B0%D0%BD%D0%BE%D0%B2%D0%B8%D1%87_%282%29.png/revision/latest?cb=20200716071746&amp;path-prefix=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129" y="245753"/>
            <a:ext cx="2909125" cy="44793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66784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Дунай Иванович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Один из популярнейших богатырских образов в русских былинах. Дунай Иванович — персонаж трагический. Согласно легенде, во время свадьбы Дунай и Настасья </a:t>
            </a:r>
            <a:r>
              <a:rPr lang="ru-RU" sz="2400" b="1" dirty="0" err="1">
                <a:latin typeface="Monotype Corsiva" panose="03010101010201010101" pitchFamily="66" charset="0"/>
              </a:rPr>
              <a:t>Королевична</a:t>
            </a:r>
            <a:r>
              <a:rPr lang="ru-RU" sz="2400" b="1" dirty="0">
                <a:latin typeface="Monotype Corsiva" panose="03010101010201010101" pitchFamily="66" charset="0"/>
              </a:rPr>
              <a:t>, которая тоже была богатыркой, начинают хвастать, Дунай — храбростью, а Настасья — меткостью. Они устраивают поединок, и Настасья трижды простреливает серебряное кольцо, лежащее на голове у Дуная. Не в силах признать превосходство жены, Дунай приказывает ей повторить опасное испытание в обратном варианте: кольцо теперь на голове у Настасьи, а стреляет Дунай. Стрела Дуная попадает в Настасью. Она умирает, а Дунай бросается на свою саблю и умирает рядом с женой.</a:t>
            </a:r>
          </a:p>
        </p:txBody>
      </p:sp>
    </p:spTree>
    <p:extLst>
      <p:ext uri="{BB962C8B-B14F-4D97-AF65-F5344CB8AC3E}">
        <p14:creationId xmlns:p14="http://schemas.microsoft.com/office/powerpoint/2010/main" val="263140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www.b17.ru/foto/uploaded/upl_1489016384_2867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428" y="2121452"/>
            <a:ext cx="3146780" cy="440389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0356" y="116632"/>
            <a:ext cx="653447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Славянские </a:t>
            </a:r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поляницы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>
                <a:latin typeface="Monotype Corsiva" panose="03010101010201010101" pitchFamily="66" charset="0"/>
              </a:rPr>
              <a:t>История полна примеров, когда женщины брали в руки оружие и совершали подвиги. На Руси такие девы-воительницы назывались </a:t>
            </a:r>
            <a:r>
              <a:rPr lang="ru-RU" sz="2800" b="1" dirty="0" err="1">
                <a:latin typeface="Monotype Corsiva" panose="03010101010201010101" pitchFamily="66" charset="0"/>
              </a:rPr>
              <a:t>поляницами</a:t>
            </a:r>
            <a:r>
              <a:rPr lang="ru-RU" sz="2800" b="1" dirty="0">
                <a:latin typeface="Monotype Corsiva" panose="03010101010201010101" pitchFamily="66" charset="0"/>
              </a:rPr>
              <a:t>. В былинах </a:t>
            </a:r>
            <a:r>
              <a:rPr lang="ru-RU" sz="2800" b="1" dirty="0" err="1">
                <a:latin typeface="Monotype Corsiva" panose="03010101010201010101" pitchFamily="66" charset="0"/>
              </a:rPr>
              <a:t>поляницы</a:t>
            </a:r>
            <a:r>
              <a:rPr lang="ru-RU" sz="2800" b="1" dirty="0">
                <a:latin typeface="Monotype Corsiva" panose="03010101010201010101" pitchFamily="66" charset="0"/>
              </a:rPr>
              <a:t> по своей удали и умению владеть оружием мало в чем уступают богатырям-мужчинам. А порой и превосходят их. </a:t>
            </a:r>
          </a:p>
        </p:txBody>
      </p:sp>
    </p:spTree>
    <p:extLst>
      <p:ext uri="{BB962C8B-B14F-4D97-AF65-F5344CB8AC3E}">
        <p14:creationId xmlns:p14="http://schemas.microsoft.com/office/powerpoint/2010/main" val="84066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707b7c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0715" y="3068960"/>
            <a:ext cx="3162101" cy="378904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2068" y="188640"/>
            <a:ext cx="80603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Настасья </a:t>
            </a:r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Микулишна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Дочь богатыря-пахаря </a:t>
            </a:r>
            <a:r>
              <a:rPr lang="ru-RU" sz="2400" b="1" dirty="0" err="1">
                <a:latin typeface="Monotype Corsiva" panose="03010101010201010101" pitchFamily="66" charset="0"/>
              </a:rPr>
              <a:t>Микулы</a:t>
            </a:r>
            <a:r>
              <a:rPr lang="ru-RU" sz="2400" b="1" dirty="0">
                <a:latin typeface="Monotype Corsiva" panose="03010101010201010101" pitchFamily="66" charset="0"/>
              </a:rPr>
              <a:t> </a:t>
            </a:r>
            <a:r>
              <a:rPr lang="ru-RU" sz="2400" b="1" dirty="0" err="1">
                <a:latin typeface="Monotype Corsiva" panose="03010101010201010101" pitchFamily="66" charset="0"/>
              </a:rPr>
              <a:t>Селяниновича</a:t>
            </a:r>
            <a:r>
              <a:rPr lang="ru-RU" sz="2400" b="1" dirty="0">
                <a:latin typeface="Monotype Corsiva" panose="03010101010201010101" pitchFamily="66" charset="0"/>
              </a:rPr>
              <a:t>. Настасья была настолько сильна и могуча, что без труда одолела в единоборстве Добрыню Никитича. Доблестный Добрыня решил «</a:t>
            </a:r>
            <a:r>
              <a:rPr lang="ru-RU" sz="2400" b="1" dirty="0" err="1">
                <a:latin typeface="Monotype Corsiva" panose="03010101010201010101" pitchFamily="66" charset="0"/>
              </a:rPr>
              <a:t>поединоборствовать</a:t>
            </a:r>
            <a:r>
              <a:rPr lang="ru-RU" sz="2400" b="1" dirty="0">
                <a:latin typeface="Monotype Corsiva" panose="03010101010201010101" pitchFamily="66" charset="0"/>
              </a:rPr>
              <a:t>» в чистом поле с </a:t>
            </a:r>
            <a:r>
              <a:rPr lang="ru-RU" sz="2400" b="1" dirty="0" err="1">
                <a:latin typeface="Monotype Corsiva" panose="03010101010201010101" pitchFamily="66" charset="0"/>
              </a:rPr>
              <a:t>поляницей</a:t>
            </a:r>
            <a:r>
              <a:rPr lang="ru-RU" sz="2400" b="1" dirty="0">
                <a:latin typeface="Monotype Corsiva" panose="03010101010201010101" pitchFamily="66" charset="0"/>
              </a:rPr>
              <a:t> на свой лад. Он подъехал к ней сзади и ударил ее два раза что есть мочи палицей по голове. Но </a:t>
            </a:r>
            <a:r>
              <a:rPr lang="ru-RU" sz="2400" b="1" dirty="0" err="1">
                <a:latin typeface="Monotype Corsiva" panose="03010101010201010101" pitchFamily="66" charset="0"/>
              </a:rPr>
              <a:t>Микулишна</a:t>
            </a:r>
            <a:r>
              <a:rPr lang="ru-RU" sz="2400" b="1" dirty="0">
                <a:latin typeface="Monotype Corsiva" panose="03010101010201010101" pitchFamily="66" charset="0"/>
              </a:rPr>
              <a:t> и не взглянула на наглеца и даже не почувствовала удара.  Ударил Добрыня Настасью еще сильнее. Оглянулась на него </a:t>
            </a:r>
            <a:r>
              <a:rPr lang="ru-RU" sz="2400" b="1" dirty="0" err="1">
                <a:latin typeface="Monotype Corsiva" panose="03010101010201010101" pitchFamily="66" charset="0"/>
              </a:rPr>
              <a:t>богатырша</a:t>
            </a:r>
            <a:r>
              <a:rPr lang="ru-RU" sz="2400" b="1" dirty="0">
                <a:latin typeface="Monotype Corsiva" panose="03010101010201010101" pitchFamily="66" charset="0"/>
              </a:rPr>
              <a:t> и говорит: «Я-то думала, комарики покусывают. Ан то русские богатыри пощелкивают»</a:t>
            </a:r>
          </a:p>
        </p:txBody>
      </p:sp>
    </p:spTree>
    <p:extLst>
      <p:ext uri="{BB962C8B-B14F-4D97-AF65-F5344CB8AC3E}">
        <p14:creationId xmlns:p14="http://schemas.microsoft.com/office/powerpoint/2010/main" val="274635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88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532016b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152836"/>
            <a:ext cx="4176464" cy="451652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504" y="188640"/>
            <a:ext cx="885698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Поляница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Савишна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>
                <a:latin typeface="Monotype Corsiva" panose="03010101010201010101" pitchFamily="66" charset="0"/>
              </a:rPr>
              <a:t>Женой Ильи Муромца была </a:t>
            </a:r>
            <a:r>
              <a:rPr lang="ru-RU" sz="2800" b="1" dirty="0" err="1">
                <a:latin typeface="Monotype Corsiva" panose="03010101010201010101" pitchFamily="66" charset="0"/>
              </a:rPr>
              <a:t>поляница</a:t>
            </a:r>
            <a:r>
              <a:rPr lang="ru-RU" sz="2800" b="1" dirty="0">
                <a:latin typeface="Monotype Corsiva" panose="03010101010201010101" pitchFamily="66" charset="0"/>
              </a:rPr>
              <a:t> </a:t>
            </a:r>
            <a:r>
              <a:rPr lang="ru-RU" sz="2800" b="1" dirty="0" err="1">
                <a:latin typeface="Monotype Corsiva" panose="03010101010201010101" pitchFamily="66" charset="0"/>
              </a:rPr>
              <a:t>Савишна</a:t>
            </a:r>
            <a:r>
              <a:rPr lang="ru-RU" sz="2800" b="1" dirty="0">
                <a:latin typeface="Monotype Corsiva" panose="03010101010201010101" pitchFamily="66" charset="0"/>
              </a:rPr>
              <a:t>. Она, переодевшись в богатырское платье мужа, спасает Киев от </a:t>
            </a:r>
            <a:r>
              <a:rPr lang="ru-RU" sz="2800" b="1" dirty="0" err="1">
                <a:latin typeface="Monotype Corsiva" panose="03010101010201010101" pitchFamily="66" charset="0"/>
              </a:rPr>
              <a:t>Тугарина</a:t>
            </a:r>
            <a:r>
              <a:rPr lang="ru-RU" sz="2800" b="1" dirty="0">
                <a:latin typeface="Monotype Corsiva" panose="03010101010201010101" pitchFamily="66" charset="0"/>
              </a:rPr>
              <a:t> Змея.</a:t>
            </a:r>
          </a:p>
        </p:txBody>
      </p:sp>
    </p:spTree>
    <p:extLst>
      <p:ext uri="{BB962C8B-B14F-4D97-AF65-F5344CB8AC3E}">
        <p14:creationId xmlns:p14="http://schemas.microsoft.com/office/powerpoint/2010/main" val="110878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-162272"/>
            <a:ext cx="9216008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319ea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764" y="1484784"/>
            <a:ext cx="4068452" cy="511256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116632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9436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Поляница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Алёнушка</a:t>
            </a:r>
          </a:p>
          <a:p>
            <a:r>
              <a:rPr lang="ru-RU" sz="2800" b="1" dirty="0">
                <a:latin typeface="Monotype Corsiva" panose="03010101010201010101" pitchFamily="66" charset="0"/>
              </a:rPr>
              <a:t> Женой Алёши Поповича в былинах становится Елена (Петровна), она же </a:t>
            </a:r>
            <a:r>
              <a:rPr lang="ru-RU" sz="2800" b="1" dirty="0" err="1">
                <a:latin typeface="Monotype Corsiva" panose="03010101010201010101" pitchFamily="66" charset="0"/>
              </a:rPr>
              <a:t>Еленушка</a:t>
            </a:r>
            <a:r>
              <a:rPr lang="ru-RU" sz="2800" b="1" dirty="0">
                <a:latin typeface="Monotype Corsiva" panose="03010101010201010101" pitchFamily="66" charset="0"/>
              </a:rPr>
              <a:t>, Алёна, Алёнушка.</a:t>
            </a:r>
          </a:p>
        </p:txBody>
      </p:sp>
    </p:spTree>
    <p:extLst>
      <p:ext uri="{BB962C8B-B14F-4D97-AF65-F5344CB8AC3E}">
        <p14:creationId xmlns:p14="http://schemas.microsoft.com/office/powerpoint/2010/main" val="349592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916832"/>
            <a:ext cx="5371302" cy="396044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Какие доспехи носили русские богатыри</a:t>
            </a:r>
          </a:p>
          <a:p>
            <a:pPr algn="ctr"/>
            <a:r>
              <a:rPr lang="ru-RU" sz="2800" b="1" dirty="0">
                <a:latin typeface="Monotype Corsiva" panose="03010101010201010101" pitchFamily="66" charset="0"/>
              </a:rPr>
              <a:t>Богатырю, помимо простой одежды, необходима защитная одежда, которая убережет тело от ранений на поле боя.</a:t>
            </a:r>
          </a:p>
        </p:txBody>
      </p:sp>
    </p:spTree>
    <p:extLst>
      <p:ext uri="{BB962C8B-B14F-4D97-AF65-F5344CB8AC3E}">
        <p14:creationId xmlns:p14="http://schemas.microsoft.com/office/powerpoint/2010/main" val="107888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atherineasquithgallery.com/uploads/posts/2021-02/1612571496_37-p-fon-zelenaya-trava-goluboe-nebo-multyashni-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8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7.pngwing.com/pngs/686/917/png-transparent-ilya-muromets-dobrynya-nikitich-russian-fairy-tale-bogatyr-hero-horse-mammal-fictional-character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93" b="99749" l="6196" r="94783">
                        <a14:foregroundMark x1="54891" y1="4694" x2="54891" y2="4694"/>
                        <a14:foregroundMark x1="53261" y1="1676" x2="53261" y2="1676"/>
                        <a14:foregroundMark x1="94891" y1="47695" x2="94891" y2="47695"/>
                        <a14:foregroundMark x1="56848" y1="98240" x2="56848" y2="98240"/>
                        <a14:foregroundMark x1="67826" y1="99749" x2="67826" y2="99749"/>
                        <a14:foregroundMark x1="6196" y1="49790" x2="6196" y2="49790"/>
                        <a14:foregroundMark x1="26630" y1="86085" x2="26630" y2="860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696" y="3341794"/>
            <a:ext cx="2736304" cy="35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496944" cy="460851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и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могучие Богатыри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славной Руси!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скакать врагам по нашей Земле!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топтать их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коням Землю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русскую!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затмить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Солнце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красное!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 стоит Русь – не шатается!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века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простоит Не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шелохнется!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3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604733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Шлем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Шлем изготавливали из металлических пластин, он имел конусообразную форму. Благодаря такой форме, голова была максимально защищена от ударов меча</a:t>
            </a:r>
            <a:r>
              <a:rPr lang="ru-RU" sz="27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 просто с нее соскальзывал. Внутри шлем обивался кожей, что смягчало удар.</a:t>
            </a:r>
            <a:r>
              <a:rPr lang="ru-RU" dirty="0">
                <a:solidFill>
                  <a:srgbClr val="111111"/>
                </a:solidFill>
                <a:latin typeface="inherit"/>
              </a:rPr>
              <a:t/>
            </a:r>
            <a:br>
              <a:rPr lang="ru-RU" dirty="0">
                <a:solidFill>
                  <a:srgbClr val="111111"/>
                </a:solidFill>
                <a:latin typeface="inherit"/>
              </a:rPr>
            </a:br>
            <a:endParaRPr lang="ru-RU" dirty="0"/>
          </a:p>
        </p:txBody>
      </p:sp>
      <p:pic>
        <p:nvPicPr>
          <p:cNvPr id="18434" name="Picture 2" descr="https://cs1.livemaster.ru/storage/83/fa/56d330963061279a77337bcd9675--subkultury-shlem-slavyanskij-iz-gnezdov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1878" y="332656"/>
            <a:ext cx="4590510" cy="598931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45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7"/>
            <a:ext cx="3456384" cy="565909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Кольчуга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Весила кольчуга около 10 килограмм и состояла из плотно прилегающих друг к другу металлических колец. Изготовление кольчуги — очень сложный, тонкий и долгий процесс. Так же использовались кожаные рубахи, на которые нашивались пластины из металла, называлась такая защита «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куяк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21506" name="Picture 2" descr="https://resh.edu.ru/uploads/lesson_extract/4213/20190517131242/OEBPS/objects/t_izoi_1_10_2/5c16559fa4db3438f0e593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768" y="548680"/>
            <a:ext cx="5238750" cy="495300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80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4234482"/>
          </a:xfrm>
        </p:spPr>
        <p:txBody>
          <a:bodyPr>
            <a:normAutofit/>
          </a:bodyPr>
          <a:lstStyle/>
          <a:p>
            <a:pPr fontAlgn="base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Щит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Щиты изготавливались из дерева и были очень легкими. С таким щитом можно было легко двигаться в процессе битвы, но это снижало степень защиты, так как дерево далеко не самый прочный материал. </a:t>
            </a:r>
            <a:r>
              <a:rPr lang="ru-RU" sz="2400" dirty="0">
                <a:solidFill>
                  <a:srgbClr val="111111"/>
                </a:solidFill>
                <a:latin typeface="inherit"/>
              </a:rPr>
              <a:t/>
            </a:r>
            <a:br>
              <a:rPr lang="ru-RU" sz="2400" dirty="0">
                <a:solidFill>
                  <a:srgbClr val="111111"/>
                </a:solidFill>
                <a:latin typeface="inherit"/>
              </a:rPr>
            </a:br>
            <a:endParaRPr lang="ru-RU" sz="2400" dirty="0"/>
          </a:p>
        </p:txBody>
      </p:sp>
      <p:pic>
        <p:nvPicPr>
          <p:cNvPr id="22530" name="Picture 2" descr="https://sun9-20.userapi.com/Cu5gKLNJADGz1xIJaKEYPtne4oBxoPmFfp2egg/3hvCnRkZFg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2995" y="0"/>
            <a:ext cx="3631808" cy="676875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04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084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805" y="46037"/>
            <a:ext cx="8229600" cy="243428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Оружие богатыря</a:t>
            </a:r>
            <a:r>
              <a:rPr lang="ru-RU" sz="2800" b="1" dirty="0" smtClean="0">
                <a:solidFill>
                  <a:srgbClr val="11111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11111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11111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Важным </a:t>
            </a:r>
            <a:r>
              <a:rPr lang="ru-RU" sz="2800" b="1" dirty="0">
                <a:solidFill>
                  <a:srgbClr val="111111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было и оружие, которое предоставляет богатырю не только  защиту, но и дает возможность активно нападать. Существуют несколько видов оружия.</a:t>
            </a:r>
            <a:r>
              <a:rPr lang="ru-RU" sz="2800" b="1" dirty="0">
                <a:latin typeface="Monotype Corsiva" panose="03010101010201010101" pitchFamily="66" charset="0"/>
              </a:rPr>
              <a:t/>
            </a:r>
            <a:br>
              <a:rPr lang="ru-RU" sz="2800" b="1" dirty="0">
                <a:latin typeface="Monotype Corsiva" panose="03010101010201010101" pitchFamily="66" charset="0"/>
              </a:rPr>
            </a:b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4" name="AutoShape 2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kartinkinaden.ru/uploads/posts/2021-04/1618027588_7-p-russkii-voin-fentezi-7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78" y="2132856"/>
            <a:ext cx="438905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3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mbabur.ru/wp-content/uploads/%D0%9D%D0%B0%D1%81%D1%82%D0%BE%D0%BB%D1%8C%D0%BD%D1%8B%D0%B5-%D1%81%D1%83%D0%B2%D0%B5%D0%BD%D0%B8%D1%80%D1%8B/sn_104_1_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233438"/>
            <a:ext cx="4176464" cy="240067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b.ru/media/i/7/9/6/1/7/6/i/7961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355" y="3861048"/>
            <a:ext cx="3495013" cy="262126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Какие доспехи носили русские богатыри и чем были вооружены на самом деле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601320"/>
            <a:ext cx="2536733" cy="212346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9512" y="0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Булава </a:t>
            </a:r>
            <a:r>
              <a:rPr lang="ru-RU" sz="2800" b="1" dirty="0">
                <a:latin typeface="Monotype Corsiva" panose="03010101010201010101" pitchFamily="66" charset="0"/>
              </a:rPr>
              <a:t>выглядит как деревянная дубина, от конца которой отходит цепочка, а на цепочке находится металлический шар с шипами. для боя с близкого расстояния служила </a:t>
            </a:r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палица. </a:t>
            </a:r>
            <a:r>
              <a:rPr lang="ru-RU" sz="2800" b="1" dirty="0">
                <a:latin typeface="Monotype Corsiva" panose="03010101010201010101" pitchFamily="66" charset="0"/>
              </a:rPr>
              <a:t>Это, изготовленная из дерева, большая дубина, конец которой оборачивался пластиной из метала, для усиления эффекта туда добавлялись шипы или гвозди.</a:t>
            </a:r>
          </a:p>
        </p:txBody>
      </p:sp>
    </p:spTree>
    <p:extLst>
      <p:ext uri="{BB962C8B-B14F-4D97-AF65-F5344CB8AC3E}">
        <p14:creationId xmlns:p14="http://schemas.microsoft.com/office/powerpoint/2010/main" val="145938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356992"/>
            <a:ext cx="3338774" cy="33752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074" name="Picture 2" descr="https://media.istockphoto.com/vectors/weapon-spear-vector-id180392068?k=6&amp;m=180392068&amp;s=612x612&amp;w=0&amp;h=gBFUR1EDYW4e9NsOvoQaQmQtLVEVR8eOd8xvAD42u04=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0" b="98366" l="817" r="99183">
                        <a14:foregroundMark x1="98366" y1="5065" x2="98366" y2="5065"/>
                        <a14:foregroundMark x1="817" y1="98529" x2="817" y2="98529"/>
                        <a14:foregroundMark x1="99183" y1="980" x2="99183" y2="9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9" y="1948259"/>
            <a:ext cx="3096344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7" y="764704"/>
            <a:ext cx="813690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Копье </a:t>
            </a:r>
            <a:r>
              <a:rPr lang="ru-RU" sz="2800" b="1" dirty="0">
                <a:latin typeface="Monotype Corsiva" panose="03010101010201010101" pitchFamily="66" charset="0"/>
              </a:rPr>
              <a:t>делалось из дерева с железным, острозаточенным наконечником.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534" y="1965510"/>
            <a:ext cx="3194758" cy="410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56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cdn1.ozone.ru/multimedia/10168104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cdn1.ozone.ru/multimedia/101681043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knigamir.com/upload/iblock/a17/a17a268b35c7514fe985ad1a03f5ded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500" r="97667">
                        <a14:foregroundMark x1="95333" y1="19333" x2="95333" y2="19333"/>
                        <a14:foregroundMark x1="97833" y1="17333" x2="97833" y2="17333"/>
                        <a14:foregroundMark x1="4833" y1="80500" x2="4833" y2="80500"/>
                        <a14:foregroundMark x1="1500" y1="82500" x2="1500" y2="8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282" y="2132856"/>
            <a:ext cx="3399929" cy="33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929" y="1412776"/>
            <a:ext cx="3672519" cy="519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975" y="28872"/>
            <a:ext cx="829647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Меч </a:t>
            </a:r>
            <a:r>
              <a:rPr lang="ru-RU" sz="2800" b="1" dirty="0">
                <a:latin typeface="Monotype Corsiva" panose="03010101010201010101" pitchFamily="66" charset="0"/>
              </a:rPr>
              <a:t>являлся  главным оружием богатыря. Это колющее и рубящее оружие в виде острого прямого клинка с рукояткой.</a:t>
            </a:r>
          </a:p>
        </p:txBody>
      </p:sp>
    </p:spTree>
    <p:extLst>
      <p:ext uri="{BB962C8B-B14F-4D97-AF65-F5344CB8AC3E}">
        <p14:creationId xmlns:p14="http://schemas.microsoft.com/office/powerpoint/2010/main" val="148191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2001837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img.artlebedev.ru/everything/illustrations/i/7d246d6858ef718a52b9d31639497e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998079"/>
            <a:ext cx="3460670" cy="438324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g-fotki.yandex.ru/get/199051/165929484.590/0_1bd447_181a81af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495845" cy="229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-33486"/>
            <a:ext cx="842922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Самое известное оружие  это конечно 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лук </a:t>
            </a:r>
            <a:r>
              <a:rPr lang="ru-RU" sz="2800" b="1" dirty="0">
                <a:latin typeface="Monotype Corsiva" panose="03010101010201010101" pitchFamily="66" charset="0"/>
              </a:rPr>
              <a:t>и 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стрелы.</a:t>
            </a:r>
            <a:r>
              <a:rPr lang="ru-RU" sz="2800" b="1" dirty="0">
                <a:latin typeface="Monotype Corsiva" panose="03010101010201010101" pitchFamily="66" charset="0"/>
              </a:rPr>
              <a:t> Лук изготавливали из рогов животных или дерева. Чаще всего для этого использовалась береза. Стрелы были деревянные, с наконечниками из металла. Хранили их в кожаном колчане, который вешался за спину</a:t>
            </a:r>
            <a:r>
              <a:rPr lang="ru-RU" sz="2800" b="1" dirty="0" smtClean="0">
                <a:latin typeface="Monotype Corsiva" panose="03010101010201010101" pitchFamily="66" charset="0"/>
              </a:rPr>
              <a:t>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52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emiart.ru/forum/uploads/post-27417-1173553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8" y="0"/>
            <a:ext cx="91699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232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23528" y="116632"/>
            <a:ext cx="8712968" cy="3600400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Давным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давно, на месте городов и деревень, где мы сейчас живём, были непроходимые леса, полные зверей и птиц. Многие территории занимали топкие болота.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на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земле жили славяне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соседи хазары и монголы - татары - часто нападали на славян, опустошали земли, разоряли дома, уводили в плен людей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в таких условиях могли только очень сильные, выносливые и храбрые люди.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Кто же защищал нашу Родину от врагов?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0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catherineasquithgallery.com/uploads/posts/2021-02/1612760520_97-p-fon-goluboi-myatnii-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24" y="0"/>
            <a:ext cx="9290296" cy="685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4632" cy="72007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богатыри?</a:t>
            </a:r>
            <a:endParaRPr lang="ru-RU" dirty="0">
              <a:solidFill>
                <a:srgbClr val="9900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4896544" cy="4586064"/>
          </a:xfrm>
        </p:spPr>
        <p:txBody>
          <a:bodyPr>
            <a:noAutofit/>
          </a:bodyPr>
          <a:lstStyle/>
          <a:p>
            <a:pPr algn="l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люди безмерной силы, стойкости и отваги, совершающие воинские подвиги. Богатыри охраняли нашу Родину от врагов - стояли на заставе (границе), мимо них ни зверь незамеченным не проскользнёт, ни птица не пролетит, а тем более враг не пройдёт. 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Отправимся в старину и познакомимся с русскими богатырями, и вы узнаете, какие подвиги они совершили, защищая нашу землю.</a:t>
            </a:r>
            <a:b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i.pinimg.com/originals/67/a4/46/67a44601034e80575d3717a7deb628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58" b="99314" l="1200" r="98133">
                        <a14:foregroundMark x1="65733" y1="2332" x2="65733" y2="2332"/>
                        <a14:foregroundMark x1="95067" y1="2058" x2="95067" y2="2058"/>
                        <a14:foregroundMark x1="86800" y1="11248" x2="86800" y2="11248"/>
                        <a14:foregroundMark x1="78800" y1="16187" x2="78800" y2="16187"/>
                        <a14:foregroundMark x1="27067" y1="72016" x2="27067" y2="72016"/>
                        <a14:foregroundMark x1="26133" y1="82442" x2="26133" y2="82442"/>
                        <a14:foregroundMark x1="16400" y1="83676" x2="16400" y2="83676"/>
                        <a14:foregroundMark x1="3200" y1="96845" x2="3200" y2="96845"/>
                        <a14:foregroundMark x1="1333" y1="99451" x2="1333" y2="99451"/>
                        <a14:foregroundMark x1="14267" y1="90261" x2="14267" y2="90261"/>
                        <a14:foregroundMark x1="10933" y1="93416" x2="10933" y2="93416"/>
                        <a14:foregroundMark x1="8133" y1="93141" x2="8133" y2="93141"/>
                        <a14:foregroundMark x1="6000" y1="89026" x2="6000" y2="89026"/>
                        <a14:foregroundMark x1="4133" y1="85597" x2="4133" y2="85597"/>
                        <a14:foregroundMark x1="2933" y1="83951" x2="2933" y2="83951"/>
                        <a14:foregroundMark x1="5600" y1="92867" x2="5600" y2="92867"/>
                        <a14:foregroundMark x1="12133" y1="93141" x2="12133" y2="93141"/>
                        <a14:foregroundMark x1="15467" y1="94650" x2="15467" y2="94650"/>
                        <a14:foregroundMark x1="17600" y1="96296" x2="17600" y2="96296"/>
                        <a14:foregroundMark x1="16400" y1="97531" x2="16400" y2="97531"/>
                        <a14:foregroundMark x1="14267" y1="97531" x2="14267" y2="97531"/>
                        <a14:foregroundMark x1="12400" y1="95062" x2="12400" y2="95062"/>
                        <a14:foregroundMark x1="92000" y1="29218" x2="92000" y2="29218"/>
                        <a14:foregroundMark x1="90533" y1="19067" x2="90533" y2="19067"/>
                        <a14:foregroundMark x1="90533" y1="8368" x2="90533" y2="8368"/>
                        <a14:foregroundMark x1="98133" y1="2332" x2="98133" y2="2332"/>
                        <a14:foregroundMark x1="24000" y1="67901" x2="24000" y2="67901"/>
                        <a14:foregroundMark x1="21333" y1="71742" x2="21333" y2="71742"/>
                        <a14:backgroundMark x1="5867" y1="95473" x2="5867" y2="95473"/>
                        <a14:backgroundMark x1="9333" y1="95473" x2="9333" y2="954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4304" y="2138099"/>
            <a:ext cx="4815349" cy="46805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3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640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5a0ce60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095" y="2900455"/>
            <a:ext cx="7287493" cy="384655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4" name="AutoShape 2" descr="https://kartinkinaden.ru/uploads/posts/2021-01/1611218464_58-p-goluboi-fon-bez-risunka-6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kartinkinaden.ru/uploads/posts/2021-01/1611218464_58-p-goluboi-fon-bez-risunka-6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kartinkinaden.ru/uploads/posts/2021-01/1611218464_58-p-goluboi-fon-bez-risunka-6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kartinkinaden.ru/uploads/posts/2021-01/1611218464_58-p-goluboi-fon-bez-risunka-6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5575" y="82599"/>
            <a:ext cx="84589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Вольга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Всеславович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  </a:t>
            </a:r>
            <a:endParaRPr lang="ru-RU" sz="4000" b="1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русский </a:t>
            </a:r>
            <a:r>
              <a:rPr lang="ru-RU" sz="2800" b="1" dirty="0">
                <a:latin typeface="Monotype Corsiva" panose="03010101010201010101" pitchFamily="66" charset="0"/>
              </a:rPr>
              <a:t>богатырь, основными чертами его были: хитрость, способность к </a:t>
            </a:r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оборотничеству</a:t>
            </a:r>
            <a:r>
              <a:rPr lang="ru-RU" sz="2800" b="1" dirty="0">
                <a:latin typeface="Monotype Corsiva" panose="03010101010201010101" pitchFamily="66" charset="0"/>
              </a:rPr>
              <a:t>, умение понимать язык птиц и животных. Учился он  у семи мудрецов всем наукам-премудростям. Научился оборачиваться серым волком, да ясным соколом, да рыбой-щучиной.</a:t>
            </a:r>
          </a:p>
        </p:txBody>
      </p:sp>
    </p:spTree>
    <p:extLst>
      <p:ext uri="{BB962C8B-B14F-4D97-AF65-F5344CB8AC3E}">
        <p14:creationId xmlns:p14="http://schemas.microsoft.com/office/powerpoint/2010/main" val="11724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40ec49f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352304"/>
            <a:ext cx="5946451" cy="331705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504" y="-68456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Микула </a:t>
            </a:r>
            <a:r>
              <a:rPr lang="ru-RU" sz="4000" b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Селянинович</a:t>
            </a:r>
            <a:endParaRPr lang="ru-RU" sz="4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>
                <a:latin typeface="Monotype Corsiva" panose="03010101010201010101" pitchFamily="66" charset="0"/>
              </a:rPr>
              <a:t>Былинный богатырь Микула </a:t>
            </a:r>
            <a:r>
              <a:rPr lang="ru-RU" sz="2800" b="1" dirty="0" err="1">
                <a:latin typeface="Monotype Corsiva" panose="03010101010201010101" pitchFamily="66" charset="0"/>
              </a:rPr>
              <a:t>Селянинович</a:t>
            </a:r>
            <a:r>
              <a:rPr lang="ru-RU" sz="2800" b="1" dirty="0">
                <a:latin typeface="Monotype Corsiva" panose="03010101010201010101" pitchFamily="66" charset="0"/>
              </a:rPr>
              <a:t> был простым пахарем. Он был наделен огромной силой, которая присуща русским богатырям, защитникам, но сила эта у него была направлена на обработку родной земли-матушки, пашни. Он не сражается на поле брани в воинских доспехах, не побеждает злых змеев-драконов, налетающих на Русскую землю. Микула </a:t>
            </a:r>
            <a:r>
              <a:rPr lang="ru-RU" sz="2800" b="1" dirty="0" err="1">
                <a:latin typeface="Monotype Corsiva" panose="03010101010201010101" pitchFamily="66" charset="0"/>
              </a:rPr>
              <a:t>Селянинович</a:t>
            </a:r>
            <a:r>
              <a:rPr lang="ru-RU" sz="2800" b="1" dirty="0">
                <a:latin typeface="Monotype Corsiva" panose="03010101010201010101" pitchFamily="66" charset="0"/>
              </a:rPr>
              <a:t> пашет своей кленовой сохой землю на невзрачной соловой кобыле</a:t>
            </a:r>
          </a:p>
        </p:txBody>
      </p:sp>
    </p:spTree>
    <p:extLst>
      <p:ext uri="{BB962C8B-B14F-4D97-AF65-F5344CB8AC3E}">
        <p14:creationId xmlns:p14="http://schemas.microsoft.com/office/powerpoint/2010/main" val="235066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28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424f5d6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780" y="3717031"/>
            <a:ext cx="3960440" cy="3140967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504" y="188640"/>
            <a:ext cx="90364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Святогор 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Один из самых загадочных персонажей. Святогора трудно назвать героем, потому что, собственно, никаких подвигов он не совершает. Он привязан только к Святым горам. Однажды богатырь наезжает в поле на «маленькую сумочку». Хотел он эту сумочку поднять, да по колена Святогор в землю </a:t>
            </a:r>
            <a:r>
              <a:rPr lang="ru-RU" sz="2400" b="1" dirty="0" err="1">
                <a:latin typeface="Monotype Corsiva" panose="03010101010201010101" pitchFamily="66" charset="0"/>
              </a:rPr>
              <a:t>угряз</a:t>
            </a:r>
            <a:r>
              <a:rPr lang="ru-RU" sz="2400" b="1" dirty="0">
                <a:latin typeface="Monotype Corsiva" panose="03010101010201010101" pitchFamily="66" charset="0"/>
              </a:rPr>
              <a:t>, а по белу лицу не слезы, а кровь течет. Где Святогор увяз, тут и встать не мог, тут ему было и </a:t>
            </a:r>
            <a:r>
              <a:rPr lang="ru-RU" sz="2400" b="1" dirty="0" err="1">
                <a:latin typeface="Monotype Corsiva" panose="03010101010201010101" pitchFamily="66" charset="0"/>
              </a:rPr>
              <a:t>кончение</a:t>
            </a:r>
            <a:r>
              <a:rPr lang="ru-RU" sz="2400" b="1" dirty="0">
                <a:latin typeface="Monotype Corsiva" panose="03010101010201010101" pitchFamily="66" charset="0"/>
              </a:rPr>
              <a:t>». Что такое эта сумочка? Есть такие объяснения: «В сумочке... тяга земная», «тягость от матушки сырой земли», «весь земной груз сложен».</a:t>
            </a:r>
          </a:p>
        </p:txBody>
      </p:sp>
    </p:spTree>
    <p:extLst>
      <p:ext uri="{BB962C8B-B14F-4D97-AF65-F5344CB8AC3E}">
        <p14:creationId xmlns:p14="http://schemas.microsoft.com/office/powerpoint/2010/main" val="319571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1688da7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3636404" cy="295232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8408" y="21441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Добрыня Никитич</a:t>
            </a:r>
          </a:p>
          <a:p>
            <a:r>
              <a:rPr lang="ru-RU" sz="2800" b="1" dirty="0">
                <a:latin typeface="Monotype Corsiva" panose="03010101010201010101" pitchFamily="66" charset="0"/>
              </a:rPr>
              <a:t>Добрыня Никитич - один из наиболее известных русских богатырей. Верный товарищ и боевой друг  Ильи Муромца и Алёши Поповича. Добрыня обладал недюжинной силой, также он славился смекалкой, тактикой, блестящим умом.  Добрыня служил при дворе князя Владимира, был его верным подданным, выполнял самые опасные и сложные поручения. Добрыня не только бьётся со Змеем, но и освобождает из плена племянницу князя Владимира Забаву </a:t>
            </a:r>
            <a:r>
              <a:rPr lang="ru-RU" sz="2800" b="1" dirty="0" err="1">
                <a:latin typeface="Monotype Corsiva" panose="03010101010201010101" pitchFamily="66" charset="0"/>
              </a:rPr>
              <a:t>Путятичну</a:t>
            </a:r>
            <a:r>
              <a:rPr lang="ru-RU" sz="2800" b="1" dirty="0">
                <a:latin typeface="Monotype Corsiva" panose="03010101010201010101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435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s://i.pinimg.com/originals/0d/50/c0/0d50c0e0ffc9bc70909d95ed246ce6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272"/>
            <a:ext cx="9144000" cy="7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илья муромец биограф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320" y="4077072"/>
            <a:ext cx="3291428" cy="243059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Илья Муромец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известный </a:t>
            </a:r>
            <a:r>
              <a:rPr lang="ru-RU" sz="2800" b="1" dirty="0">
                <a:latin typeface="Monotype Corsiva" panose="03010101010201010101" pitchFamily="66" charset="0"/>
              </a:rPr>
              <a:t>герой русских былин. Он защищал родную землю от недругов. Богатырь обладал нечеловеческой силой. Наиболее известный подвиг Ильи Муромца - бой со злобным бандитом Соловьем-разбойником. Соловей-разбойник был грабителем, нападавшим на путников, которые шли по дороге в Киев. Грабитель получил свое прозвище за то, что громогласно свистел, а свист этот сеял смерть. Илья вступил с Соловьем-разбойником в поединок. Богатырю удалось победить злодея. Он привязал Соловья-разбойника к своему седлу.</a:t>
            </a:r>
          </a:p>
        </p:txBody>
      </p:sp>
    </p:spTree>
    <p:extLst>
      <p:ext uri="{BB962C8B-B14F-4D97-AF65-F5344CB8AC3E}">
        <p14:creationId xmlns:p14="http://schemas.microsoft.com/office/powerpoint/2010/main" val="277867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1323</Words>
  <Application>Microsoft Office PowerPoint</Application>
  <PresentationFormat>Экран (4:3)</PresentationFormat>
  <Paragraphs>50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Сильные и могучие Богатыри на славной Руси! Не скакать врагам по нашей Земле! Не топтать их коням Землю русскую! Не затмить им Солнце наше красное! Век стоит Русь – не шатается! И века простоит Не шелохнется! </vt:lpstr>
      <vt:lpstr>Презентация PowerPoint</vt:lpstr>
      <vt:lpstr>Кто такие богатыри?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      </vt:lpstr>
      <vt:lpstr>Презентация PowerPoint</vt:lpstr>
      <vt:lpstr>Презентация PowerPoint</vt:lpstr>
      <vt:lpstr> 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Шлем  Шлем изготавливали из металлических пластин, он имел конусообразную форму. Благодаря такой форме, голова была максимально защищена от ударов меча, он просто с нее соскальзывал. Внутри шлем обивался кожей, что смягчало удар. </vt:lpstr>
      <vt:lpstr> Кольчуга   Весила кольчуга около 10 килограмм и состояла из плотно прилегающих друг к другу металлических колец. Изготовление кольчуги — очень сложный, тонкий и долгий процесс. Так же использовались кожаные рубахи, на которые нашивались пластины из металла, называлась такая защита «куяк». </vt:lpstr>
      <vt:lpstr>Щит Щиты изготавливались из дерева и были очень легкими. С таким щитом можно было легко двигаться в процессе битвы, но это снижало степень защиты, так как дерево далеко не самый прочный материал.  </vt:lpstr>
      <vt:lpstr>Оружие богатыря Важным было и оружие, которое предоставляет богатырю не только  защиту, но и дает возможность активно нападать. Существуют несколько видов оружия. </vt:lpstr>
      <vt:lpstr>Презентация PowerPoint</vt:lpstr>
      <vt:lpstr>Презентация PowerPoint</vt:lpstr>
      <vt:lpstr>Презентация PowerPoint</vt:lpstr>
      <vt:lpstr>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автономное учреждение «Детский сад №18»   Богатыри земли русской</dc:title>
  <dc:creator>вова1</dc:creator>
  <cp:lastModifiedBy>Анастасия</cp:lastModifiedBy>
  <cp:revision>37</cp:revision>
  <dcterms:created xsi:type="dcterms:W3CDTF">2021-06-22T13:01:54Z</dcterms:created>
  <dcterms:modified xsi:type="dcterms:W3CDTF">2024-02-15T07:49:33Z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1998527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