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3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4" r:id="rId8"/>
    <p:sldId id="273" r:id="rId9"/>
    <p:sldId id="276" r:id="rId10"/>
    <p:sldId id="277" r:id="rId11"/>
    <p:sldId id="278" r:id="rId12"/>
    <p:sldId id="279" r:id="rId13"/>
    <p:sldId id="280" r:id="rId14"/>
    <p:sldId id="281" r:id="rId15"/>
    <p:sldId id="282" r:id="rId16"/>
    <p:sldId id="283" r:id="rId17"/>
    <p:sldId id="284" r:id="rId18"/>
    <p:sldId id="285" r:id="rId19"/>
    <p:sldId id="286" r:id="rId20"/>
    <p:sldId id="287" r:id="rId21"/>
    <p:sldId id="290" r:id="rId22"/>
    <p:sldId id="262" r:id="rId23"/>
    <p:sldId id="263" r:id="rId24"/>
    <p:sldId id="269" r:id="rId25"/>
    <p:sldId id="270" r:id="rId26"/>
    <p:sldId id="271" r:id="rId27"/>
    <p:sldId id="291" r:id="rId2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191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31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D6AD3-D2D5-4908-9B9C-C12498543E53}" type="datetimeFigureOut">
              <a:rPr lang="ru-RU" smtClean="0"/>
              <a:t>16.02.2024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470C9-8AAC-4B5F-A9CF-2F4F98DDBB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72881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D6AD3-D2D5-4908-9B9C-C12498543E53}" type="datetimeFigureOut">
              <a:rPr lang="ru-RU" smtClean="0"/>
              <a:t>16.02.2024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470C9-8AAC-4B5F-A9CF-2F4F98DDBB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67437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D6AD3-D2D5-4908-9B9C-C12498543E53}" type="datetimeFigureOut">
              <a:rPr lang="ru-RU" smtClean="0"/>
              <a:t>16.02.2024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470C9-8AAC-4B5F-A9CF-2F4F98DDBB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9512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D6AD3-D2D5-4908-9B9C-C12498543E53}" type="datetimeFigureOut">
              <a:rPr lang="ru-RU" smtClean="0"/>
              <a:t>16.02.2024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470C9-8AAC-4B5F-A9CF-2F4F98DDBBB5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669201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D6AD3-D2D5-4908-9B9C-C12498543E53}" type="datetimeFigureOut">
              <a:rPr lang="ru-RU" smtClean="0"/>
              <a:t>16.02.2024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470C9-8AAC-4B5F-A9CF-2F4F98DDBB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60446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D6AD3-D2D5-4908-9B9C-C12498543E53}" type="datetimeFigureOut">
              <a:rPr lang="ru-RU" smtClean="0"/>
              <a:t>16.02.2024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470C9-8AAC-4B5F-A9CF-2F4F98DDBB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28193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D6AD3-D2D5-4908-9B9C-C12498543E53}" type="datetimeFigureOut">
              <a:rPr lang="ru-RU" smtClean="0"/>
              <a:t>16.02.2024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470C9-8AAC-4B5F-A9CF-2F4F98DDBB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34066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D6AD3-D2D5-4908-9B9C-C12498543E53}" type="datetimeFigureOut">
              <a:rPr lang="ru-RU" smtClean="0"/>
              <a:t>16.02.2024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470C9-8AAC-4B5F-A9CF-2F4F98DDBB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59989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D6AD3-D2D5-4908-9B9C-C12498543E53}" type="datetimeFigureOut">
              <a:rPr lang="ru-RU" smtClean="0"/>
              <a:t>16.02.2024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470C9-8AAC-4B5F-A9CF-2F4F98DDBB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63786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D6AD3-D2D5-4908-9B9C-C12498543E53}" type="datetimeFigureOut">
              <a:rPr lang="ru-RU" smtClean="0"/>
              <a:t>16.02.2024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470C9-8AAC-4B5F-A9CF-2F4F98DDBB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4767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D6AD3-D2D5-4908-9B9C-C12498543E53}" type="datetimeFigureOut">
              <a:rPr lang="ru-RU" smtClean="0"/>
              <a:t>16.02.2024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470C9-8AAC-4B5F-A9CF-2F4F98DDBB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85221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D6AD3-D2D5-4908-9B9C-C12498543E53}" type="datetimeFigureOut">
              <a:rPr lang="ru-RU" smtClean="0"/>
              <a:t>16.02.2024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470C9-8AAC-4B5F-A9CF-2F4F98DDBB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89567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D6AD3-D2D5-4908-9B9C-C12498543E53}" type="datetimeFigureOut">
              <a:rPr lang="ru-RU" smtClean="0"/>
              <a:t>16.02.2024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470C9-8AAC-4B5F-A9CF-2F4F98DDBB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4879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D6AD3-D2D5-4908-9B9C-C12498543E53}" type="datetimeFigureOut">
              <a:rPr lang="ru-RU" smtClean="0"/>
              <a:t>16.02.2024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470C9-8AAC-4B5F-A9CF-2F4F98DDBB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91468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D6AD3-D2D5-4908-9B9C-C12498543E53}" type="datetimeFigureOut">
              <a:rPr lang="ru-RU" smtClean="0"/>
              <a:t>16.02.2024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470C9-8AAC-4B5F-A9CF-2F4F98DDBB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63084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D6AD3-D2D5-4908-9B9C-C12498543E53}" type="datetimeFigureOut">
              <a:rPr lang="ru-RU" smtClean="0"/>
              <a:t>16.02.2024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470C9-8AAC-4B5F-A9CF-2F4F98DDBB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90140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D6AD3-D2D5-4908-9B9C-C12498543E53}" type="datetimeFigureOut">
              <a:rPr lang="ru-RU" smtClean="0"/>
              <a:t>16.02.2024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470C9-8AAC-4B5F-A9CF-2F4F98DDBB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0014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9DAD6AD3-D2D5-4908-9B9C-C12498543E53}" type="datetimeFigureOut">
              <a:rPr lang="ru-RU" smtClean="0"/>
              <a:t>16.02.2024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470C9-8AAC-4B5F-A9CF-2F4F98DDBB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200917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  <p:sldLayoutId id="2147483735" r:id="rId12"/>
    <p:sldLayoutId id="2147483736" r:id="rId13"/>
    <p:sldLayoutId id="2147483737" r:id="rId14"/>
    <p:sldLayoutId id="2147483738" r:id="rId15"/>
    <p:sldLayoutId id="2147483739" r:id="rId16"/>
    <p:sldLayoutId id="2147483740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41697" y="2246145"/>
            <a:ext cx="11081980" cy="2585161"/>
          </a:xfrm>
        </p:spPr>
        <p:txBody>
          <a:bodyPr>
            <a:noAutofit/>
          </a:bodyPr>
          <a:lstStyle/>
          <a:p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«Витражи в средневековой и современной архитектуре и строительстве»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00755" y="496509"/>
            <a:ext cx="9830767" cy="1655762"/>
          </a:xfrm>
        </p:spPr>
        <p:txBody>
          <a:bodyPr>
            <a:normAutofit fontScale="40000" lnSpcReduction="20000"/>
          </a:bodyPr>
          <a:lstStyle/>
          <a:p>
            <a:pPr algn="ctr"/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образования и молодежной политики Свердловской области </a:t>
            </a:r>
          </a:p>
          <a:p>
            <a:pPr algn="ctr"/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автономное профессиональное образовательное учреждение Свердловской области</a:t>
            </a:r>
          </a:p>
          <a:p>
            <a:pPr algn="ctr"/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«Уральский колледж технологий и предпринимательства» </a:t>
            </a:r>
          </a:p>
          <a:p>
            <a:pPr algn="ctr"/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(ГАПОУ СО «УКТП»)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7842488" y="5737030"/>
            <a:ext cx="41079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 Архипова Т.А</a:t>
            </a:r>
          </a:p>
        </p:txBody>
      </p:sp>
    </p:spTree>
    <p:extLst>
      <p:ext uri="{BB962C8B-B14F-4D97-AF65-F5344CB8AC3E}">
        <p14:creationId xmlns:p14="http://schemas.microsoft.com/office/powerpoint/2010/main" val="3957791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1397" y="234354"/>
            <a:ext cx="5208778" cy="6092302"/>
          </a:xfrm>
        </p:spPr>
        <p:txBody>
          <a:bodyPr/>
          <a:lstStyle/>
          <a:p>
            <a:pPr algn="just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Расписной витраж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(роспись по стеклу, витражный рисунок) – это изображение, выполненное специальными красками на гладкой стеклянной поверхности. Цветные витражи и лучи света, проходящие сквозь них – поистине великолепное зрелище.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3024" y="784493"/>
            <a:ext cx="5542163" cy="5542163"/>
          </a:xfrm>
        </p:spPr>
      </p:pic>
    </p:spTree>
    <p:extLst>
      <p:ext uri="{BB962C8B-B14F-4D97-AF65-F5344CB8AC3E}">
        <p14:creationId xmlns:p14="http://schemas.microsoft.com/office/powerpoint/2010/main" val="1158657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6803" y="140713"/>
            <a:ext cx="4826641" cy="5691668"/>
          </a:xfrm>
        </p:spPr>
        <p:txBody>
          <a:bodyPr/>
          <a:lstStyle/>
          <a:p>
            <a:pPr algn="just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Пленочный витраж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стекло, на которое наносится цветная пленка. Она имитирует цветное стекло, необходимо для создания классических витражных моделей.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04513" y="1490193"/>
            <a:ext cx="6182435" cy="4084529"/>
          </a:xfrm>
        </p:spPr>
      </p:pic>
    </p:spTree>
    <p:extLst>
      <p:ext uri="{BB962C8B-B14F-4D97-AF65-F5344CB8AC3E}">
        <p14:creationId xmlns:p14="http://schemas.microsoft.com/office/powerpoint/2010/main" val="1352426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5454438" cy="5484058"/>
          </a:xfrm>
        </p:spPr>
        <p:txBody>
          <a:bodyPr/>
          <a:lstStyle/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Накладной витраж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качественная и доступная имитация настоящего витража. Для этого используют цветную пленку с нанесенным рисунком (или однотонную).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5517" y="263086"/>
            <a:ext cx="4734644" cy="6312860"/>
          </a:xfrm>
        </p:spPr>
      </p:pic>
    </p:spTree>
    <p:extLst>
      <p:ext uri="{BB962C8B-B14F-4D97-AF65-F5344CB8AC3E}">
        <p14:creationId xmlns:p14="http://schemas.microsoft.com/office/powerpoint/2010/main" val="2804584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Комбинированный витраж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0376" y="1364777"/>
            <a:ext cx="5049275" cy="4891562"/>
          </a:xfrm>
        </p:spPr>
        <p:txBody>
          <a:bodyPr>
            <a:norm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это витраж, соединяющий в себе несколько стилей или техник изготовления. Например, стекла обработанные пескоструйным методом и соединенные в технике Тиффани.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27630" y="1566831"/>
            <a:ext cx="5959570" cy="4469678"/>
          </a:xfrm>
        </p:spPr>
      </p:pic>
    </p:spTree>
    <p:extLst>
      <p:ext uri="{BB962C8B-B14F-4D97-AF65-F5344CB8AC3E}">
        <p14:creationId xmlns:p14="http://schemas.microsoft.com/office/powerpoint/2010/main" val="766459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179762"/>
            <a:ext cx="9404723" cy="1400530"/>
          </a:xfrm>
        </p:spPr>
        <p:txBody>
          <a:bodyPr/>
          <a:lstStyle/>
          <a:p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Витражи в соборах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111" y="1175923"/>
            <a:ext cx="4522660" cy="5080415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6435" y="1421583"/>
            <a:ext cx="6171431" cy="4628573"/>
          </a:xfrm>
        </p:spPr>
      </p:pic>
    </p:spTree>
    <p:extLst>
      <p:ext uri="{BB962C8B-B14F-4D97-AF65-F5344CB8AC3E}">
        <p14:creationId xmlns:p14="http://schemas.microsoft.com/office/powerpoint/2010/main" val="3833043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Витражи в быту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2117" y="1419367"/>
            <a:ext cx="4836971" cy="4836971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2913" y="1756152"/>
            <a:ext cx="6164286" cy="4111578"/>
          </a:xfrm>
        </p:spPr>
      </p:pic>
    </p:spTree>
    <p:extLst>
      <p:ext uri="{BB962C8B-B14F-4D97-AF65-F5344CB8AC3E}">
        <p14:creationId xmlns:p14="http://schemas.microsoft.com/office/powerpoint/2010/main" val="212001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5740" y="207058"/>
            <a:ext cx="9404723" cy="1400530"/>
          </a:xfrm>
        </p:spPr>
        <p:txBody>
          <a:bodyPr/>
          <a:lstStyle/>
          <a:p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Дверные витражи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1696" y="1152983"/>
            <a:ext cx="4002221" cy="537933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04800" y="1152983"/>
            <a:ext cx="5632024" cy="4853126"/>
          </a:xfrm>
        </p:spPr>
      </p:pic>
    </p:spTree>
    <p:extLst>
      <p:ext uri="{BB962C8B-B14F-4D97-AF65-F5344CB8AC3E}">
        <p14:creationId xmlns:p14="http://schemas.microsoft.com/office/powerpoint/2010/main" val="396684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9633" y="138820"/>
            <a:ext cx="9404723" cy="1400530"/>
          </a:xfrm>
        </p:spPr>
        <p:txBody>
          <a:bodyPr/>
          <a:lstStyle/>
          <a:p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Витражи в разных странах</a:t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Индийский стиль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00252" y="1539351"/>
            <a:ext cx="5199400" cy="4716988"/>
          </a:xfrm>
        </p:spPr>
        <p:txBody>
          <a:bodyPr>
            <a:normAutofit/>
          </a:bodyPr>
          <a:lstStyle/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Индийский стиль в витражах является наиболее колоритным среди других азиатских стилей. Он показывает очарование в деталях, сочность, пестроту, многообразие экзотики и завораживает богатством, изысканностью орнаментов, обилием золота и красок.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4674" y="1537831"/>
            <a:ext cx="6123343" cy="4084222"/>
          </a:xfrm>
        </p:spPr>
      </p:pic>
    </p:spTree>
    <p:extLst>
      <p:ext uri="{BB962C8B-B14F-4D97-AF65-F5344CB8AC3E}">
        <p14:creationId xmlns:p14="http://schemas.microsoft.com/office/powerpoint/2010/main" val="2323702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Китайский витраж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86604" y="1282891"/>
            <a:ext cx="5213048" cy="4973448"/>
          </a:xfrm>
        </p:spPr>
        <p:txBody>
          <a:bodyPr>
            <a:no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Витражи из Китая, когда произносишь это, кажется что произведение искусства, которым любовались Китайские правители сегодня, украшают современные квартиры и офисы. И отчасти это правда, ведь витражи китайские не столько украсят помещение, сколько привнесут особую традиционную изюминку.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4674" y="1516755"/>
            <a:ext cx="6232525" cy="4077109"/>
          </a:xfrm>
        </p:spPr>
      </p:pic>
    </p:spTree>
    <p:extLst>
      <p:ext uri="{BB962C8B-B14F-4D97-AF65-F5344CB8AC3E}">
        <p14:creationId xmlns:p14="http://schemas.microsoft.com/office/powerpoint/2010/main" val="3921017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Швейцарский витраж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68490" y="1160061"/>
            <a:ext cx="5131161" cy="5096278"/>
          </a:xfrm>
        </p:spPr>
        <p:txBody>
          <a:bodyPr>
            <a:no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Швейцарский витраж XVI — XVIII веков – это совсем не тот, который невольно всплывает перед нашими глазами, когда мы уносимся своим воображением в эпоху средневековья. Если для готики характерны огромные стрельчатые окна соборов, то швейцарские витражи, представленные на выставке, — это, скорее, небольшие расписные стекла, насыщенные абсолютно новым для того времени мироощущением эпохи Возрождения.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4674" y="1969654"/>
            <a:ext cx="6345017" cy="3571337"/>
          </a:xfrm>
        </p:spPr>
      </p:pic>
    </p:spTree>
    <p:extLst>
      <p:ext uri="{BB962C8B-B14F-4D97-AF65-F5344CB8AC3E}">
        <p14:creationId xmlns:p14="http://schemas.microsoft.com/office/powerpoint/2010/main" val="557672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69343" y="132791"/>
            <a:ext cx="8911687" cy="1280890"/>
          </a:xfrm>
        </p:spPr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Введение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4888" y="964305"/>
            <a:ext cx="11600596" cy="3826059"/>
          </a:xfrm>
        </p:spPr>
        <p:txBody>
          <a:bodyPr>
            <a:noAutofit/>
          </a:bodyPr>
          <a:lstStyle/>
          <a:p>
            <a:pPr algn="just"/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Актуальность:</a:t>
            </a: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Роспись по стеклу является на современном этапе очень востребованным видом декоративно-прикладного искусства, как и в древности, среди профессиональных художников и людей, увлеченных художественным и декоративным творчеством.</a:t>
            </a:r>
          </a:p>
          <a:p>
            <a:pPr marL="0" indent="0" algn="just">
              <a:buNone/>
            </a:pP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Это направление очень интересно разнообразием своих техник      выполнения и приемов работы. </a:t>
            </a:r>
          </a:p>
          <a:p>
            <a:pPr algn="just"/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узнать о разнообразии витражей и их применения в России и за рубежом.</a:t>
            </a:r>
            <a:endParaRPr lang="ru-RU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1947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Витражи Австралии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70456" y="1159099"/>
            <a:ext cx="5229195" cy="5097239"/>
          </a:xfrm>
        </p:spPr>
        <p:txBody>
          <a:bodyPr>
            <a:noAutofit/>
          </a:bodyPr>
          <a:lstStyle/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создание этого интерьер в Австралии повлиял тот факт, что живут в доме исключительно девушки. Поэтому важно было создать женственный, но не девчачий интерьер. Главными цветами стали синий и голубой, а особую атмосферу удалось создать благодаря деталям и аксессуарам. Так, особое место в доме занял эркер с витражными окнами — это рабочий кабинет одной из хозяек, разноцветными витражами украсили также дверь в гостиной.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2470" y="2060575"/>
            <a:ext cx="5967308" cy="4195763"/>
          </a:xfrm>
        </p:spPr>
      </p:pic>
    </p:spTree>
    <p:extLst>
      <p:ext uri="{BB962C8B-B14F-4D97-AF65-F5344CB8AC3E}">
        <p14:creationId xmlns:p14="http://schemas.microsoft.com/office/powerpoint/2010/main" val="2653691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10506993" cy="1400530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Витражи России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Санкт-Петербург        </a:t>
            </a: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99374" y="1753543"/>
            <a:ext cx="5807522" cy="3869261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815" y="2073500"/>
            <a:ext cx="5327286" cy="3549304"/>
          </a:xfrm>
        </p:spPr>
      </p:pic>
    </p:spTree>
    <p:extLst>
      <p:ext uri="{BB962C8B-B14F-4D97-AF65-F5344CB8AC3E}">
        <p14:creationId xmlns:p14="http://schemas.microsoft.com/office/powerpoint/2010/main" val="4260736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4790" y="132790"/>
            <a:ext cx="10085846" cy="1280890"/>
          </a:xfrm>
        </p:spPr>
        <p:txBody>
          <a:bodyPr/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Анкетирование, как инструмент исследования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44699" y="811369"/>
            <a:ext cx="11655379" cy="5795493"/>
          </a:xfrm>
        </p:spPr>
        <p:txBody>
          <a:bodyPr>
            <a:normAutofit fontScale="32500" lnSpcReduction="20000"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sz="7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Дорогие респонденты!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7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студентки УКТП г. Екатеринбург первого курса по специальности архитектура, хотим предложить Вам ответить на несколько вопросов. Вы должны выбрать вариант ответа, который наиболее соответствует вашему мнению. Все вопросы обязательны.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7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Заранее благодарю за участие в опросе!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7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r>
              <a:rPr lang="ru-RU" sz="7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Пол: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7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Мужской:                                                              Женский: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7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ru-RU" sz="7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Ваш возраст: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7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                      16                   17                        больше 18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7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7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Знаете ли Вы что такое витраж?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7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                                           Нет                                 Затрудняюсь ответить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7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sz="7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вы знаете, то что из себя представляет витраж?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7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___________________________________________________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7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ru-RU" sz="7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Вы думаете, витраж зародился до нашей эры?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7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                                          Нет                                     Затрудняюсь ответить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7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</a:t>
            </a:r>
            <a:r>
              <a:rPr lang="ru-RU" sz="7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Знаете ли Вы, как создавалось цветное стекло?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7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                                           Нет                                     Затрудняюсь ответить</a:t>
            </a:r>
          </a:p>
          <a:p>
            <a:pPr marL="0" indent="0" algn="just">
              <a:buNone/>
            </a:pPr>
            <a:endParaRPr lang="ru-RU" sz="7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7400" dirty="0"/>
          </a:p>
          <a:p>
            <a:endParaRPr lang="ru-RU" sz="6400" dirty="0"/>
          </a:p>
        </p:txBody>
      </p:sp>
    </p:spTree>
    <p:extLst>
      <p:ext uri="{BB962C8B-B14F-4D97-AF65-F5344CB8AC3E}">
        <p14:creationId xmlns:p14="http://schemas.microsoft.com/office/powerpoint/2010/main" val="3562420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910" y="156674"/>
            <a:ext cx="11703051" cy="1280890"/>
          </a:xfrm>
        </p:spPr>
        <p:txBody>
          <a:bodyPr/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Анкетирование</a:t>
            </a:r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как инструмент исследования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half" idx="1"/>
          </p:nvPr>
        </p:nvSpPr>
        <p:spPr>
          <a:xfrm>
            <a:off x="586855" y="996287"/>
            <a:ext cx="11436822" cy="5718412"/>
          </a:xfrm>
        </p:spPr>
        <p:txBody>
          <a:bodyPr>
            <a:normAutofit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 Знакомы ли Вам какие-либо техники витража?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                       Нет                        Затрудняюсь ответить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8. Изготавливали Вы сами когда-либо витраж сами?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                                            Нет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9. Считаете ли Вы, что у каждой страны есть своя стилистика витража?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                                Нет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10. Исходя из Ваших знаний витражное искусство в России популярнее, чем в Европейских странах?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                                      Нет</a:t>
            </a:r>
          </a:p>
        </p:txBody>
      </p:sp>
    </p:spTree>
    <p:extLst>
      <p:ext uri="{BB962C8B-B14F-4D97-AF65-F5344CB8AC3E}">
        <p14:creationId xmlns:p14="http://schemas.microsoft.com/office/powerpoint/2010/main" val="4063246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46764" y="241973"/>
            <a:ext cx="8911687" cy="1280890"/>
          </a:xfrm>
        </p:spPr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 исследования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92926" y="882417"/>
            <a:ext cx="10075910" cy="5668507"/>
          </a:xfrm>
        </p:spPr>
        <p:txBody>
          <a:bodyPr>
            <a:normAutofit/>
          </a:bodyPr>
          <a:lstStyle/>
          <a:p>
            <a:pPr algn="just"/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две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четырех гипотез подтверждены.</a:t>
            </a:r>
          </a:p>
          <a:p>
            <a:pPr marL="0" indent="0" algn="just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	Допустим, что каждая страна имеет свою стилистику витража.</a:t>
            </a:r>
          </a:p>
          <a:p>
            <a:pPr marL="0" indent="0" algn="just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	Предположим, что цветное стекло зародилось еще до нашей эры.</a:t>
            </a:r>
          </a:p>
          <a:p>
            <a:pPr marL="0" indent="0" algn="just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	Нам известно, что в современном мире витражное искусство доступно всем.</a:t>
            </a:r>
          </a:p>
          <a:p>
            <a:pPr marL="0" indent="0" algn="just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	Нам известно, что в европейских странах витражное искусство более популярно, чем в России.</a:t>
            </a:r>
          </a:p>
          <a:p>
            <a:pPr marL="0" indent="0" algn="just">
              <a:buNone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3987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15002" y="296564"/>
            <a:ext cx="8911687" cy="1280890"/>
          </a:xfrm>
        </p:spPr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36979" y="1269242"/>
            <a:ext cx="10767633" cy="4641980"/>
          </a:xfrm>
        </p:spPr>
        <p:txBody>
          <a:bodyPr>
            <a:no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скрепления небольших кусочков стекла была известна еще в Древнем Египте, но по-настоящему это искусство расцвело в средневековой Европе, после того, как мастера научились изготавливать разноцветное стекло. К началу 20 века витражи, возникшие как атрибут готической архитектуры, утвердились в интерьерах особняков и общественных зданий самой разнообразной стилистики. Сегодня витражи в интерьере — это способ сделать пространство роскошным или добавить нотку роскоши, в зависимости от способа размещения.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514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3958" y="228325"/>
            <a:ext cx="9634869" cy="1280890"/>
          </a:xfrm>
        </p:spPr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можно исследовать в этом направлении дальше?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7797" y="2133600"/>
            <a:ext cx="10876815" cy="377762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	•	Создание витража в домашних условиях</a:t>
            </a:r>
          </a:p>
          <a:p>
            <a:pPr marL="0" indent="0" algn="just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	Процесс плавления стекла и создание стеклянных предметов интерьера</a:t>
            </a:r>
          </a:p>
          <a:p>
            <a:pPr marL="0" indent="0" algn="just">
              <a:buNone/>
            </a:pPr>
            <a:r>
              <a:rPr 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•	Влияние цвета на эмоциональное настроение человека</a:t>
            </a:r>
          </a:p>
          <a:p>
            <a:pPr marL="0" indent="0" algn="just">
              <a:buNone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89055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9159" y="452718"/>
            <a:ext cx="8491422" cy="6003701"/>
          </a:xfrm>
        </p:spPr>
      </p:pic>
    </p:spTree>
    <p:extLst>
      <p:ext uri="{BB962C8B-B14F-4D97-AF65-F5344CB8AC3E}">
        <p14:creationId xmlns:p14="http://schemas.microsoft.com/office/powerpoint/2010/main" val="3153177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6685" y="796457"/>
            <a:ext cx="11805315" cy="585489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данного исследования: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	Изучить возникновение витража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	Понять историю витражей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	Узнать о средневековых витражах, и витражах современности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	Рассмотреть технологии изготовления витражей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Гипотезы: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	Допустим, что каждая страна имеет свою стилистику витража.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	Предположим, что цветное стекло зародилось еще до нашей эры.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	Нам известно, что в современном мире витражное искусство доступно всем.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	Нам известно, что в европейских странах витражное искусство более популярно, чем в России.</a:t>
            </a:r>
          </a:p>
          <a:p>
            <a:pPr algn="just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37481" y="150126"/>
            <a:ext cx="61960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Введение</a:t>
            </a:r>
          </a:p>
        </p:txBody>
      </p:sp>
    </p:spTree>
    <p:extLst>
      <p:ext uri="{BB962C8B-B14F-4D97-AF65-F5344CB8AC3E}">
        <p14:creationId xmlns:p14="http://schemas.microsoft.com/office/powerpoint/2010/main" val="524641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9468" y="160086"/>
            <a:ext cx="8911687" cy="1280890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Введение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0501" y="1651379"/>
            <a:ext cx="10904111" cy="4259843"/>
          </a:xfrm>
        </p:spPr>
        <p:txBody>
          <a:bodyPr>
            <a:normAutofit/>
          </a:bodyPr>
          <a:lstStyle/>
          <a:p>
            <a:pPr algn="just"/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Объект исследования: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население города Екатеринбург, большинство учащиеся нашего колледжа в возрасте от 15 до 18 лет.</a:t>
            </a:r>
          </a:p>
          <a:p>
            <a:pPr algn="just"/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 проекта: 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 создания витража и его развитие как в России, так и за рубежом.</a:t>
            </a:r>
          </a:p>
          <a:p>
            <a:pPr algn="just"/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Период проекта: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январь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2021-апреля 2021</a:t>
            </a:r>
          </a:p>
          <a:p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6706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9434" y="518615"/>
            <a:ext cx="6714698" cy="5745707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Витражами называются прозрачные картины, рисунки, узоры, выполняемые из стекла или на стекле. Они обычно устанавливаются в световых проемах окнах, дверях, фонарях. В наше время, в связи с усовершенствованием художественной обработки стекла, расширено и понятие витраж . Витражами называют любое декоративное стеклянное заполнение оконных и дверных проемов, фонарей, плафонов, сводов, куполов, сплошных плоскостей стен и даже специальных украшений художественных изделий.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4132" y="1616323"/>
            <a:ext cx="4927250" cy="3337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0170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2477" y="164773"/>
            <a:ext cx="8911687" cy="1280890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Возникновение стекла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281060" y="805218"/>
            <a:ext cx="7192370" cy="5773003"/>
          </a:xfrm>
        </p:spPr>
        <p:txBody>
          <a:bodyPr>
            <a:no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Первое стекло (непрозрачное, почти черное) родила сама природа, и образовалось оно из раскаленной лавы, вырвавшейся на поверхность земли миллионы лет назад. Такое вулканическое стекло назвали обсидианом. В каменном веке обсидиан использовался для обработки режущих инструментов. Позднее (55 веков назад) человек научился изготавливать стекло сам. Одним из величайших периодов в истории стекла стал период Римской империи, когда человек научился выдувать стекло и придавать стеклянным предметам желаемую форму и размер. Римляне варили стекло не на костре, а в стекловаренной печи, сложенной из камня. Поэтому им удавалось получать более высокие температуры, и стекло у них плавилось уже по-настоящему, превращаясь в ослепительно сияющую жидкость. Первые в Италии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стекловарни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были устроены при Цезаре в Риме, тогда же возникла и мозаика.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4713" y="1445663"/>
            <a:ext cx="5477287" cy="3407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5649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96639" y="173734"/>
            <a:ext cx="8911687" cy="1280890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Возникновение цветного стекла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5469" y="1037230"/>
            <a:ext cx="10399143" cy="5390866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История цветного стекла уходит вглубь веков. Помимо открытия бронзы, те же ранние культуры, смешав несколько компонентов, нашли способ получать совершенно новую субстанцию: стекло. Шумеры применяли стекловидную глазурь для расцвечивания конической черепицы своих огромных храмов, а ко второму тысячелетию до н.э. древние египтяне Нового царства научились изготавливать сосуды из намотанного спиралью цветного стекла.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20166" y="3495419"/>
            <a:ext cx="3509465" cy="2807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097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История витража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54842" y="1282891"/>
            <a:ext cx="5144809" cy="4973448"/>
          </a:xfrm>
        </p:spPr>
        <p:txBody>
          <a:bodyPr>
            <a:no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Примечательно то, что никто из историков не может точно определить период возникновения витражного искусства. Первые декоративные стекла известны еще со времен двух мощных цивилизаций — Древнего Египта и Древнего Рима. История витражей насчитывает не одну тысячу лет: египтяне начали производить витражные изделия со II века до н. э., римляне — с I века н. э. 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58460" y="670791"/>
            <a:ext cx="5569182" cy="5585547"/>
          </a:xfrm>
        </p:spPr>
      </p:pic>
    </p:spTree>
    <p:extLst>
      <p:ext uri="{BB962C8B-B14F-4D97-AF65-F5344CB8AC3E}">
        <p14:creationId xmlns:p14="http://schemas.microsoft.com/office/powerpoint/2010/main" val="1398117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4758401" cy="5620536"/>
          </a:xfrm>
        </p:spPr>
        <p:txBody>
          <a:bodyPr/>
          <a:lstStyle/>
          <a:p>
            <a:pPr algn="just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Эффект  стекла Луиса Тиффани состоит в том, что оно не столько пропускает свет, сколько его преломляет. Тиффани — это прежде всего цвет. Как живописец на палитре, так и он в процессе производства стекла смешивал различные тона и создавал свои картины. 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88465" y="1651378"/>
            <a:ext cx="6121024" cy="4080682"/>
          </a:xfrm>
        </p:spPr>
      </p:pic>
      <p:sp>
        <p:nvSpPr>
          <p:cNvPr id="5" name="TextBox 4"/>
          <p:cNvSpPr txBox="1"/>
          <p:nvPr/>
        </p:nvSpPr>
        <p:spPr>
          <a:xfrm>
            <a:off x="5827594" y="452718"/>
            <a:ext cx="55000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Современное витражное искусство</a:t>
            </a:r>
          </a:p>
        </p:txBody>
      </p:sp>
    </p:spTree>
    <p:extLst>
      <p:ext uri="{BB962C8B-B14F-4D97-AF65-F5344CB8AC3E}">
        <p14:creationId xmlns:p14="http://schemas.microsoft.com/office/powerpoint/2010/main" val="2644568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1037</TotalTime>
  <Words>1364</Words>
  <Application>Microsoft Office PowerPoint</Application>
  <PresentationFormat>Широкоэкранный</PresentationFormat>
  <Paragraphs>89</Paragraphs>
  <Slides>27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1" baseType="lpstr">
      <vt:lpstr>Century Gothic</vt:lpstr>
      <vt:lpstr>Times New Roman</vt:lpstr>
      <vt:lpstr>Wingdings 3</vt:lpstr>
      <vt:lpstr>Ион</vt:lpstr>
      <vt:lpstr>«Витражи в средневековой и современной архитектуре и строительстве»</vt:lpstr>
      <vt:lpstr>Введение</vt:lpstr>
      <vt:lpstr>Презентация PowerPoint</vt:lpstr>
      <vt:lpstr>Введение</vt:lpstr>
      <vt:lpstr>Презентация PowerPoint</vt:lpstr>
      <vt:lpstr>Возникновение стекла</vt:lpstr>
      <vt:lpstr>Возникновение цветного стекла</vt:lpstr>
      <vt:lpstr>История витража</vt:lpstr>
      <vt:lpstr>Эффект  стекла Луиса Тиффани состоит в том, что оно не столько пропускает свет, сколько его преломляет. Тиффани — это прежде всего цвет. Как живописец на палитре, так и он в процессе производства стекла смешивал различные тона и создавал свои картины. </vt:lpstr>
      <vt:lpstr>Расписной витраж(роспись по стеклу, витражный рисунок) – это изображение, выполненное специальными красками на гладкой стеклянной поверхности. Цветные витражи и лучи света, проходящие сквозь них – поистине великолепное зрелище.</vt:lpstr>
      <vt:lpstr>Пленочный витраж– это стекло, на которое наносится цветная пленка. Она имитирует цветное стекло, необходимо для создания классических витражных моделей.</vt:lpstr>
      <vt:lpstr>Накладной витраж– это качественная и доступная имитация настоящего витража. Для этого используют цветную пленку с нанесенным рисунком (или однотонную).</vt:lpstr>
      <vt:lpstr>Комбинированный витраж</vt:lpstr>
      <vt:lpstr>Витражи в соборах</vt:lpstr>
      <vt:lpstr>Витражи в быту</vt:lpstr>
      <vt:lpstr>Дверные витражи</vt:lpstr>
      <vt:lpstr>Витражи в разных странах Индийский стиль</vt:lpstr>
      <vt:lpstr>Китайский витраж</vt:lpstr>
      <vt:lpstr>Швейцарский витраж</vt:lpstr>
      <vt:lpstr>Витражи Австралии</vt:lpstr>
      <vt:lpstr>Витражи России Санкт-Петербург        </vt:lpstr>
      <vt:lpstr>Анкетирование, как инструмент исследования</vt:lpstr>
      <vt:lpstr>Анкетирование, как инструмент исследования</vt:lpstr>
      <vt:lpstr>Вывод исследования</vt:lpstr>
      <vt:lpstr>Заключение</vt:lpstr>
      <vt:lpstr>Что можно исследовать в этом направлении дальше?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«Человек, индивид, личность: взаимосвязь понятий»</dc:title>
  <dc:creator>Джек</dc:creator>
  <cp:lastModifiedBy>User</cp:lastModifiedBy>
  <cp:revision>51</cp:revision>
  <dcterms:created xsi:type="dcterms:W3CDTF">2021-04-11T16:38:01Z</dcterms:created>
  <dcterms:modified xsi:type="dcterms:W3CDTF">2024-02-16T04:49:55Z</dcterms:modified>
</cp:coreProperties>
</file>