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84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A0A27A-8CCB-4EAC-B2BB-60DEEE9C52E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FC3AC73-D966-49C5-88AA-537B493D9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Very ang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B79491-8153-4E22-8B78-86010FD3399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175E4-2E1B-4B59-80B2-BA80E8397F67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CFD8-A740-4EE5-9E52-6C6A481CC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0E56-7AEA-4D2D-8C12-E6F488B207F8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33CB3-64E0-413F-A530-DDA043205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54AC-3431-4AC1-9BEA-9000DC9544FC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78D2A-BB47-461A-8604-7D5EB75F3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83B1-1D55-416F-98BD-420FE0F7F2C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0D67F-0E48-45C6-88C5-B4A7D2006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EF89A-858E-48B7-A80E-F6AA9B5553F7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4336-C96B-4C96-BCAE-A00F3BD4F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1DC6-90E3-4723-8A7F-DD143722A78A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1DCD-637F-4429-82D7-CB083E55D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B12B-50DF-4709-A653-4FE7E2CCEE4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FB5E-00E0-4CB1-B863-003C67592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6761-4A91-42E9-A94A-FEAAE82B945A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D3643-F43D-4F60-9323-954A1BFCC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AF88-B324-4C4B-8E53-E717413140BA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1F36-B57A-4DDD-9DF1-BD400577D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7DA54-73B2-46E1-AEC0-18D02D95D780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F06FE-F014-4472-9CD4-95010BC1E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A90F-DCB6-48A9-B024-B526038F1047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23B3-4FCD-4DCF-951E-006714455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591EF-87D2-4700-BD8B-623261DD97BF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55541-73B7-4477-AAA5-8B69DBA87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9D3CB-6631-4456-9B9F-D797D91C160D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BA49-B4CA-4541-98B2-C355D5440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C2C9-DCEA-445D-A067-2B865CF3FC8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8F73D-0745-4011-9080-EA9F9655C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9D92-B72B-4E3A-9B99-7284FEAB864B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985A-604F-4883-8866-E865877E9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AE81-A9A5-4970-ABC5-E00F72CF7ECF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1BE3A-B92A-4D02-8F56-8B421D51C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462322-F3A3-48BA-BC6F-600D6ECD6B9C}" type="datetimeFigureOut">
              <a:rPr lang="ru-RU"/>
              <a:pPr>
                <a:defRPr/>
              </a:pPr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912095-27C6-4D31-99FD-4995479A4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isao_Okawa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://en.wikipedia.org/wiki/Gertrude_Weaver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atoz-guides.com/wp-content/uploads/FoodDrink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06750" y="514350"/>
            <a:ext cx="5895975" cy="5895975"/>
          </a:xfrm>
        </p:spPr>
      </p:pic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9134475" y="4841875"/>
            <a:ext cx="305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8"/>
          <p:cNvSpPr>
            <a:spLocks noGrp="1"/>
          </p:cNvSpPr>
          <p:nvPr>
            <p:ph idx="1"/>
          </p:nvPr>
        </p:nvSpPr>
        <p:spPr>
          <a:xfrm>
            <a:off x="1455738" y="2493963"/>
            <a:ext cx="5910262" cy="3275012"/>
          </a:xfrm>
        </p:spPr>
        <p:txBody>
          <a:bodyPr/>
          <a:lstStyle/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make a big deal of</a:t>
            </a:r>
          </a:p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get back to normal</a:t>
            </a:r>
          </a:p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turn a nose up</a:t>
            </a:r>
          </a:p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tear hair out</a:t>
            </a:r>
          </a:p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be scared to death</a:t>
            </a:r>
          </a:p>
          <a:p>
            <a:pPr indent="0">
              <a:spcBef>
                <a:spcPct val="0"/>
              </a:spcBef>
            </a:pPr>
            <a:r>
              <a:rPr lang="en-US" sz="3200" smtClean="0">
                <a:latin typeface="Arial Rounded MT Bold" pitchFamily="34" charset="0"/>
              </a:rPr>
              <a:t>To come to terms</a:t>
            </a:r>
          </a:p>
          <a:p>
            <a:pPr indent="0">
              <a:spcBef>
                <a:spcPct val="0"/>
              </a:spcBef>
            </a:pPr>
            <a:endParaRPr lang="ru-RU" sz="3200" smtClean="0"/>
          </a:p>
        </p:txBody>
      </p:sp>
      <p:pic>
        <p:nvPicPr>
          <p:cNvPr id="29698" name="Picture 4" descr="https://encrypted-tbn1.gstatic.com/images?q=tbn:ANd9GcRtk26-KykmFmUvKEsv-JbNGkecxiweoBOrlei2P34VCfpEX9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1917700"/>
            <a:ext cx="43719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2" descr="https://encrypted-tbn1.gstatic.com/images?q=tbn:ANd9GcQW1osFxlrqo1BhBGQHLojVe58FaQZ6Zee3mOvgN0sOFiQsKO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1238" y="250825"/>
            <a:ext cx="46894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678113" y="301625"/>
            <a:ext cx="7650162" cy="1281113"/>
          </a:xfrm>
        </p:spPr>
        <p:txBody>
          <a:bodyPr/>
          <a:lstStyle/>
          <a:p>
            <a:pPr algn="ctr"/>
            <a:r>
              <a:rPr lang="en-US" sz="6000" smtClean="0">
                <a:solidFill>
                  <a:srgbClr val="00B050"/>
                </a:solidFill>
                <a:latin typeface="Britannic Bold"/>
              </a:rPr>
              <a:t>Live long and prosper </a:t>
            </a:r>
            <a:endParaRPr lang="ru-RU" sz="6000" smtClean="0">
              <a:solidFill>
                <a:srgbClr val="00B050"/>
              </a:solidFill>
            </a:endParaRPr>
          </a:p>
        </p:txBody>
      </p:sp>
      <p:pic>
        <p:nvPicPr>
          <p:cNvPr id="30722" name="Picture 4" descr="https://encrypted-tbn3.gstatic.com/images?q=tbn:ANd9GcROYMIwL5IYRCY-45jTLrlS2ycxKoFdGJBa0HrA1E7GpQOR27W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49525" y="1733550"/>
            <a:ext cx="4564063" cy="4564063"/>
          </a:xfrm>
        </p:spPr>
      </p:pic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7380288" y="1790700"/>
            <a:ext cx="42624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entury Gothic" pitchFamily="34" charset="0"/>
              </a:rPr>
              <a:t>The Vulcan salute </a:t>
            </a:r>
            <a:r>
              <a:rPr lang="en-US" sz="2000">
                <a:latin typeface="Century Gothic" pitchFamily="34" charset="0"/>
              </a:rPr>
              <a:t>is a hand gesture consisting of a raised hand, palm forward with the fingers parted between the middle and ring finger, and the thumb extended. </a:t>
            </a:r>
          </a:p>
          <a:p>
            <a:r>
              <a:rPr lang="en-US" sz="2000">
                <a:latin typeface="Century Gothic" pitchFamily="34" charset="0"/>
              </a:rPr>
              <a:t>Often, the </a:t>
            </a:r>
            <a:r>
              <a:rPr lang="en-US" sz="2000">
                <a:solidFill>
                  <a:srgbClr val="FF0000"/>
                </a:solidFill>
                <a:latin typeface="Century Gothic" pitchFamily="34" charset="0"/>
              </a:rPr>
              <a:t>famous phrase "live long and prosper"</a:t>
            </a:r>
            <a:r>
              <a:rPr lang="en-US" sz="2000">
                <a:latin typeface="Century Gothic" pitchFamily="34" charset="0"/>
              </a:rPr>
              <a:t> is said after it. </a:t>
            </a:r>
          </a:p>
          <a:p>
            <a:r>
              <a:rPr lang="en-US" sz="2000">
                <a:latin typeface="Century Gothic" pitchFamily="34" charset="0"/>
              </a:rPr>
              <a:t>The salute was devised and popularised by Leonard Nimoy, who portrayed the half-Vulcan character Mr. Spock on the original </a:t>
            </a:r>
            <a:r>
              <a:rPr lang="en-US" sz="2000">
                <a:solidFill>
                  <a:srgbClr val="FF0000"/>
                </a:solidFill>
                <a:latin typeface="Century Gothic" pitchFamily="34" charset="0"/>
              </a:rPr>
              <a:t>Star Trek </a:t>
            </a:r>
            <a:r>
              <a:rPr lang="en-US" sz="2000">
                <a:latin typeface="Century Gothic" pitchFamily="34" charset="0"/>
              </a:rPr>
              <a:t>television series in the late </a:t>
            </a:r>
            <a:r>
              <a:rPr lang="en-US" sz="2000">
                <a:solidFill>
                  <a:srgbClr val="FF0000"/>
                </a:solidFill>
                <a:latin typeface="Century Gothic" pitchFamily="34" charset="0"/>
              </a:rPr>
              <a:t>1960s.</a:t>
            </a:r>
            <a:endParaRPr lang="ru-RU" sz="2000">
              <a:solidFill>
                <a:srgbClr val="FF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2141538" y="341313"/>
            <a:ext cx="8912225" cy="1281112"/>
          </a:xfrm>
        </p:spPr>
        <p:txBody>
          <a:bodyPr/>
          <a:lstStyle/>
          <a:p>
            <a:pPr algn="ctr"/>
            <a:r>
              <a:rPr lang="en-US" sz="6000" smtClean="0">
                <a:solidFill>
                  <a:srgbClr val="00B050"/>
                </a:solidFill>
                <a:latin typeface="Britannic Bold"/>
              </a:rPr>
              <a:t>Live long and prosper </a:t>
            </a:r>
            <a:endParaRPr lang="ru-RU" sz="6000" smtClean="0">
              <a:solidFill>
                <a:srgbClr val="00B050"/>
              </a:solidFill>
            </a:endParaRPr>
          </a:p>
        </p:txBody>
      </p:sp>
      <p:pic>
        <p:nvPicPr>
          <p:cNvPr id="31746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1650" y="1423988"/>
            <a:ext cx="3529013" cy="2506662"/>
          </a:xfrm>
        </p:spPr>
      </p:pic>
      <p:sp>
        <p:nvSpPr>
          <p:cNvPr id="31747" name="TextBox 8"/>
          <p:cNvSpPr txBox="1">
            <a:spLocks noChangeArrowheads="1"/>
          </p:cNvSpPr>
          <p:nvPr/>
        </p:nvSpPr>
        <p:spPr bwMode="auto">
          <a:xfrm>
            <a:off x="4302125" y="1408113"/>
            <a:ext cx="180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Gothic" pitchFamily="34" charset="0"/>
                <a:hlinkClick r:id="rId3" tooltip="Misao Okawa"/>
              </a:rPr>
              <a:t>Misao Okawa</a:t>
            </a:r>
            <a:r>
              <a:rPr lang="en-US">
                <a:latin typeface="Century Gothic" pitchFamily="34" charset="0"/>
              </a:rPr>
              <a:t>, </a:t>
            </a:r>
          </a:p>
          <a:p>
            <a:r>
              <a:rPr lang="en-US">
                <a:latin typeface="Century Gothic" pitchFamily="34" charset="0"/>
              </a:rPr>
              <a:t>5 March 1898</a:t>
            </a:r>
            <a:endParaRPr lang="ru-RU">
              <a:latin typeface="Century Gothic" pitchFamily="34" charset="0"/>
            </a:endParaRPr>
          </a:p>
        </p:txBody>
      </p:sp>
      <p:pic>
        <p:nvPicPr>
          <p:cNvPr id="31748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23400" y="2427288"/>
            <a:ext cx="200025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11"/>
          <p:cNvSpPr txBox="1">
            <a:spLocks noChangeArrowheads="1"/>
          </p:cNvSpPr>
          <p:nvPr/>
        </p:nvSpPr>
        <p:spPr bwMode="auto">
          <a:xfrm>
            <a:off x="9477375" y="1376363"/>
            <a:ext cx="1892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entury Gothic" pitchFamily="34" charset="0"/>
                <a:hlinkClick r:id="rId5" tooltip="Gertrude Weaver"/>
              </a:rPr>
              <a:t>Gertrude Weaver</a:t>
            </a:r>
            <a:r>
              <a:rPr lang="en-US">
                <a:latin typeface="Century Gothic" pitchFamily="34" charset="0"/>
              </a:rPr>
              <a:t>,</a:t>
            </a:r>
          </a:p>
          <a:p>
            <a:pPr algn="ctr"/>
            <a:r>
              <a:rPr lang="en-US">
                <a:latin typeface="Century Gothic" pitchFamily="34" charset="0"/>
              </a:rPr>
              <a:t>4 July 1898</a:t>
            </a:r>
            <a:endParaRPr lang="ru-RU">
              <a:latin typeface="Century Gothic" pitchFamily="34" charset="0"/>
            </a:endParaRPr>
          </a:p>
        </p:txBody>
      </p:sp>
      <p:pic>
        <p:nvPicPr>
          <p:cNvPr id="31750" name="Рисунок 1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56150" y="3592513"/>
            <a:ext cx="3725863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Box 14"/>
          <p:cNvSpPr txBox="1">
            <a:spLocks noChangeArrowheads="1"/>
          </p:cNvSpPr>
          <p:nvPr/>
        </p:nvSpPr>
        <p:spPr bwMode="auto">
          <a:xfrm>
            <a:off x="5203825" y="2974975"/>
            <a:ext cx="2728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u="sng">
                <a:solidFill>
                  <a:srgbClr val="C00000"/>
                </a:solidFill>
                <a:latin typeface="Century Gothic" pitchFamily="34" charset="0"/>
              </a:rPr>
              <a:t>Nabi Tajima</a:t>
            </a:r>
            <a:r>
              <a:rPr lang="en-US">
                <a:latin typeface="Century Gothic" pitchFamily="34" charset="0"/>
              </a:rPr>
              <a:t>,</a:t>
            </a:r>
          </a:p>
          <a:p>
            <a:pPr algn="ctr"/>
            <a:r>
              <a:rPr lang="en-US">
                <a:latin typeface="Century Gothic" pitchFamily="34" charset="0"/>
              </a:rPr>
              <a:t>4 August 1900</a:t>
            </a: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>
          <a:xfrm>
            <a:off x="2090738" y="2133600"/>
            <a:ext cx="9413875" cy="37782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2770" name="Picture 2" descr="https://encrypted-tbn0.gstatic.com/images?q=tbn:ANd9GcSvGc02hixxn3ETp21gPN8lycshgXA2humD6eEtsdMJktGBOqYIN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3644900"/>
            <a:ext cx="40227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>
          <a:xfrm>
            <a:off x="2090738" y="379413"/>
            <a:ext cx="8912225" cy="1281112"/>
          </a:xfrm>
        </p:spPr>
        <p:txBody>
          <a:bodyPr/>
          <a:lstStyle/>
          <a:p>
            <a:pPr algn="ctr"/>
            <a:r>
              <a:rPr lang="en-US" sz="6000" smtClean="0">
                <a:solidFill>
                  <a:srgbClr val="00B050"/>
                </a:solidFill>
                <a:latin typeface="Britannic Bold"/>
              </a:rPr>
              <a:t>Live long and prosper </a:t>
            </a:r>
            <a:endParaRPr lang="ru-RU" sz="600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313" y="284163"/>
            <a:ext cx="5649912" cy="8366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1. Why do people eat?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482" name="Picture 4" descr="http://www.healthjunk.com/healthjunk.com/wp-content/uploads/2014/08/foodthought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442325" y="-68263"/>
            <a:ext cx="3749675" cy="3186113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47988" y="1120775"/>
            <a:ext cx="50673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entury Gothic" pitchFamily="34" charset="0"/>
              </a:rPr>
              <a:t>To keep our organisms alive</a:t>
            </a:r>
          </a:p>
          <a:p>
            <a:r>
              <a:rPr lang="en-US" sz="2800">
                <a:latin typeface="Century Gothic" pitchFamily="34" charset="0"/>
              </a:rPr>
              <a:t>To get energy</a:t>
            </a:r>
          </a:p>
          <a:p>
            <a:r>
              <a:rPr lang="en-US" sz="2800">
                <a:latin typeface="Century Gothic" pitchFamily="34" charset="0"/>
              </a:rPr>
              <a:t>To get rid of stress</a:t>
            </a:r>
            <a:endParaRPr lang="ru-RU" sz="2800">
              <a:latin typeface="Century Gothic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251075" y="2935288"/>
            <a:ext cx="91948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en-US" sz="3600" b="1">
                <a:solidFill>
                  <a:srgbClr val="FF0000"/>
                </a:solidFill>
                <a:latin typeface="Century Gothic" pitchFamily="34" charset="0"/>
              </a:rPr>
              <a:t>2. What do you eat for breakfast or</a:t>
            </a:r>
            <a:r>
              <a:rPr lang="ru-RU" sz="3600" b="1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Century Gothic" pitchFamily="34" charset="0"/>
              </a:rPr>
              <a:t>lunch?</a:t>
            </a:r>
            <a:endParaRPr lang="ru-RU" sz="3600" b="1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251075" y="4251325"/>
            <a:ext cx="564991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en-US" sz="3600" b="1">
                <a:solidFill>
                  <a:srgbClr val="FF0000"/>
                </a:solidFill>
                <a:latin typeface="Century Gothic" pitchFamily="34" charset="0"/>
              </a:rPr>
              <a:t>3. Is it healthy or not?</a:t>
            </a:r>
            <a:endParaRPr lang="ru-RU" sz="3600" b="1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251075" y="5351463"/>
            <a:ext cx="9472613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en-US" sz="3600" b="1">
                <a:solidFill>
                  <a:srgbClr val="FF0000"/>
                </a:solidFill>
                <a:latin typeface="Century Gothic" pitchFamily="34" charset="0"/>
              </a:rPr>
              <a:t>4. Why is it important to eat healthy food?</a:t>
            </a:r>
            <a:endParaRPr lang="ru-RU" sz="3600" b="1">
              <a:solidFill>
                <a:srgbClr val="FF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kidsinbloom.co.uk/attachments/Image/healthyfoodpyramid.jpg?template=generic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47950" y="292100"/>
            <a:ext cx="7766050" cy="629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58800" y="463550"/>
            <a:ext cx="5029200" cy="1441450"/>
          </a:xfrm>
        </p:spPr>
        <p:txBody>
          <a:bodyPr/>
          <a:lstStyle/>
          <a:p>
            <a:pPr algn="ctr"/>
            <a:r>
              <a:rPr lang="en-US" sz="4400" b="1" smtClean="0">
                <a:solidFill>
                  <a:srgbClr val="FF0000"/>
                </a:solidFill>
              </a:rPr>
              <a:t>ex.1 p.42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>Look at the table.</a:t>
            </a:r>
            <a:br>
              <a:rPr lang="en-US" sz="2800" smtClean="0"/>
            </a:br>
            <a:r>
              <a:rPr lang="en-US" sz="2800" smtClean="0"/>
              <a:t>What food/drinks should people eat if they want to have:</a:t>
            </a:r>
            <a:br>
              <a:rPr lang="en-US" sz="2800" smtClean="0"/>
            </a:br>
            <a:r>
              <a:rPr lang="en-US" b="1" smtClean="0">
                <a:solidFill>
                  <a:srgbClr val="00B050"/>
                </a:solidFill>
              </a:rPr>
              <a:t>good eyesight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>
                <a:solidFill>
                  <a:srgbClr val="FFC000"/>
                </a:solidFill>
              </a:rPr>
              <a:t>good skin</a:t>
            </a:r>
            <a:br>
              <a:rPr lang="en-US" b="1" smtClean="0">
                <a:solidFill>
                  <a:srgbClr val="FFC000"/>
                </a:solidFill>
              </a:rPr>
            </a:br>
            <a:r>
              <a:rPr lang="en-US" b="1" smtClean="0">
                <a:solidFill>
                  <a:srgbClr val="00B0F0"/>
                </a:solidFill>
              </a:rPr>
              <a:t>strong, healthy bones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>
                <a:solidFill>
                  <a:srgbClr val="FF0000"/>
                </a:solidFill>
              </a:rPr>
              <a:t>healthy blood cells</a:t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b="1" smtClean="0">
                <a:solidFill>
                  <a:srgbClr val="7030A0"/>
                </a:solidFill>
              </a:rPr>
              <a:t>a lot of energy</a:t>
            </a:r>
            <a:endParaRPr lang="ru-RU" b="1" smtClean="0">
              <a:solidFill>
                <a:srgbClr val="7030A0"/>
              </a:solidFill>
            </a:endParaRPr>
          </a:p>
        </p:txBody>
      </p:sp>
      <p:pic>
        <p:nvPicPr>
          <p:cNvPr id="22530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88000" y="623888"/>
            <a:ext cx="6408738" cy="5956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725" y="434975"/>
            <a:ext cx="7397750" cy="15287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  <a:cs typeface="Aldhabi" panose="01000000000000000000" pitchFamily="2" charset="-78"/>
              </a:rPr>
              <a:t>Listen to some teenagers talking about what they ate yesterday and complete the information in the chart.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cs typeface="Aldhabi" panose="01000000000000000000" pitchFamily="2" charset="-78"/>
            </a:endParaRP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8338" y="2555875"/>
            <a:ext cx="11382375" cy="4165600"/>
          </a:xfrm>
        </p:spPr>
      </p:pic>
      <p:pic>
        <p:nvPicPr>
          <p:cNvPr id="23555" name="Picture 2" descr="https://encrypted-tbn1.gstatic.com/images?q=tbn:ANd9GcRwvIV-WpmIZQ2pHPD_m4sTsfKD0p1d7DVZ-JSQMGCStFUxMNGTU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70988" y="66675"/>
            <a:ext cx="2879725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0" y="623888"/>
            <a:ext cx="7751763" cy="162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Listen to Sally’s family ordering their food. 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Put the trays in the order that you hear them 1,2,3,3.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19288" y="2889250"/>
            <a:ext cx="8732837" cy="3732213"/>
          </a:xfrm>
        </p:spPr>
      </p:pic>
      <p:pic>
        <p:nvPicPr>
          <p:cNvPr id="24579" name="Picture 2" descr="https://encrypted-tbn1.gstatic.com/images?q=tbn:ANd9GcRwvIV-WpmIZQ2pHPD_m4sTsfKD0p1d7DVZ-JSQMGCStFUxMNGTU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12263" y="165100"/>
            <a:ext cx="2879725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733550" y="528638"/>
            <a:ext cx="6878638" cy="1281112"/>
          </a:xfrm>
        </p:spPr>
        <p:txBody>
          <a:bodyPr/>
          <a:lstStyle/>
          <a:p>
            <a:r>
              <a:rPr lang="en-US" sz="8000" b="1" smtClean="0">
                <a:solidFill>
                  <a:srgbClr val="FF0000"/>
                </a:solidFill>
                <a:latin typeface="Blackadder ITC" pitchFamily="82" charset="0"/>
              </a:rPr>
              <a:t>Who needs to diet?</a:t>
            </a:r>
            <a:endParaRPr lang="ru-RU" sz="8000" b="1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25" y="2047875"/>
            <a:ext cx="5662613" cy="2033588"/>
          </a:xfrm>
        </p:spPr>
        <p:txBody>
          <a:bodyPr/>
          <a:lstStyle/>
          <a:p>
            <a:r>
              <a:rPr lang="en-US" sz="2800" b="1" smtClean="0"/>
              <a:t>Overweight people</a:t>
            </a:r>
          </a:p>
          <a:p>
            <a:r>
              <a:rPr lang="en-US" sz="2800" b="1" smtClean="0"/>
              <a:t>People with different illnesses and diseases (diabetics ….)</a:t>
            </a:r>
          </a:p>
          <a:p>
            <a:r>
              <a:rPr lang="en-US" sz="2800" b="1" smtClean="0"/>
              <a:t>Kids and elderly people</a:t>
            </a:r>
            <a:endParaRPr lang="ru-RU" sz="2800" b="1" smtClean="0"/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1952625"/>
            <a:ext cx="3197225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https://encrypted-tbn1.gstatic.com/images?q=tbn:ANd9GcR8bDqj-fV-NJCkZOOh3n7dnO8Nzw3NVTaOC0ry9pDU7TvW_3-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66238" y="2347913"/>
            <a:ext cx="237490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0" descr="https://encrypted-tbn2.gstatic.com/images?q=tbn:ANd9GcTOXbKOC_bdfjj1EfcpZkLm4MhDTOmKDx5YWc5PbdTbt6fI-Ji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2800" y="4254500"/>
            <a:ext cx="3192463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2" descr="https://encrypted-tbn0.gstatic.com/images?q=tbn:ANd9GcTvgptegxAL0O_2232FtoQG6FascMZZHfabFgGoEhGRI-XzsfL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4200" y="4543425"/>
            <a:ext cx="31321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93188" y="4794250"/>
            <a:ext cx="2770187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2" descr="https://encrypted-tbn2.gstatic.com/images?q=tbn:ANd9GcT51YMPR139KyYuCp6KAtiQYBES0EkExgsrDA3ET5rqJF0kr9Ej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88400" y="204788"/>
            <a:ext cx="31432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7"/>
          <p:cNvSpPr>
            <a:spLocks noGrp="1"/>
          </p:cNvSpPr>
          <p:nvPr>
            <p:ph sz="half" idx="1"/>
          </p:nvPr>
        </p:nvSpPr>
        <p:spPr>
          <a:xfrm>
            <a:off x="2327275" y="2152650"/>
            <a:ext cx="5203825" cy="4587875"/>
          </a:xfrm>
        </p:spPr>
        <p:txBody>
          <a:bodyPr/>
          <a:lstStyle/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Big deal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Glossy magazines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Top of the class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Light snacks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Burst into tears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Body image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Medical attention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Mood swings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Play a role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Scared to death</a:t>
            </a:r>
          </a:p>
          <a:p>
            <a:pPr marL="34925" indent="0">
              <a:spcBef>
                <a:spcPct val="0"/>
              </a:spcBef>
            </a:pPr>
            <a:r>
              <a:rPr lang="en-US" sz="2500" smtClean="0">
                <a:latin typeface="Arial Rounded MT Bold" pitchFamily="34" charset="0"/>
              </a:rPr>
              <a:t>Eating disorder</a:t>
            </a:r>
            <a:endParaRPr lang="ru-RU" sz="2500" smtClean="0"/>
          </a:p>
        </p:txBody>
      </p:sp>
      <p:pic>
        <p:nvPicPr>
          <p:cNvPr id="26626" name="Picture 2" descr="https://encrypted-tbn1.gstatic.com/images?q=tbn:ANd9GcQW1osFxlrqo1BhBGQHLojVe58FaQZ6Zee3mOvgN0sOFiQsKO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1238" y="250825"/>
            <a:ext cx="46894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https://encrypted-tbn1.gstatic.com/images?q=tbn:ANd9GcRtk26-KykmFmUvKEsv-JbNGkecxiweoBOrlei2P34VCfpEX9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6000" y="1917700"/>
            <a:ext cx="43719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8"/>
          <p:cNvSpPr>
            <a:spLocks noGrp="1"/>
          </p:cNvSpPr>
          <p:nvPr>
            <p:ph idx="1"/>
          </p:nvPr>
        </p:nvSpPr>
        <p:spPr>
          <a:xfrm>
            <a:off x="1609725" y="2133600"/>
            <a:ext cx="5511800" cy="4421188"/>
          </a:xfrm>
        </p:spPr>
        <p:txBody>
          <a:bodyPr rtlCol="0">
            <a:normAutofit lnSpcReduction="10000"/>
          </a:bodyPr>
          <a:lstStyle/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Certain-convinced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First-underlying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Very angry- enraged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Attractiveness-glamour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Basic-initial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Strategies -tactics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Energetic-vibrant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Twisted-distorted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Crying-tearful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Serious-serious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Bad-tempered - sullen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Unsociable -withdrawn</a:t>
            </a:r>
          </a:p>
          <a:p>
            <a:pPr indent="0" fontAlgn="auto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endParaRPr lang="ru-RU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674" name="Picture 4" descr="https://encrypted-tbn1.gstatic.com/images?q=tbn:ANd9GcRtk26-KykmFmUvKEsv-JbNGkecxiweoBOrlei2P34VCfpEX9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1917700"/>
            <a:ext cx="43719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https://encrypted-tbn1.gstatic.com/images?q=tbn:ANd9GcQW1osFxlrqo1BhBGQHLojVe58FaQZ6Zee3mOvgN0sOFiQsKO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1238" y="250825"/>
            <a:ext cx="46894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126</TotalTime>
  <Words>294</Words>
  <Application>Microsoft Office PowerPoint</Application>
  <PresentationFormat>Произвольный</PresentationFormat>
  <Paragraphs>57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13</vt:i4>
      </vt:variant>
    </vt:vector>
  </HeadingPairs>
  <TitlesOfParts>
    <vt:vector size="39" baseType="lpstr">
      <vt:lpstr>Century Gothic</vt:lpstr>
      <vt:lpstr>Arial</vt:lpstr>
      <vt:lpstr>Wingdings 3</vt:lpstr>
      <vt:lpstr>Calibri</vt:lpstr>
      <vt:lpstr>Baskerville Old Face</vt:lpstr>
      <vt:lpstr>Aldhabi</vt:lpstr>
      <vt:lpstr>Blackadder ITC</vt:lpstr>
      <vt:lpstr>Arial Rounded MT Bold</vt:lpstr>
      <vt:lpstr>Britannic Bold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Слайд 1</vt:lpstr>
      <vt:lpstr>1. Why do people eat?</vt:lpstr>
      <vt:lpstr>Слайд 3</vt:lpstr>
      <vt:lpstr>ex.1 p.42 Look at the table. What food/drinks should people eat if they want to have: good eyesight good skin strong, healthy bones healthy blood cells a lot of energy</vt:lpstr>
      <vt:lpstr>Listen to some teenagers talking about what they ate yesterday and complete the information in the chart.</vt:lpstr>
      <vt:lpstr>Listen to Sally’s family ordering their food.  Put the trays in the order that you hear them 1,2,3,3.</vt:lpstr>
      <vt:lpstr>Who needs to diet?</vt:lpstr>
      <vt:lpstr>Слайд 8</vt:lpstr>
      <vt:lpstr>Слайд 9</vt:lpstr>
      <vt:lpstr>Слайд 10</vt:lpstr>
      <vt:lpstr>Live long and prosper </vt:lpstr>
      <vt:lpstr>Live long and prosper </vt:lpstr>
      <vt:lpstr>Live long and prosper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Максимова</dc:creator>
  <cp:lastModifiedBy>Дмитрий</cp:lastModifiedBy>
  <cp:revision>20</cp:revision>
  <dcterms:created xsi:type="dcterms:W3CDTF">2014-11-09T18:18:29Z</dcterms:created>
  <dcterms:modified xsi:type="dcterms:W3CDTF">2022-11-11T17:51:31Z</dcterms:modified>
</cp:coreProperties>
</file>