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6" r:id="rId2"/>
    <p:sldId id="258" r:id="rId3"/>
    <p:sldId id="259" r:id="rId4"/>
    <p:sldId id="260" r:id="rId5"/>
    <p:sldId id="257" r:id="rId6"/>
    <p:sldId id="262" r:id="rId7"/>
    <p:sldId id="264" r:id="rId8"/>
    <p:sldId id="270" r:id="rId9"/>
    <p:sldId id="266" r:id="rId10"/>
    <p:sldId id="267" r:id="rId11"/>
    <p:sldId id="268" r:id="rId12"/>
    <p:sldId id="269" r:id="rId13"/>
    <p:sldId id="272" r:id="rId14"/>
    <p:sldId id="271" r:id="rId15"/>
    <p:sldId id="273" r:id="rId16"/>
    <p:sldId id="274" r:id="rId17"/>
    <p:sldId id="275" r:id="rId18"/>
    <p:sldId id="276" r:id="rId19"/>
    <p:sldId id="277"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3" autoAdjust="0"/>
    <p:restoredTop sz="99424" autoAdjust="0"/>
  </p:normalViewPr>
  <p:slideViewPr>
    <p:cSldViewPr>
      <p:cViewPr>
        <p:scale>
          <a:sx n="90" d="100"/>
          <a:sy n="90" d="100"/>
        </p:scale>
        <p:origin x="-816"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E9409F-70FC-47A2-8B14-C1A73C4C79EA}" type="datetimeFigureOut">
              <a:rPr lang="ru-RU" smtClean="0"/>
              <a:t>03.02.2024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B02A2B-8DD2-4B8A-BF50-F976BB14AC85}" type="slidenum">
              <a:rPr lang="ru-RU" smtClean="0"/>
              <a:t>‹#›</a:t>
            </a:fld>
            <a:endParaRPr lang="ru-RU"/>
          </a:p>
        </p:txBody>
      </p:sp>
    </p:spTree>
    <p:extLst>
      <p:ext uri="{BB962C8B-B14F-4D97-AF65-F5344CB8AC3E}">
        <p14:creationId xmlns:p14="http://schemas.microsoft.com/office/powerpoint/2010/main" val="3133683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4C71EC6-210F-42DE-9C53-41977AD35B3D}" type="datetimeFigureOut">
              <a:rPr lang="ru-RU" smtClean="0"/>
              <a:t>03.02.2024</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03.02.2024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03.02.2024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03.02.2024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03.02.2024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03.02.2024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03.02.2024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03.02.2024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03.02.2024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B4C71EC6-210F-42DE-9C53-41977AD35B3D}" type="datetimeFigureOut">
              <a:rPr lang="ru-RU" smtClean="0"/>
              <a:t>03.02.2024</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B4C71EC6-210F-42DE-9C53-41977AD35B3D}" type="datetimeFigureOut">
              <a:rPr lang="ru-RU" smtClean="0"/>
              <a:t>03.02.2024</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4C71EC6-210F-42DE-9C53-41977AD35B3D}" type="datetimeFigureOut">
              <a:rPr lang="ru-RU" smtClean="0"/>
              <a:t>03.02.2024</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3999" cy="6858000"/>
          </a:xfrm>
          <a:prstGeom prst="rect">
            <a:avLst/>
          </a:prstGeom>
        </p:spPr>
      </p:pic>
      <p:sp>
        <p:nvSpPr>
          <p:cNvPr id="2" name="Заголовок 1"/>
          <p:cNvSpPr>
            <a:spLocks noGrp="1"/>
          </p:cNvSpPr>
          <p:nvPr>
            <p:ph type="ctrTitle"/>
          </p:nvPr>
        </p:nvSpPr>
        <p:spPr>
          <a:xfrm>
            <a:off x="971600" y="1412777"/>
            <a:ext cx="7021332" cy="2376264"/>
          </a:xfrm>
        </p:spPr>
        <p:txBody>
          <a:bodyPr>
            <a:normAutofit/>
          </a:bodyPr>
          <a:lstStyle/>
          <a:p>
            <a:pPr marL="182880" indent="0" algn="ctr">
              <a:buNone/>
            </a:pPr>
            <a:r>
              <a:rPr lang="ru-RU" sz="5400" dirty="0" smtClean="0"/>
              <a:t>  «Игры наших детей»</a:t>
            </a:r>
            <a:endParaRPr lang="ru-RU" sz="5400" dirty="0"/>
          </a:p>
        </p:txBody>
      </p:sp>
    </p:spTree>
    <p:extLst>
      <p:ext uri="{BB962C8B-B14F-4D97-AF65-F5344CB8AC3E}">
        <p14:creationId xmlns:p14="http://schemas.microsoft.com/office/powerpoint/2010/main" val="2153372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764704"/>
            <a:ext cx="7344816" cy="1323439"/>
          </a:xfrm>
          <a:prstGeom prst="rect">
            <a:avLst/>
          </a:prstGeom>
        </p:spPr>
        <p:txBody>
          <a:bodyPr wrap="square">
            <a:spAutoFit/>
          </a:bodyPr>
          <a:lstStyle/>
          <a:p>
            <a:r>
              <a:rPr lang="ru-RU" sz="2000" b="1" u="sng" dirty="0">
                <a:latin typeface="Times New Roman" pitchFamily="18" charset="0"/>
                <a:cs typeface="Times New Roman" pitchFamily="18" charset="0"/>
              </a:rPr>
              <a:t>Игрушки, способствующие развитию физических качеств </a:t>
            </a:r>
            <a:r>
              <a:rPr lang="ru-RU" sz="2000" b="1" dirty="0">
                <a:latin typeface="Times New Roman" pitchFamily="18" charset="0"/>
                <a:cs typeface="Times New Roman" pitchFamily="18" charset="0"/>
              </a:rPr>
              <a:t>(двигательная активность, координация движений, ориентировка в пространстве): мячи, обручи, скакалки, кегли.</a:t>
            </a:r>
          </a:p>
        </p:txBody>
      </p:sp>
      <p:pic>
        <p:nvPicPr>
          <p:cNvPr id="4099"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53545" y="3068960"/>
            <a:ext cx="3090863"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75656" y="3789040"/>
            <a:ext cx="2620963" cy="220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051720" y="1628800"/>
            <a:ext cx="3035300" cy="250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0183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836712"/>
            <a:ext cx="7272808" cy="1015663"/>
          </a:xfrm>
          <a:prstGeom prst="rect">
            <a:avLst/>
          </a:prstGeom>
        </p:spPr>
        <p:txBody>
          <a:bodyPr wrap="square">
            <a:spAutoFit/>
          </a:bodyPr>
          <a:lstStyle/>
          <a:p>
            <a:r>
              <a:rPr lang="ru-RU" sz="2000" b="1" u="sng" dirty="0">
                <a:latin typeface="Times New Roman" pitchFamily="18" charset="0"/>
                <a:cs typeface="Times New Roman" pitchFamily="18" charset="0"/>
              </a:rPr>
              <a:t>Игрушки для развития творческой фантазии и самовыражения: </a:t>
            </a:r>
            <a:r>
              <a:rPr lang="ru-RU" sz="2000" b="1" dirty="0">
                <a:latin typeface="Times New Roman" pitchFamily="18" charset="0"/>
                <a:cs typeface="Times New Roman" pitchFamily="18" charset="0"/>
              </a:rPr>
              <a:t>карандаши, краски, пластилин, различные наборы для ручного труда, цветная бумага, клей и т.д. </a:t>
            </a:r>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91680" y="2420888"/>
            <a:ext cx="2292350"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48064" y="2077615"/>
            <a:ext cx="2871787" cy="208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63643" y="4162002"/>
            <a:ext cx="2084387" cy="208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2915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32040" y="1124744"/>
            <a:ext cx="3096344" cy="1938992"/>
          </a:xfrm>
          <a:prstGeom prst="rect">
            <a:avLst/>
          </a:prstGeom>
        </p:spPr>
        <p:txBody>
          <a:bodyPr wrap="square">
            <a:spAutoFit/>
          </a:bodyPr>
          <a:lstStyle/>
          <a:p>
            <a:pPr algn="ctr"/>
            <a:endParaRPr lang="ru-RU" sz="2000" b="1" dirty="0" smtClean="0">
              <a:latin typeface="Times New Roman" pitchFamily="18" charset="0"/>
              <a:cs typeface="Times New Roman" pitchFamily="18" charset="0"/>
            </a:endParaRPr>
          </a:p>
          <a:p>
            <a:pPr algn="ctr"/>
            <a:r>
              <a:rPr lang="ru-RU" sz="2000" b="1" dirty="0" smtClean="0">
                <a:latin typeface="Times New Roman" pitchFamily="18" charset="0"/>
                <a:cs typeface="Times New Roman" pitchFamily="18" charset="0"/>
              </a:rPr>
              <a:t>Взрослые</a:t>
            </a:r>
            <a:r>
              <a:rPr lang="ru-RU" sz="2000" b="1" dirty="0">
                <a:latin typeface="Times New Roman" pitchFamily="18" charset="0"/>
                <a:cs typeface="Times New Roman" pitchFamily="18" charset="0"/>
              </a:rPr>
              <a:t>, играя вместе с детьми, сами получают удовольствие и ребятам доставляют огромную радость. </a:t>
            </a:r>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71600" y="860715"/>
            <a:ext cx="3816424" cy="2496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99992" y="3429000"/>
            <a:ext cx="3672408" cy="256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971600" y="3645024"/>
            <a:ext cx="3384376" cy="2246769"/>
          </a:xfrm>
          <a:prstGeom prst="rect">
            <a:avLst/>
          </a:prstGeom>
        </p:spPr>
        <p:txBody>
          <a:bodyPr wrap="square">
            <a:spAutoFit/>
          </a:bodyPr>
          <a:lstStyle/>
          <a:p>
            <a:pPr algn="ctr"/>
            <a:endParaRPr lang="ru-RU" sz="2000" b="1" dirty="0" smtClean="0">
              <a:latin typeface="Times New Roman" pitchFamily="18" charset="0"/>
              <a:cs typeface="Times New Roman" pitchFamily="18" charset="0"/>
            </a:endParaRPr>
          </a:p>
          <a:p>
            <a:pPr algn="ctr"/>
            <a:r>
              <a:rPr lang="ru-RU" sz="2000" b="1" dirty="0" smtClean="0">
                <a:latin typeface="Times New Roman" pitchFamily="18" charset="0"/>
                <a:cs typeface="Times New Roman" pitchFamily="18" charset="0"/>
              </a:rPr>
              <a:t>Игра </a:t>
            </a:r>
            <a:r>
              <a:rPr lang="ru-RU" sz="2000" b="1" dirty="0">
                <a:latin typeface="Times New Roman" pitchFamily="18" charset="0"/>
                <a:cs typeface="Times New Roman" pitchFamily="18" charset="0"/>
              </a:rPr>
              <a:t>для ребенка вдвойне интересней, когда ребенок чувствует заинтересованность самых родных и любимых людей – родителей</a:t>
            </a:r>
            <a:r>
              <a:rPr lang="ru-RU" dirty="0"/>
              <a:t>.</a:t>
            </a:r>
          </a:p>
        </p:txBody>
      </p:sp>
    </p:spTree>
    <p:extLst>
      <p:ext uri="{BB962C8B-B14F-4D97-AF65-F5344CB8AC3E}">
        <p14:creationId xmlns:p14="http://schemas.microsoft.com/office/powerpoint/2010/main" val="25530910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836713"/>
            <a:ext cx="6840760" cy="4524315"/>
          </a:xfrm>
          <a:prstGeom prst="rect">
            <a:avLst/>
          </a:prstGeom>
        </p:spPr>
        <p:txBody>
          <a:bodyPr wrap="square">
            <a:spAutoFit/>
          </a:bodyPr>
          <a:lstStyle/>
          <a:p>
            <a:pPr algn="ctr"/>
            <a:endParaRPr lang="ru-RU" sz="2800" b="1" dirty="0" smtClean="0">
              <a:solidFill>
                <a:srgbClr val="FF0000"/>
              </a:solidFill>
              <a:latin typeface="Times New Roman" pitchFamily="18" charset="0"/>
              <a:cs typeface="Times New Roman" pitchFamily="18" charset="0"/>
            </a:endParaRPr>
          </a:p>
          <a:p>
            <a:pPr algn="ctr"/>
            <a:r>
              <a:rPr lang="ru-RU" sz="3200" b="1" dirty="0" smtClean="0">
                <a:solidFill>
                  <a:srgbClr val="FF0000"/>
                </a:solidFill>
                <a:latin typeface="Times New Roman" pitchFamily="18" charset="0"/>
                <a:cs typeface="Times New Roman" pitchFamily="18" charset="0"/>
              </a:rPr>
              <a:t>Шпаргалка </a:t>
            </a:r>
            <a:r>
              <a:rPr lang="ru-RU" sz="3200" b="1" dirty="0">
                <a:solidFill>
                  <a:srgbClr val="FF0000"/>
                </a:solidFill>
                <a:latin typeface="Times New Roman" pitchFamily="18" charset="0"/>
                <a:cs typeface="Times New Roman" pitchFamily="18" charset="0"/>
              </a:rPr>
              <a:t>игр на кухне!</a:t>
            </a:r>
          </a:p>
          <a:p>
            <a:endParaRPr lang="ru-RU" sz="2000" b="1" dirty="0">
              <a:latin typeface="Times New Roman" pitchFamily="18" charset="0"/>
              <a:cs typeface="Times New Roman" pitchFamily="18" charset="0"/>
            </a:endParaRPr>
          </a:p>
          <a:p>
            <a:pPr algn="ctr"/>
            <a:endParaRPr lang="ru-RU" sz="2000" b="1" u="sng" dirty="0" smtClean="0">
              <a:latin typeface="Times New Roman" pitchFamily="18" charset="0"/>
              <a:cs typeface="Times New Roman" pitchFamily="18" charset="0"/>
            </a:endParaRPr>
          </a:p>
          <a:p>
            <a:pPr algn="ctr"/>
            <a:r>
              <a:rPr lang="ru-RU" sz="2800" b="1" u="sng" dirty="0" smtClean="0">
                <a:latin typeface="Times New Roman" pitchFamily="18" charset="0"/>
                <a:cs typeface="Times New Roman" pitchFamily="18" charset="0"/>
              </a:rPr>
              <a:t>«</a:t>
            </a:r>
            <a:r>
              <a:rPr lang="ru-RU" sz="2800" b="1" u="sng" dirty="0">
                <a:latin typeface="Times New Roman" pitchFamily="18" charset="0"/>
                <a:cs typeface="Times New Roman" pitchFamily="18" charset="0"/>
              </a:rPr>
              <a:t>Съедобное - несъедобное».</a:t>
            </a:r>
          </a:p>
          <a:p>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Цель: развитие внимания, памяти, расширение словарного запаса.</a:t>
            </a:r>
          </a:p>
          <a:p>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Правила игры: Взрослый называет разные предметы (например: картошка, нож, вилка, торт, кастрюля и т. п., ребенок в свою очередь отвечает - «съедобное» или «несъедобное». Потом можно поменяться ролями.</a:t>
            </a:r>
          </a:p>
        </p:txBody>
      </p:sp>
    </p:spTree>
    <p:extLst>
      <p:ext uri="{BB962C8B-B14F-4D97-AF65-F5344CB8AC3E}">
        <p14:creationId xmlns:p14="http://schemas.microsoft.com/office/powerpoint/2010/main" val="20894823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1196753"/>
            <a:ext cx="6552728" cy="2677656"/>
          </a:xfrm>
          <a:prstGeom prst="rect">
            <a:avLst/>
          </a:prstGeom>
        </p:spPr>
        <p:txBody>
          <a:bodyPr wrap="square">
            <a:spAutoFit/>
          </a:bodyPr>
          <a:lstStyle/>
          <a:p>
            <a:pPr algn="ctr"/>
            <a:r>
              <a:rPr lang="ru-RU" sz="2800" b="1" u="sng" dirty="0">
                <a:latin typeface="Times New Roman" pitchFamily="18" charset="0"/>
                <a:cs typeface="Times New Roman" pitchFamily="18" charset="0"/>
              </a:rPr>
              <a:t>«Цвет, форма, размер»</a:t>
            </a:r>
          </a:p>
          <a:p>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Цель: развитие памяти, мышления, внимательности, логики.</a:t>
            </a:r>
          </a:p>
          <a:p>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Правила игры: Родитель предлагает ребенку назвать продукты (предметы на кухне) определенного цвета, формы, размера.</a:t>
            </a:r>
          </a:p>
        </p:txBody>
      </p:sp>
    </p:spTree>
    <p:extLst>
      <p:ext uri="{BB962C8B-B14F-4D97-AF65-F5344CB8AC3E}">
        <p14:creationId xmlns:p14="http://schemas.microsoft.com/office/powerpoint/2010/main" val="31633783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1124745"/>
            <a:ext cx="6912768" cy="2800767"/>
          </a:xfrm>
          <a:prstGeom prst="rect">
            <a:avLst/>
          </a:prstGeom>
        </p:spPr>
        <p:txBody>
          <a:bodyPr wrap="square">
            <a:spAutoFit/>
          </a:bodyPr>
          <a:lstStyle/>
          <a:p>
            <a:pPr algn="ctr"/>
            <a:endParaRPr lang="ru-RU" sz="2800" b="1" u="sng" dirty="0" smtClean="0">
              <a:latin typeface="Times New Roman" pitchFamily="18" charset="0"/>
              <a:cs typeface="Times New Roman" pitchFamily="18" charset="0"/>
            </a:endParaRPr>
          </a:p>
          <a:p>
            <a:pPr algn="ctr"/>
            <a:r>
              <a:rPr lang="ru-RU" sz="2800" b="1" u="sng" dirty="0" smtClean="0">
                <a:latin typeface="Times New Roman" pitchFamily="18" charset="0"/>
                <a:cs typeface="Times New Roman" pitchFamily="18" charset="0"/>
              </a:rPr>
              <a:t>«</a:t>
            </a:r>
            <a:r>
              <a:rPr lang="ru-RU" sz="2800" b="1" u="sng" dirty="0">
                <a:latin typeface="Times New Roman" pitchFamily="18" charset="0"/>
                <a:cs typeface="Times New Roman" pitchFamily="18" charset="0"/>
              </a:rPr>
              <a:t>Назови ласково»</a:t>
            </a:r>
          </a:p>
          <a:p>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Цель: формирование навыков словообразования.</a:t>
            </a:r>
          </a:p>
          <a:p>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Правила игры: Родитель называет любое слово, а ребенок должен назвать его ласково, например: морковь-</a:t>
            </a:r>
            <a:r>
              <a:rPr lang="ru-RU" sz="2000" b="1" dirty="0" err="1">
                <a:latin typeface="Times New Roman" pitchFamily="18" charset="0"/>
                <a:cs typeface="Times New Roman" pitchFamily="18" charset="0"/>
              </a:rPr>
              <a:t>морковочка</a:t>
            </a:r>
            <a:r>
              <a:rPr lang="ru-RU" sz="2000" b="1" dirty="0">
                <a:latin typeface="Times New Roman" pitchFamily="18" charset="0"/>
                <a:cs typeface="Times New Roman" pitchFamily="18" charset="0"/>
              </a:rPr>
              <a:t>, тарелка-тарелочка и т. д.</a:t>
            </a:r>
          </a:p>
        </p:txBody>
      </p:sp>
    </p:spTree>
    <p:extLst>
      <p:ext uri="{BB962C8B-B14F-4D97-AF65-F5344CB8AC3E}">
        <p14:creationId xmlns:p14="http://schemas.microsoft.com/office/powerpoint/2010/main" val="325225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1196752"/>
            <a:ext cx="6912768" cy="4001095"/>
          </a:xfrm>
          <a:prstGeom prst="rect">
            <a:avLst/>
          </a:prstGeom>
        </p:spPr>
        <p:txBody>
          <a:bodyPr wrap="square">
            <a:spAutoFit/>
          </a:bodyPr>
          <a:lstStyle/>
          <a:p>
            <a:pPr algn="ctr"/>
            <a:endParaRPr lang="ru-RU" sz="2800" b="1" u="sng" dirty="0" smtClean="0">
              <a:latin typeface="Times New Roman" pitchFamily="18" charset="0"/>
              <a:cs typeface="Times New Roman" pitchFamily="18" charset="0"/>
            </a:endParaRPr>
          </a:p>
          <a:p>
            <a:pPr algn="ctr"/>
            <a:r>
              <a:rPr lang="ru-RU" sz="2800" b="1" u="sng" dirty="0" smtClean="0">
                <a:solidFill>
                  <a:srgbClr val="FF0000"/>
                </a:solidFill>
                <a:latin typeface="Times New Roman" pitchFamily="18" charset="0"/>
                <a:cs typeface="Times New Roman" pitchFamily="18" charset="0"/>
              </a:rPr>
              <a:t>Задания </a:t>
            </a:r>
            <a:r>
              <a:rPr lang="ru-RU" sz="2800" b="1" u="sng" dirty="0">
                <a:solidFill>
                  <a:srgbClr val="FF0000"/>
                </a:solidFill>
                <a:latin typeface="Times New Roman" pitchFamily="18" charset="0"/>
                <a:cs typeface="Times New Roman" pitchFamily="18" charset="0"/>
              </a:rPr>
              <a:t>на развитие мелкой моторики:</a:t>
            </a:r>
          </a:p>
          <a:p>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1. рассортировать белую и красную фасоль;</a:t>
            </a:r>
          </a:p>
          <a:p>
            <a:r>
              <a:rPr lang="ru-RU" sz="2000" b="1" dirty="0">
                <a:latin typeface="Times New Roman" pitchFamily="18" charset="0"/>
                <a:cs typeface="Times New Roman" pitchFamily="18" charset="0"/>
              </a:rPr>
              <a:t>2. выложить из фасоли какую-нибудь фигуру, цифру, букву, слово…;</a:t>
            </a:r>
          </a:p>
          <a:p>
            <a:r>
              <a:rPr lang="ru-RU" sz="2000" b="1" dirty="0">
                <a:latin typeface="Times New Roman" pitchFamily="18" charset="0"/>
                <a:cs typeface="Times New Roman" pitchFamily="18" charset="0"/>
              </a:rPr>
              <a:t>3. в мешочек положить крупу (рис/гречка/горох) и мелкие игрушки из киндер-сюрприза. Угадать на ощупь найденный в мешочке предмет;</a:t>
            </a:r>
          </a:p>
          <a:p>
            <a:r>
              <a:rPr lang="ru-RU" sz="2000" b="1" dirty="0">
                <a:latin typeface="Times New Roman" pitchFamily="18" charset="0"/>
                <a:cs typeface="Times New Roman" pitchFamily="18" charset="0"/>
              </a:rPr>
              <a:t>4. посчитать, сколько столовых (чайных) ложек, например – риса, войдет чашку, банку…</a:t>
            </a:r>
          </a:p>
          <a:p>
            <a:endParaRPr lang="ru-RU" dirty="0"/>
          </a:p>
        </p:txBody>
      </p:sp>
    </p:spTree>
    <p:extLst>
      <p:ext uri="{BB962C8B-B14F-4D97-AF65-F5344CB8AC3E}">
        <p14:creationId xmlns:p14="http://schemas.microsoft.com/office/powerpoint/2010/main" val="30797874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836712"/>
            <a:ext cx="7344816" cy="4955203"/>
          </a:xfrm>
          <a:prstGeom prst="rect">
            <a:avLst/>
          </a:prstGeom>
        </p:spPr>
        <p:txBody>
          <a:bodyPr wrap="square">
            <a:spAutoFit/>
          </a:bodyPr>
          <a:lstStyle/>
          <a:p>
            <a:pPr algn="ctr"/>
            <a:r>
              <a:rPr lang="ru-RU" sz="2800" b="1" u="sng" dirty="0">
                <a:solidFill>
                  <a:srgbClr val="FF0000"/>
                </a:solidFill>
                <a:latin typeface="Times New Roman" pitchFamily="18" charset="0"/>
                <a:cs typeface="Times New Roman" pitchFamily="18" charset="0"/>
              </a:rPr>
              <a:t>Игры на внимание, развитие воображения, фантазии.</a:t>
            </a:r>
          </a:p>
          <a:p>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1. </a:t>
            </a:r>
            <a:r>
              <a:rPr lang="ru-RU" sz="2000" b="1" u="sng" dirty="0">
                <a:latin typeface="Times New Roman" pitchFamily="18" charset="0"/>
                <a:cs typeface="Times New Roman" pitchFamily="18" charset="0"/>
              </a:rPr>
              <a:t>«Тесто</a:t>
            </a:r>
            <a:r>
              <a:rPr lang="ru-RU" sz="2000" b="1" u="sng" dirty="0" smtClean="0">
                <a:latin typeface="Times New Roman" pitchFamily="18" charset="0"/>
                <a:cs typeface="Times New Roman" pitchFamily="18" charset="0"/>
              </a:rPr>
              <a:t>»</a:t>
            </a:r>
            <a:endParaRPr lang="ru-RU" sz="2000" b="1" u="sng" dirty="0">
              <a:latin typeface="Times New Roman" pitchFamily="18" charset="0"/>
              <a:cs typeface="Times New Roman" pitchFamily="18" charset="0"/>
            </a:endParaRPr>
          </a:p>
          <a:p>
            <a:r>
              <a:rPr lang="ru-RU" sz="2000" b="1" dirty="0">
                <a:latin typeface="Times New Roman" pitchFamily="18" charset="0"/>
                <a:cs typeface="Times New Roman" pitchFamily="18" charset="0"/>
              </a:rPr>
              <a:t>Лепите все, что захочется</a:t>
            </a:r>
            <a:r>
              <a:rPr lang="ru-RU" sz="2000" b="1" dirty="0" smtClean="0">
                <a:latin typeface="Times New Roman" pitchFamily="18" charset="0"/>
                <a:cs typeface="Times New Roman" pitchFamily="18" charset="0"/>
              </a:rPr>
              <a:t>.</a:t>
            </a:r>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2. </a:t>
            </a:r>
            <a:r>
              <a:rPr lang="ru-RU" sz="2000" b="1" u="sng" dirty="0">
                <a:latin typeface="Times New Roman" pitchFamily="18" charset="0"/>
                <a:cs typeface="Times New Roman" pitchFamily="18" charset="0"/>
              </a:rPr>
              <a:t>«Макаронные изделия</a:t>
            </a:r>
            <a:r>
              <a:rPr lang="ru-RU" sz="2000" b="1" u="sng" dirty="0" smtClean="0">
                <a:latin typeface="Times New Roman" pitchFamily="18" charset="0"/>
                <a:cs typeface="Times New Roman" pitchFamily="18" charset="0"/>
              </a:rPr>
              <a:t>»</a:t>
            </a:r>
            <a:endParaRPr lang="ru-RU" sz="2000" b="1" u="sng" dirty="0">
              <a:latin typeface="Times New Roman" pitchFamily="18" charset="0"/>
              <a:cs typeface="Times New Roman" pitchFamily="18" charset="0"/>
            </a:endParaRPr>
          </a:p>
          <a:p>
            <a:r>
              <a:rPr lang="ru-RU" sz="2000" b="1" dirty="0">
                <a:latin typeface="Times New Roman" pitchFamily="18" charset="0"/>
                <a:cs typeface="Times New Roman" pitchFamily="18" charset="0"/>
              </a:rPr>
              <a:t>Выкладывать на столе или листе бумаги причудливые узоры, попутно изучая формы и цвета</a:t>
            </a:r>
            <a:r>
              <a:rPr lang="ru-RU" sz="2000" b="1" dirty="0" smtClean="0">
                <a:latin typeface="Times New Roman" pitchFamily="18" charset="0"/>
                <a:cs typeface="Times New Roman" pitchFamily="18" charset="0"/>
              </a:rPr>
              <a:t>.</a:t>
            </a:r>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3. </a:t>
            </a:r>
            <a:r>
              <a:rPr lang="ru-RU" sz="2000" b="1" u="sng" dirty="0">
                <a:latin typeface="Times New Roman" pitchFamily="18" charset="0"/>
                <a:cs typeface="Times New Roman" pitchFamily="18" charset="0"/>
              </a:rPr>
              <a:t>«Горох</a:t>
            </a:r>
            <a:r>
              <a:rPr lang="ru-RU" sz="2000" b="1" u="sng" dirty="0" smtClean="0">
                <a:latin typeface="Times New Roman" pitchFamily="18" charset="0"/>
                <a:cs typeface="Times New Roman" pitchFamily="18" charset="0"/>
              </a:rPr>
              <a:t>»</a:t>
            </a:r>
            <a:endParaRPr lang="ru-RU" sz="2000" b="1" u="sng" dirty="0">
              <a:latin typeface="Times New Roman" pitchFamily="18" charset="0"/>
              <a:cs typeface="Times New Roman" pitchFamily="18" charset="0"/>
            </a:endParaRPr>
          </a:p>
          <a:p>
            <a:r>
              <a:rPr lang="ru-RU" sz="2000" b="1" dirty="0">
                <a:latin typeface="Times New Roman" pitchFamily="18" charset="0"/>
                <a:cs typeface="Times New Roman" pitchFamily="18" charset="0"/>
              </a:rPr>
              <a:t>Пересыпать горох из одного стаканчика в другой. Сортировать: горох, </a:t>
            </a:r>
            <a:r>
              <a:rPr lang="ru-RU" sz="2000" b="1" dirty="0" smtClean="0">
                <a:latin typeface="Times New Roman" pitchFamily="18" charset="0"/>
                <a:cs typeface="Times New Roman" pitchFamily="18" charset="0"/>
              </a:rPr>
              <a:t>фасоль</a:t>
            </a:r>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4. </a:t>
            </a:r>
            <a:r>
              <a:rPr lang="ru-RU" sz="2000" b="1" u="sng" dirty="0">
                <a:latin typeface="Times New Roman" pitchFamily="18" charset="0"/>
                <a:cs typeface="Times New Roman" pitchFamily="18" charset="0"/>
              </a:rPr>
              <a:t>«Различные мелкие крупы</a:t>
            </a:r>
            <a:r>
              <a:rPr lang="ru-RU" sz="2000" b="1" u="sng" dirty="0" smtClean="0">
                <a:latin typeface="Times New Roman" pitchFamily="18" charset="0"/>
                <a:cs typeface="Times New Roman" pitchFamily="18" charset="0"/>
              </a:rPr>
              <a:t>»</a:t>
            </a:r>
            <a:endParaRPr lang="ru-RU" sz="2000" b="1" u="sng" dirty="0">
              <a:latin typeface="Times New Roman" pitchFamily="18" charset="0"/>
              <a:cs typeface="Times New Roman" pitchFamily="18" charset="0"/>
            </a:endParaRPr>
          </a:p>
          <a:p>
            <a:r>
              <a:rPr lang="ru-RU" sz="2000" b="1" dirty="0">
                <a:latin typeface="Times New Roman" pitchFamily="18" charset="0"/>
                <a:cs typeface="Times New Roman" pitchFamily="18" charset="0"/>
              </a:rPr>
              <a:t>Предложить ребёнку нарисовать крупой картинки. Для совсем маленьких – пересыпать крупу из миски в миску ложкой.</a:t>
            </a:r>
          </a:p>
        </p:txBody>
      </p:sp>
    </p:spTree>
    <p:extLst>
      <p:ext uri="{BB962C8B-B14F-4D97-AF65-F5344CB8AC3E}">
        <p14:creationId xmlns:p14="http://schemas.microsoft.com/office/powerpoint/2010/main" val="27929861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1196752"/>
            <a:ext cx="6552728" cy="4524315"/>
          </a:xfrm>
          <a:prstGeom prst="rect">
            <a:avLst/>
          </a:prstGeom>
        </p:spPr>
        <p:txBody>
          <a:bodyPr wrap="square">
            <a:spAutoFit/>
          </a:bodyPr>
          <a:lstStyle/>
          <a:p>
            <a:pPr algn="ctr"/>
            <a:r>
              <a:rPr lang="ru-RU" sz="3200" b="1" dirty="0">
                <a:solidFill>
                  <a:srgbClr val="FF0000"/>
                </a:solidFill>
                <a:latin typeface="Times New Roman" pitchFamily="18" charset="0"/>
                <a:cs typeface="Times New Roman" pitchFamily="18" charset="0"/>
              </a:rPr>
              <a:t>Давайте же будем играть вместе со своими детьми как можно чаще. Помните, игра – прекрасный источник укрепления физического, духовного и эмоционального самочувствия ребёнка. Открывайте мир вместе с ребёнком!</a:t>
            </a:r>
          </a:p>
        </p:txBody>
      </p:sp>
    </p:spTree>
    <p:extLst>
      <p:ext uri="{BB962C8B-B14F-4D97-AF65-F5344CB8AC3E}">
        <p14:creationId xmlns:p14="http://schemas.microsoft.com/office/powerpoint/2010/main" val="7011039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62000" y="571500"/>
            <a:ext cx="7620000" cy="5715000"/>
          </a:xfrm>
          <a:prstGeom prst="rect">
            <a:avLst/>
          </a:prstGeom>
        </p:spPr>
      </p:pic>
    </p:spTree>
    <p:extLst>
      <p:ext uri="{BB962C8B-B14F-4D97-AF65-F5344CB8AC3E}">
        <p14:creationId xmlns:p14="http://schemas.microsoft.com/office/powerpoint/2010/main" val="4227968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548680"/>
            <a:ext cx="7560840" cy="5509200"/>
          </a:xfrm>
          <a:prstGeom prst="rect">
            <a:avLst/>
          </a:prstGeom>
        </p:spPr>
        <p:txBody>
          <a:bodyPr wrap="square">
            <a:spAutoFit/>
          </a:bodyPr>
          <a:lstStyle/>
          <a:p>
            <a:pPr algn="ctr"/>
            <a:r>
              <a:rPr lang="ru-RU" sz="3600" b="1" i="1" dirty="0" smtClean="0">
                <a:solidFill>
                  <a:srgbClr val="FF0000"/>
                </a:solidFill>
                <a:latin typeface="Times New Roman" pitchFamily="18" charset="0"/>
                <a:cs typeface="Times New Roman" pitchFamily="18" charset="0"/>
              </a:rPr>
              <a:t>Значение </a:t>
            </a:r>
            <a:r>
              <a:rPr lang="ru-RU" sz="3600" b="1" i="1" dirty="0">
                <a:solidFill>
                  <a:srgbClr val="FF0000"/>
                </a:solidFill>
                <a:latin typeface="Times New Roman" pitchFamily="18" charset="0"/>
                <a:cs typeface="Times New Roman" pitchFamily="18" charset="0"/>
              </a:rPr>
              <a:t>игры в </a:t>
            </a:r>
            <a:r>
              <a:rPr lang="ru-RU" sz="3600" b="1" i="1" dirty="0" smtClean="0">
                <a:solidFill>
                  <a:srgbClr val="FF0000"/>
                </a:solidFill>
                <a:latin typeface="Times New Roman" pitchFamily="18" charset="0"/>
                <a:cs typeface="Times New Roman" pitchFamily="18" charset="0"/>
              </a:rPr>
              <a:t>формировании</a:t>
            </a:r>
          </a:p>
          <a:p>
            <a:pPr algn="ctr"/>
            <a:r>
              <a:rPr lang="ru-RU" sz="3600" b="1" i="1" dirty="0" smtClean="0">
                <a:solidFill>
                  <a:srgbClr val="FF0000"/>
                </a:solidFill>
                <a:latin typeface="Times New Roman" pitchFamily="18" charset="0"/>
                <a:cs typeface="Times New Roman" pitchFamily="18" charset="0"/>
              </a:rPr>
              <a:t> </a:t>
            </a:r>
            <a:r>
              <a:rPr lang="ru-RU" sz="3600" b="1" i="1" dirty="0">
                <a:solidFill>
                  <a:srgbClr val="FF0000"/>
                </a:solidFill>
                <a:latin typeface="Times New Roman" pitchFamily="18" charset="0"/>
                <a:cs typeface="Times New Roman" pitchFamily="18" charset="0"/>
              </a:rPr>
              <a:t>личности ребенка</a:t>
            </a:r>
            <a:r>
              <a:rPr lang="ru-RU" sz="3600" b="1" i="1" dirty="0" smtClean="0">
                <a:solidFill>
                  <a:srgbClr val="FF0000"/>
                </a:solidFill>
                <a:latin typeface="Times New Roman" pitchFamily="18" charset="0"/>
                <a:cs typeface="Times New Roman" pitchFamily="18" charset="0"/>
              </a:rPr>
              <a:t>:</a:t>
            </a:r>
            <a:endParaRPr lang="ru-RU" dirty="0">
              <a:latin typeface="Times New Roman" pitchFamily="18" charset="0"/>
              <a:cs typeface="Times New Roman" pitchFamily="18" charset="0"/>
            </a:endParaRPr>
          </a:p>
          <a:p>
            <a:r>
              <a:rPr lang="ru-RU" sz="2000" b="1" dirty="0">
                <a:latin typeface="Times New Roman" pitchFamily="18" charset="0"/>
                <a:cs typeface="Times New Roman" pitchFamily="18" charset="0"/>
              </a:rPr>
              <a:t>- По своей сути игра является первым видом деятельности, которой обучается ребенок</a:t>
            </a:r>
            <a:r>
              <a:rPr lang="ru-RU" sz="2000" b="1" dirty="0" smtClean="0">
                <a:latin typeface="Times New Roman" pitchFamily="18" charset="0"/>
                <a:cs typeface="Times New Roman" pitchFamily="18" charset="0"/>
              </a:rPr>
              <a:t>.</a:t>
            </a:r>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 Именно игровой деятельности принадлежит особо значимая роль в развитии личности ребенка, в формировании важнейших черт характера, обогащении внутреннего мира.</a:t>
            </a:r>
          </a:p>
          <a:p>
            <a:r>
              <a:rPr lang="ru-RU" sz="2000" b="1" dirty="0">
                <a:latin typeface="Times New Roman" pitchFamily="18" charset="0"/>
                <a:cs typeface="Times New Roman" pitchFamily="18" charset="0"/>
              </a:rPr>
              <a:t>- Все естественные потребности у ребенка: познавательная (желание узнать новое), художественная (рисовать), музыкальная (слушать музыку, петь, танцевать под музыкальные ритмы), могут быть удовлетворены через игровые формы деятельности.</a:t>
            </a:r>
          </a:p>
          <a:p>
            <a:r>
              <a:rPr lang="ru-RU" sz="2000" b="1" dirty="0">
                <a:latin typeface="Times New Roman" pitchFamily="18" charset="0"/>
                <a:cs typeface="Times New Roman" pitchFamily="18" charset="0"/>
              </a:rPr>
              <a:t>- Правильно подобранные игры способствуют развитию важных качеств и свойств личности ребенка.</a:t>
            </a:r>
          </a:p>
          <a:p>
            <a:r>
              <a:rPr lang="ru-RU" sz="2000" b="1" dirty="0">
                <a:latin typeface="Times New Roman" pitchFamily="18" charset="0"/>
                <a:cs typeface="Times New Roman" pitchFamily="18" charset="0"/>
              </a:rPr>
              <a:t>- В игре у ребенка формируется воображение, развивается способность к преобразованию действительности в образе.</a:t>
            </a:r>
          </a:p>
        </p:txBody>
      </p:sp>
    </p:spTree>
    <p:extLst>
      <p:ext uri="{BB962C8B-B14F-4D97-AF65-F5344CB8AC3E}">
        <p14:creationId xmlns:p14="http://schemas.microsoft.com/office/powerpoint/2010/main" val="775862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1028343"/>
            <a:ext cx="7416824" cy="4308872"/>
          </a:xfrm>
          <a:prstGeom prst="rect">
            <a:avLst/>
          </a:prstGeom>
        </p:spPr>
        <p:txBody>
          <a:bodyPr wrap="square">
            <a:spAutoFit/>
          </a:bodyPr>
          <a:lstStyle/>
          <a:p>
            <a:pPr algn="ctr"/>
            <a:r>
              <a:rPr lang="ru-RU" sz="3600" b="1" i="1" dirty="0">
                <a:solidFill>
                  <a:srgbClr val="FF0000"/>
                </a:solidFill>
                <a:latin typeface="Times New Roman" pitchFamily="18" charset="0"/>
                <a:cs typeface="Times New Roman" pitchFamily="18" charset="0"/>
              </a:rPr>
              <a:t>Возможности игры огромны, они:</a:t>
            </a:r>
          </a:p>
          <a:p>
            <a:endParaRPr lang="ru-RU" dirty="0">
              <a:latin typeface="Times New Roman" pitchFamily="18" charset="0"/>
              <a:cs typeface="Times New Roman" pitchFamily="18" charset="0"/>
            </a:endParaRPr>
          </a:p>
          <a:p>
            <a:r>
              <a:rPr lang="ru-RU" sz="2000" b="1" dirty="0">
                <a:latin typeface="Times New Roman" pitchFamily="18" charset="0"/>
                <a:cs typeface="Times New Roman" pitchFamily="18" charset="0"/>
              </a:rPr>
              <a:t>- Развивают познавательные процессы личности – внимание, память, восприятие, мышление, воображение;</a:t>
            </a:r>
          </a:p>
          <a:p>
            <a:r>
              <a:rPr lang="ru-RU" sz="2000" b="1" dirty="0">
                <a:latin typeface="Times New Roman" pitchFamily="18" charset="0"/>
                <a:cs typeface="Times New Roman" pitchFamily="18" charset="0"/>
              </a:rPr>
              <a:t>- Тренируют наблюдательность и ум;</a:t>
            </a:r>
          </a:p>
          <a:p>
            <a:r>
              <a:rPr lang="ru-RU" sz="2000" b="1" dirty="0">
                <a:latin typeface="Times New Roman" pitchFamily="18" charset="0"/>
                <a:cs typeface="Times New Roman" pitchFamily="18" charset="0"/>
              </a:rPr>
              <a:t>- Развивают творческие способности у детей;</a:t>
            </a:r>
          </a:p>
          <a:p>
            <a:r>
              <a:rPr lang="ru-RU" sz="2000" b="1" dirty="0">
                <a:latin typeface="Times New Roman" pitchFamily="18" charset="0"/>
                <a:cs typeface="Times New Roman" pitchFamily="18" charset="0"/>
              </a:rPr>
              <a:t>- Формируют эмоционально-чувственную сферу личности дошкольника;</a:t>
            </a:r>
          </a:p>
          <a:p>
            <a:r>
              <a:rPr lang="ru-RU" sz="2000" b="1" dirty="0">
                <a:latin typeface="Times New Roman" pitchFamily="18" charset="0"/>
                <a:cs typeface="Times New Roman" pitchFamily="18" charset="0"/>
              </a:rPr>
              <a:t>- Способствуют познанию ребенком самого себя и побуждают его к самосовершенствованию;</a:t>
            </a:r>
          </a:p>
          <a:p>
            <a:r>
              <a:rPr lang="ru-RU" sz="2000" b="1" dirty="0">
                <a:latin typeface="Times New Roman" pitchFamily="18" charset="0"/>
                <a:cs typeface="Times New Roman" pitchFamily="18" charset="0"/>
              </a:rPr>
              <a:t>- Учат самодисциплине, настойчивости, выдержке – всем тем качествам, без которых трудно жить и достигать поставленных целей и задач.</a:t>
            </a:r>
          </a:p>
        </p:txBody>
      </p:sp>
    </p:spTree>
    <p:extLst>
      <p:ext uri="{BB962C8B-B14F-4D97-AF65-F5344CB8AC3E}">
        <p14:creationId xmlns:p14="http://schemas.microsoft.com/office/powerpoint/2010/main" val="112992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95736" y="620689"/>
            <a:ext cx="4662264" cy="646331"/>
          </a:xfrm>
          <a:prstGeom prst="rect">
            <a:avLst/>
          </a:prstGeom>
        </p:spPr>
        <p:txBody>
          <a:bodyPr wrap="square">
            <a:spAutoFit/>
          </a:bodyPr>
          <a:lstStyle/>
          <a:p>
            <a:pPr algn="ctr"/>
            <a:r>
              <a:rPr lang="ru-RU" sz="3600" b="1" i="1" dirty="0" smtClean="0">
                <a:solidFill>
                  <a:srgbClr val="FF0000"/>
                </a:solidFill>
                <a:latin typeface="Times New Roman" pitchFamily="18" charset="0"/>
                <a:cs typeface="Times New Roman" pitchFamily="18" charset="0"/>
              </a:rPr>
              <a:t>Игра - задание</a:t>
            </a:r>
            <a:endParaRPr lang="ru-RU" sz="3600" b="1" i="1"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47664" y="2060848"/>
            <a:ext cx="720080"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47664" y="3428999"/>
            <a:ext cx="720079" cy="720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562734" y="4797152"/>
            <a:ext cx="705009" cy="705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3707904" y="2060847"/>
            <a:ext cx="3528392" cy="3477875"/>
          </a:xfrm>
          <a:prstGeom prst="rect">
            <a:avLst/>
          </a:prstGeom>
        </p:spPr>
        <p:txBody>
          <a:bodyPr wrap="square">
            <a:spAutoFit/>
          </a:bodyPr>
          <a:lstStyle/>
          <a:p>
            <a:pPr algn="r"/>
            <a:r>
              <a:rPr lang="ru-RU" sz="2000" b="1" dirty="0" smtClean="0">
                <a:latin typeface="Times New Roman" pitchFamily="18" charset="0"/>
                <a:cs typeface="Times New Roman" pitchFamily="18" charset="0"/>
              </a:rPr>
              <a:t>Поступаете  </a:t>
            </a:r>
            <a:r>
              <a:rPr lang="ru-RU" sz="2000" b="1" dirty="0">
                <a:latin typeface="Times New Roman" pitchFamily="18" charset="0"/>
                <a:cs typeface="Times New Roman" pitchFamily="18" charset="0"/>
              </a:rPr>
              <a:t>так, как сказано</a:t>
            </a:r>
            <a:br>
              <a:rPr lang="ru-RU" sz="2000" b="1" dirty="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endParaRPr lang="ru-RU" sz="2000" b="1" dirty="0" smtClean="0">
              <a:latin typeface="Times New Roman" pitchFamily="18" charset="0"/>
              <a:cs typeface="Times New Roman" pitchFamily="18" charset="0"/>
            </a:endParaRPr>
          </a:p>
          <a:p>
            <a:pPr algn="r"/>
            <a:endParaRPr lang="ru-RU" sz="2000" b="1" dirty="0" smtClean="0">
              <a:latin typeface="Times New Roman" pitchFamily="18" charset="0"/>
              <a:cs typeface="Times New Roman" pitchFamily="18" charset="0"/>
            </a:endParaRPr>
          </a:p>
          <a:p>
            <a:pPr algn="r"/>
            <a:endParaRPr lang="ru-RU" sz="2000" b="1" dirty="0" smtClean="0">
              <a:latin typeface="Times New Roman" pitchFamily="18" charset="0"/>
              <a:cs typeface="Times New Roman" pitchFamily="18" charset="0"/>
            </a:endParaRPr>
          </a:p>
          <a:p>
            <a:pPr algn="ctr"/>
            <a:r>
              <a:rPr lang="ru-RU" sz="2000" b="1" dirty="0" smtClean="0">
                <a:latin typeface="Times New Roman" pitchFamily="18" charset="0"/>
                <a:cs typeface="Times New Roman" pitchFamily="18" charset="0"/>
              </a:rPr>
              <a:t>Не </a:t>
            </a:r>
            <a:r>
              <a:rPr lang="ru-RU" sz="2000" b="1" dirty="0">
                <a:latin typeface="Times New Roman" pitchFamily="18" charset="0"/>
                <a:cs typeface="Times New Roman" pitchFamily="18" charset="0"/>
              </a:rPr>
              <a:t>всегда    </a:t>
            </a:r>
            <a:br>
              <a:rPr lang="ru-RU" sz="2000" b="1" dirty="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endParaRPr lang="ru-RU" sz="2000" b="1" dirty="0" smtClean="0">
              <a:latin typeface="Times New Roman" pitchFamily="18" charset="0"/>
              <a:cs typeface="Times New Roman" pitchFamily="18" charset="0"/>
            </a:endParaRPr>
          </a:p>
          <a:p>
            <a:pPr algn="r"/>
            <a:endParaRPr lang="ru-RU" sz="2000" b="1" dirty="0">
              <a:latin typeface="Times New Roman" pitchFamily="18" charset="0"/>
              <a:cs typeface="Times New Roman" pitchFamily="18" charset="0"/>
            </a:endParaRPr>
          </a:p>
          <a:p>
            <a:pPr algn="r"/>
            <a:endParaRPr lang="ru-RU" sz="2000" b="1" dirty="0" smtClean="0">
              <a:latin typeface="Times New Roman" pitchFamily="18" charset="0"/>
              <a:cs typeface="Times New Roman" pitchFamily="18" charset="0"/>
            </a:endParaRPr>
          </a:p>
          <a:p>
            <a:pPr algn="ctr"/>
            <a:r>
              <a:rPr lang="ru-RU" sz="2000" b="1" dirty="0" smtClean="0">
                <a:latin typeface="Times New Roman" pitchFamily="18" charset="0"/>
                <a:cs typeface="Times New Roman" pitchFamily="18" charset="0"/>
              </a:rPr>
              <a:t>Никогда </a:t>
            </a:r>
            <a:endParaRPr lang="ru-RU"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1251829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620687"/>
            <a:ext cx="7560840" cy="6155531"/>
          </a:xfrm>
          <a:prstGeom prst="rect">
            <a:avLst/>
          </a:prstGeom>
        </p:spPr>
        <p:txBody>
          <a:bodyPr wrap="square">
            <a:spAutoFit/>
          </a:bodyPr>
          <a:lstStyle/>
          <a:p>
            <a:r>
              <a:rPr lang="ru-RU" dirty="0"/>
              <a:t> </a:t>
            </a:r>
            <a:endParaRPr lang="ru-RU" dirty="0" smtClean="0"/>
          </a:p>
          <a:p>
            <a:r>
              <a:rPr lang="ru-RU" sz="2800" b="1" i="1" dirty="0" smtClean="0">
                <a:solidFill>
                  <a:srgbClr val="FF0000"/>
                </a:solidFill>
                <a:latin typeface="Times New Roman" pitchFamily="18" charset="0"/>
                <a:cs typeface="Times New Roman" pitchFamily="18" charset="0"/>
              </a:rPr>
              <a:t>Сюжетно-ролевые </a:t>
            </a:r>
            <a:r>
              <a:rPr lang="ru-RU" sz="2800" b="1" i="1" dirty="0">
                <a:solidFill>
                  <a:srgbClr val="FF0000"/>
                </a:solidFill>
                <a:latin typeface="Times New Roman" pitchFamily="18" charset="0"/>
                <a:cs typeface="Times New Roman" pitchFamily="18" charset="0"/>
              </a:rPr>
              <a:t>игры</a:t>
            </a:r>
            <a:r>
              <a:rPr lang="ru-RU" sz="2800" b="1" dirty="0">
                <a:solidFill>
                  <a:srgbClr val="FF0000"/>
                </a:solidFill>
                <a:latin typeface="Times New Roman" pitchFamily="18" charset="0"/>
                <a:cs typeface="Times New Roman" pitchFamily="18" charset="0"/>
              </a:rPr>
              <a:t> </a:t>
            </a:r>
            <a:r>
              <a:rPr lang="ru-RU" sz="2000" b="1" dirty="0">
                <a:latin typeface="Times New Roman" pitchFamily="18" charset="0"/>
                <a:cs typeface="Times New Roman" pitchFamily="18" charset="0"/>
              </a:rPr>
              <a:t>– игры, в которых дети подражают бытовой, трудовой и общественной деятельности взрослых. Например, игры в детский сад, больницу, дочки-матери, магазин, железную дорогу. Сюжетные игры, помимо познавательного назначения, развивают детскую инициативу, творчество, наблюдательность</a:t>
            </a:r>
            <a:r>
              <a:rPr lang="ru-RU" sz="2000" b="1" dirty="0" smtClean="0">
                <a:latin typeface="Times New Roman" pitchFamily="18" charset="0"/>
                <a:cs typeface="Times New Roman" pitchFamily="18" charset="0"/>
              </a:rPr>
              <a:t>.</a:t>
            </a:r>
            <a:endParaRPr lang="ru-RU" sz="2000" b="1" dirty="0">
              <a:latin typeface="Times New Roman" pitchFamily="18" charset="0"/>
              <a:cs typeface="Times New Roman" pitchFamily="18" charset="0"/>
            </a:endParaRPr>
          </a:p>
          <a:p>
            <a:endParaRPr lang="ru-RU" sz="2000" b="1" dirty="0" smtClean="0">
              <a:latin typeface="Times New Roman" pitchFamily="18" charset="0"/>
              <a:cs typeface="Times New Roman" pitchFamily="18" charset="0"/>
            </a:endParaRPr>
          </a:p>
          <a:p>
            <a:r>
              <a:rPr lang="ru-RU" sz="2800" b="1" i="1" dirty="0" smtClean="0">
                <a:solidFill>
                  <a:srgbClr val="FF0000"/>
                </a:solidFill>
                <a:latin typeface="Times New Roman" pitchFamily="18" charset="0"/>
                <a:cs typeface="Times New Roman" pitchFamily="18" charset="0"/>
              </a:rPr>
              <a:t>Дидактические </a:t>
            </a:r>
            <a:r>
              <a:rPr lang="ru-RU" sz="2800" b="1" i="1" dirty="0">
                <a:solidFill>
                  <a:srgbClr val="FF0000"/>
                </a:solidFill>
                <a:latin typeface="Times New Roman" pitchFamily="18" charset="0"/>
                <a:cs typeface="Times New Roman" pitchFamily="18" charset="0"/>
              </a:rPr>
              <a:t>игры </a:t>
            </a:r>
            <a:r>
              <a:rPr lang="ru-RU" sz="2000" b="1" dirty="0">
                <a:latin typeface="Times New Roman" pitchFamily="18" charset="0"/>
                <a:cs typeface="Times New Roman" pitchFamily="18" charset="0"/>
              </a:rPr>
              <a:t>– специально разрабатываемые для детей, например, лото для обогащения  знаний  и для развития  наблюдательности, памяти, внимания, логического мышления. Игры этого типа привлекают детей своей особой занимательностью. Они очень важны для детей. Ребенку кажется, что он просто развлекается, но на самом деле он тренирует воображение, развивает свои творческие способности</a:t>
            </a:r>
            <a:endParaRPr lang="ru-RU" sz="2000" b="1" dirty="0" smtClean="0">
              <a:latin typeface="Times New Roman" pitchFamily="18" charset="0"/>
              <a:cs typeface="Times New Roman" pitchFamily="18" charset="0"/>
            </a:endParaRPr>
          </a:p>
          <a:p>
            <a:endParaRPr lang="ru-RU" sz="2000" b="1" dirty="0">
              <a:latin typeface="Times New Roman" pitchFamily="18" charset="0"/>
              <a:cs typeface="Times New Roman" pitchFamily="18" charset="0"/>
            </a:endParaRPr>
          </a:p>
          <a:p>
            <a:endParaRPr lang="ru-RU" sz="2000" b="1" dirty="0" smtClean="0">
              <a:latin typeface="Times New Roman" pitchFamily="18" charset="0"/>
              <a:cs typeface="Times New Roman" pitchFamily="18" charset="0"/>
            </a:endParaRPr>
          </a:p>
          <a:p>
            <a:endParaRPr lang="ru-RU"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9244253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692696"/>
            <a:ext cx="7416824" cy="5570756"/>
          </a:xfrm>
          <a:prstGeom prst="rect">
            <a:avLst/>
          </a:prstGeom>
        </p:spPr>
        <p:txBody>
          <a:bodyPr wrap="square">
            <a:spAutoFit/>
          </a:bodyPr>
          <a:lstStyle/>
          <a:p>
            <a:endParaRPr lang="ru-RU" sz="2800" b="1" i="1" dirty="0" smtClean="0">
              <a:solidFill>
                <a:srgbClr val="FF0000"/>
              </a:solidFill>
              <a:latin typeface="Times New Roman" pitchFamily="18" charset="0"/>
              <a:cs typeface="Times New Roman" pitchFamily="18" charset="0"/>
            </a:endParaRPr>
          </a:p>
          <a:p>
            <a:r>
              <a:rPr lang="ru-RU" sz="2800" b="1" i="1" dirty="0" smtClean="0">
                <a:solidFill>
                  <a:srgbClr val="FF0000"/>
                </a:solidFill>
                <a:latin typeface="Times New Roman" pitchFamily="18" charset="0"/>
                <a:cs typeface="Times New Roman" pitchFamily="18" charset="0"/>
              </a:rPr>
              <a:t>Подвижные </a:t>
            </a:r>
            <a:r>
              <a:rPr lang="ru-RU" sz="2800" b="1" i="1" dirty="0">
                <a:solidFill>
                  <a:srgbClr val="FF0000"/>
                </a:solidFill>
                <a:latin typeface="Times New Roman" pitchFamily="18" charset="0"/>
                <a:cs typeface="Times New Roman" pitchFamily="18" charset="0"/>
              </a:rPr>
              <a:t>игры </a:t>
            </a:r>
            <a:r>
              <a:rPr lang="ru-RU" sz="2000" b="1" dirty="0">
                <a:latin typeface="Times New Roman" pitchFamily="18" charset="0"/>
                <a:cs typeface="Times New Roman" pitchFamily="18" charset="0"/>
              </a:rPr>
              <a:t>- разнообразные по замыслу, правилам, характеру выполняемых движений. Они способствуют укреплению здоровья детей, развивают движения. Дети любят подвижные игры, с удовольствием слушают музыку и умеют ритмично двигаться под неё. </a:t>
            </a:r>
            <a:endParaRPr lang="ru-RU" sz="2000" b="1" dirty="0" smtClean="0">
              <a:latin typeface="Times New Roman" pitchFamily="18" charset="0"/>
              <a:cs typeface="Times New Roman" pitchFamily="18" charset="0"/>
            </a:endParaRPr>
          </a:p>
          <a:p>
            <a:endParaRPr lang="ru-RU" sz="2000" b="1" dirty="0">
              <a:latin typeface="Times New Roman" pitchFamily="18" charset="0"/>
              <a:cs typeface="Times New Roman" pitchFamily="18" charset="0"/>
            </a:endParaRPr>
          </a:p>
          <a:p>
            <a:endParaRPr lang="ru-RU" sz="2000" b="1" dirty="0" smtClean="0">
              <a:latin typeface="Times New Roman" pitchFamily="18" charset="0"/>
              <a:cs typeface="Times New Roman" pitchFamily="18" charset="0"/>
            </a:endParaRPr>
          </a:p>
          <a:p>
            <a:endParaRPr lang="ru-RU" sz="2000" b="1" dirty="0">
              <a:latin typeface="Times New Roman" pitchFamily="18" charset="0"/>
              <a:cs typeface="Times New Roman" pitchFamily="18" charset="0"/>
            </a:endParaRPr>
          </a:p>
          <a:p>
            <a:r>
              <a:rPr lang="ru-RU" sz="2000" b="1" i="1" dirty="0">
                <a:solidFill>
                  <a:srgbClr val="FF0000"/>
                </a:solidFill>
                <a:latin typeface="Times New Roman" pitchFamily="18" charset="0"/>
                <a:cs typeface="Times New Roman" pitchFamily="18" charset="0"/>
              </a:rPr>
              <a:t>Строительные игры </a:t>
            </a:r>
            <a:r>
              <a:rPr lang="ru-RU" sz="2000" b="1" dirty="0">
                <a:latin typeface="Times New Roman" pitchFamily="18" charset="0"/>
                <a:cs typeface="Times New Roman" pitchFamily="18" charset="0"/>
              </a:rPr>
              <a:t>– с кубиками, специальными строительными материалами, развивают у детей конструктивные способности, служат своего рода, подготовкой к овладению в дальнейшем трудовыми умениями и навыками. Учат делиться с товарищами, учат использовать в постройках различные детали, детали разного цвета, обыгрывать постройки, правильно называть их.</a:t>
            </a:r>
          </a:p>
          <a:p>
            <a:endParaRPr lang="ru-RU"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850540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620688"/>
            <a:ext cx="7560840" cy="5386090"/>
          </a:xfrm>
          <a:prstGeom prst="rect">
            <a:avLst/>
          </a:prstGeom>
        </p:spPr>
        <p:txBody>
          <a:bodyPr wrap="square">
            <a:spAutoFit/>
          </a:bodyPr>
          <a:lstStyle/>
          <a:p>
            <a:endParaRPr lang="ru-RU" sz="2800" b="1" i="1" dirty="0" smtClean="0">
              <a:solidFill>
                <a:srgbClr val="FF0000"/>
              </a:solidFill>
              <a:latin typeface="Times New Roman" pitchFamily="18" charset="0"/>
              <a:cs typeface="Times New Roman" pitchFamily="18" charset="0"/>
            </a:endParaRPr>
          </a:p>
          <a:p>
            <a:r>
              <a:rPr lang="ru-RU" sz="2800" b="1" i="1" dirty="0" smtClean="0">
                <a:solidFill>
                  <a:srgbClr val="FF0000"/>
                </a:solidFill>
                <a:latin typeface="Times New Roman" pitchFamily="18" charset="0"/>
                <a:cs typeface="Times New Roman" pitchFamily="18" charset="0"/>
              </a:rPr>
              <a:t>Игры </a:t>
            </a:r>
            <a:r>
              <a:rPr lang="ru-RU" sz="2800" b="1" i="1" dirty="0">
                <a:solidFill>
                  <a:srgbClr val="FF0000"/>
                </a:solidFill>
                <a:latin typeface="Times New Roman" pitchFamily="18" charset="0"/>
                <a:cs typeface="Times New Roman" pitchFamily="18" charset="0"/>
              </a:rPr>
              <a:t>с музыкальными игрушками </a:t>
            </a:r>
            <a:r>
              <a:rPr lang="ru-RU" sz="2000" b="1" dirty="0">
                <a:latin typeface="Times New Roman" pitchFamily="18" charset="0"/>
                <a:cs typeface="Times New Roman" pitchFamily="18" charset="0"/>
              </a:rPr>
              <a:t>- погремушки, колокольчики, бубенцы, дудочки, металлофоны, игрушки, изображающие пианино, балалайки и др. музыкальные инструменты. Музыкальные игрушки способствуют развитию речевого дыхания, слуха</a:t>
            </a:r>
            <a:r>
              <a:rPr lang="ru-RU" sz="2000" b="1" dirty="0" smtClean="0">
                <a:latin typeface="Times New Roman" pitchFamily="18" charset="0"/>
                <a:cs typeface="Times New Roman" pitchFamily="18" charset="0"/>
              </a:rPr>
              <a:t>.</a:t>
            </a:r>
          </a:p>
          <a:p>
            <a:endParaRPr lang="ru-RU" sz="2000" b="1" dirty="0">
              <a:latin typeface="Times New Roman" pitchFamily="18" charset="0"/>
              <a:cs typeface="Times New Roman" pitchFamily="18" charset="0"/>
            </a:endParaRPr>
          </a:p>
          <a:p>
            <a:endParaRPr lang="ru-RU" sz="2000" b="1" dirty="0" smtClean="0">
              <a:latin typeface="Times New Roman" pitchFamily="18" charset="0"/>
              <a:cs typeface="Times New Roman" pitchFamily="18" charset="0"/>
            </a:endParaRPr>
          </a:p>
          <a:p>
            <a:r>
              <a:rPr lang="ru-RU" sz="2800" b="1" i="1" dirty="0">
                <a:solidFill>
                  <a:srgbClr val="FF0000"/>
                </a:solidFill>
                <a:latin typeface="Times New Roman" pitchFamily="18" charset="0"/>
                <a:cs typeface="Times New Roman" pitchFamily="18" charset="0"/>
              </a:rPr>
              <a:t>Театрализованные игры </a:t>
            </a:r>
            <a:r>
              <a:rPr lang="ru-RU" sz="2000" b="1" dirty="0">
                <a:latin typeface="Times New Roman" pitchFamily="18" charset="0"/>
                <a:cs typeface="Times New Roman" pitchFamily="18" charset="0"/>
              </a:rPr>
              <a:t>– обогащают образными сравнениями, литературными оборотами, делают более эмоциональной и выразительной. В театральных играх ребята развивают речь, воображение, артистизм. Учат понимать положительные и отрицательные черты и поступки героев.</a:t>
            </a:r>
          </a:p>
          <a:p>
            <a:r>
              <a:rPr lang="ru-RU" sz="2000" b="1" dirty="0">
                <a:latin typeface="Times New Roman" pitchFamily="18" charset="0"/>
                <a:cs typeface="Times New Roman" pitchFamily="18" charset="0"/>
              </a:rPr>
              <a:t>Театральные игрушки - куклы </a:t>
            </a:r>
            <a:r>
              <a:rPr lang="ru-RU" sz="2000" b="1" dirty="0" err="1">
                <a:latin typeface="Times New Roman" pitchFamily="18" charset="0"/>
                <a:cs typeface="Times New Roman" pitchFamily="18" charset="0"/>
              </a:rPr>
              <a:t>би</a:t>
            </a:r>
            <a:r>
              <a:rPr lang="ru-RU" sz="2000" b="1" dirty="0">
                <a:latin typeface="Times New Roman" pitchFamily="18" charset="0"/>
                <a:cs typeface="Times New Roman" pitchFamily="18" charset="0"/>
              </a:rPr>
              <a:t>- ба- </a:t>
            </a:r>
            <a:r>
              <a:rPr lang="ru-RU" sz="2000" b="1" dirty="0" err="1">
                <a:latin typeface="Times New Roman" pitchFamily="18" charset="0"/>
                <a:cs typeface="Times New Roman" pitchFamily="18" charset="0"/>
              </a:rPr>
              <a:t>бо</a:t>
            </a:r>
            <a:r>
              <a:rPr lang="ru-RU" sz="2000" b="1" dirty="0">
                <a:latin typeface="Times New Roman" pitchFamily="18" charset="0"/>
                <a:cs typeface="Times New Roman" pitchFamily="18" charset="0"/>
              </a:rPr>
              <a:t>, пальчиковый театр, настольный театр. </a:t>
            </a:r>
          </a:p>
          <a:p>
            <a:endParaRPr lang="ru-RU"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19349067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55576" y="620688"/>
            <a:ext cx="7776864" cy="1754326"/>
          </a:xfrm>
          <a:prstGeom prst="rect">
            <a:avLst/>
          </a:prstGeom>
        </p:spPr>
        <p:txBody>
          <a:bodyPr wrap="square">
            <a:spAutoFit/>
          </a:bodyPr>
          <a:lstStyle/>
          <a:p>
            <a:pPr algn="ctr"/>
            <a:r>
              <a:rPr lang="ru-RU" sz="2800" b="1" i="1" dirty="0" smtClean="0">
                <a:solidFill>
                  <a:srgbClr val="FF0000"/>
                </a:solidFill>
                <a:latin typeface="Times New Roman" pitchFamily="18" charset="0"/>
                <a:cs typeface="Times New Roman" pitchFamily="18" charset="0"/>
              </a:rPr>
              <a:t> </a:t>
            </a:r>
            <a:r>
              <a:rPr lang="ru-RU" sz="2800" b="1" i="1" dirty="0">
                <a:solidFill>
                  <a:srgbClr val="FF0000"/>
                </a:solidFill>
                <a:latin typeface="Times New Roman" pitchFamily="18" charset="0"/>
                <a:cs typeface="Times New Roman" pitchFamily="18" charset="0"/>
              </a:rPr>
              <a:t>КАКИЕ БЫВАЮТ ИГРУШКИ:</a:t>
            </a:r>
          </a:p>
          <a:p>
            <a:r>
              <a:rPr lang="ru-RU" sz="2000" b="1" u="sng" dirty="0" smtClean="0">
                <a:latin typeface="Times New Roman" pitchFamily="18" charset="0"/>
                <a:cs typeface="Times New Roman" pitchFamily="18" charset="0"/>
              </a:rPr>
              <a:t>Игрушки</a:t>
            </a:r>
            <a:r>
              <a:rPr lang="ru-RU" sz="2000" b="1" u="sng" dirty="0">
                <a:latin typeface="Times New Roman" pitchFamily="18" charset="0"/>
                <a:cs typeface="Times New Roman" pitchFamily="18" charset="0"/>
              </a:rPr>
              <a:t>, способствующие социально-эмоциональному развитию:</a:t>
            </a:r>
            <a:r>
              <a:rPr lang="ru-RU" sz="2000" b="1" i="1" dirty="0">
                <a:solidFill>
                  <a:srgbClr val="00B0F0"/>
                </a:solidFill>
                <a:latin typeface="Times New Roman" pitchFamily="18" charset="0"/>
                <a:cs typeface="Times New Roman" pitchFamily="18" charset="0"/>
              </a:rPr>
              <a:t> </a:t>
            </a:r>
            <a:r>
              <a:rPr lang="ru-RU" sz="2000" b="1" dirty="0">
                <a:latin typeface="Times New Roman" pitchFamily="18" charset="0"/>
                <a:cs typeface="Times New Roman" pitchFamily="18" charset="0"/>
              </a:rPr>
              <a:t>различные виды </a:t>
            </a:r>
            <a:r>
              <a:rPr lang="ru-RU" sz="2000" b="1" dirty="0" smtClean="0">
                <a:latin typeface="Times New Roman" pitchFamily="18" charset="0"/>
                <a:cs typeface="Times New Roman" pitchFamily="18" charset="0"/>
              </a:rPr>
              <a:t>животных; куклы; </a:t>
            </a:r>
            <a:r>
              <a:rPr lang="ru-RU" sz="2000" b="1" dirty="0">
                <a:latin typeface="Times New Roman" pitchFamily="18" charset="0"/>
                <a:cs typeface="Times New Roman" pitchFamily="18" charset="0"/>
              </a:rPr>
              <a:t>наборы для игры в доктора, парикмахера, магазин; детали костюма помогающие принять и удержать игровую </a:t>
            </a:r>
            <a:r>
              <a:rPr lang="ru-RU" sz="2000" b="1" dirty="0" smtClean="0">
                <a:latin typeface="Times New Roman" pitchFamily="18" charset="0"/>
                <a:cs typeface="Times New Roman" pitchFamily="18" charset="0"/>
              </a:rPr>
              <a:t>роль; </a:t>
            </a:r>
            <a:r>
              <a:rPr lang="ru-RU" sz="2000" b="1" dirty="0">
                <a:latin typeface="Times New Roman" pitchFamily="18" charset="0"/>
                <a:cs typeface="Times New Roman" pitchFamily="18" charset="0"/>
              </a:rPr>
              <a:t>транспортные </a:t>
            </a:r>
            <a:r>
              <a:rPr lang="ru-RU" sz="2000" b="1" dirty="0" smtClean="0">
                <a:latin typeface="Times New Roman" pitchFamily="18" charset="0"/>
                <a:cs typeface="Times New Roman" pitchFamily="18" charset="0"/>
              </a:rPr>
              <a:t>игрушки. </a:t>
            </a:r>
            <a:endParaRPr lang="ru-RU" sz="2000" b="1"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52120" y="2688253"/>
            <a:ext cx="2584450" cy="218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5536" y="2716815"/>
            <a:ext cx="3335337"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35726" y="2716815"/>
            <a:ext cx="2408237"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98633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548680"/>
            <a:ext cx="7560840" cy="1323439"/>
          </a:xfrm>
          <a:prstGeom prst="rect">
            <a:avLst/>
          </a:prstGeom>
        </p:spPr>
        <p:txBody>
          <a:bodyPr wrap="square">
            <a:spAutoFit/>
          </a:bodyPr>
          <a:lstStyle/>
          <a:p>
            <a:endParaRPr lang="ru-RU" sz="2000" b="1" i="1" dirty="0" smtClean="0">
              <a:solidFill>
                <a:srgbClr val="FF0000"/>
              </a:solidFill>
              <a:latin typeface="Times New Roman" pitchFamily="18" charset="0"/>
              <a:cs typeface="Times New Roman" pitchFamily="18" charset="0"/>
            </a:endParaRPr>
          </a:p>
          <a:p>
            <a:r>
              <a:rPr lang="ru-RU" sz="2000" b="1" u="sng" dirty="0" smtClean="0">
                <a:latin typeface="Times New Roman" pitchFamily="18" charset="0"/>
                <a:cs typeface="Times New Roman" pitchFamily="18" charset="0"/>
              </a:rPr>
              <a:t>Игрушки</a:t>
            </a:r>
            <a:r>
              <a:rPr lang="ru-RU" sz="2000" b="1" u="sng" dirty="0">
                <a:latin typeface="Times New Roman" pitchFamily="18" charset="0"/>
                <a:cs typeface="Times New Roman" pitchFamily="18" charset="0"/>
              </a:rPr>
              <a:t>, способствующие интеллектуально-познавательным и моторным способностям: </a:t>
            </a:r>
            <a:r>
              <a:rPr lang="ru-RU" sz="2000" b="1" dirty="0">
                <a:latin typeface="Times New Roman" pitchFamily="18" charset="0"/>
                <a:cs typeface="Times New Roman" pitchFamily="18" charset="0"/>
              </a:rPr>
              <a:t>всевозможные кубики, конструкторы, </a:t>
            </a:r>
            <a:r>
              <a:rPr lang="ru-RU" sz="2000" b="1" dirty="0" err="1">
                <a:latin typeface="Times New Roman" pitchFamily="18" charset="0"/>
                <a:cs typeface="Times New Roman" pitchFamily="18" charset="0"/>
              </a:rPr>
              <a:t>пазлы</a:t>
            </a:r>
            <a:r>
              <a:rPr lang="ru-RU" sz="2000" b="1" dirty="0">
                <a:latin typeface="Times New Roman" pitchFamily="18" charset="0"/>
                <a:cs typeface="Times New Roman" pitchFamily="18" charset="0"/>
              </a:rPr>
              <a:t>, мозаика, лото, домино и прочие</a:t>
            </a:r>
            <a:r>
              <a:rPr lang="ru-RU" sz="2000" b="1" dirty="0" smtClean="0">
                <a:latin typeface="Times New Roman" pitchFamily="18" charset="0"/>
                <a:cs typeface="Times New Roman" pitchFamily="18" charset="0"/>
              </a:rPr>
              <a:t>.</a:t>
            </a:r>
            <a:endParaRPr lang="ru-RU" sz="2000" b="1" dirty="0">
              <a:latin typeface="Times New Roman" pitchFamily="18" charset="0"/>
              <a:cs typeface="Times New Roman" pitchFamily="18" charset="0"/>
            </a:endParaRPr>
          </a:p>
        </p:txBody>
      </p:sp>
      <p:pic>
        <p:nvPicPr>
          <p:cNvPr id="3075"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15791" y="3188627"/>
            <a:ext cx="2384425" cy="237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22039" y="2716013"/>
            <a:ext cx="2195513" cy="157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84168" y="2348880"/>
            <a:ext cx="2200275" cy="165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72842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230</TotalTime>
  <Words>962</Words>
  <Application>Microsoft Office PowerPoint</Application>
  <PresentationFormat>Экран (4:3)</PresentationFormat>
  <Paragraphs>89</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Кнопка</vt:lpstr>
      <vt:lpstr>  «Игры наших детей»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«Игра в жизни дошкольника»</dc:title>
  <dc:creator>евгений</dc:creator>
  <cp:lastModifiedBy>Asus</cp:lastModifiedBy>
  <cp:revision>24</cp:revision>
  <dcterms:created xsi:type="dcterms:W3CDTF">2019-04-15T19:17:14Z</dcterms:created>
  <dcterms:modified xsi:type="dcterms:W3CDTF">2024-02-03T17:30:03Z</dcterms:modified>
</cp:coreProperties>
</file>