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2" r:id="rId6"/>
    <p:sldId id="263" r:id="rId7"/>
    <p:sldId id="268" r:id="rId8"/>
    <p:sldId id="266" r:id="rId9"/>
    <p:sldId id="269" r:id="rId10"/>
    <p:sldId id="270" r:id="rId11"/>
    <p:sldId id="271" r:id="rId12"/>
    <p:sldId id="273" r:id="rId13"/>
    <p:sldId id="274"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0000"/>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9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presProps" Target="pres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Rectangle 4">
            <a:extLst>
              <a:ext uri="{FF2B5EF4-FFF2-40B4-BE49-F238E27FC236}">
                <a16:creationId xmlns:a16="http://schemas.microsoft.com/office/drawing/2014/main" id="{DCEA0CC4-67ED-C3A1-D762-DF41330A1D80}"/>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3080D980-587F-8C55-573E-9FB5ED76898F}"/>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7B0B4E0C-9475-F828-4CCD-92E90D954971}"/>
              </a:ext>
            </a:extLst>
          </p:cNvPr>
          <p:cNvSpPr>
            <a:spLocks noGrp="1" noChangeArrowheads="1"/>
          </p:cNvSpPr>
          <p:nvPr>
            <p:ph type="sldNum" sz="quarter" idx="12"/>
          </p:nvPr>
        </p:nvSpPr>
        <p:spPr>
          <a:ln/>
        </p:spPr>
        <p:txBody>
          <a:bodyPr/>
          <a:lstStyle>
            <a:lvl1pPr>
              <a:defRPr/>
            </a:lvl1pPr>
          </a:lstStyle>
          <a:p>
            <a:fld id="{9B218112-485A-4D54-943D-6B33784166D1}" type="slidenum">
              <a:rPr lang="ru-RU" altLang="en-US"/>
              <a:pPr/>
              <a:t>‹#›</a:t>
            </a:fld>
            <a:endParaRPr lang="ru-RU" altLang="en-US"/>
          </a:p>
        </p:txBody>
      </p:sp>
    </p:spTree>
    <p:extLst>
      <p:ext uri="{BB962C8B-B14F-4D97-AF65-F5344CB8AC3E}">
        <p14:creationId xmlns:p14="http://schemas.microsoft.com/office/powerpoint/2010/main" val="100892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5C5CF842-0FE7-B0EB-12B2-6929A1244F05}"/>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B8D732BC-C706-6F54-157D-C9E968EAAD7F}"/>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F21D6E3D-9841-D0D4-E9D9-05046A242C2B}"/>
              </a:ext>
            </a:extLst>
          </p:cNvPr>
          <p:cNvSpPr>
            <a:spLocks noGrp="1" noChangeArrowheads="1"/>
          </p:cNvSpPr>
          <p:nvPr>
            <p:ph type="sldNum" sz="quarter" idx="12"/>
          </p:nvPr>
        </p:nvSpPr>
        <p:spPr>
          <a:ln/>
        </p:spPr>
        <p:txBody>
          <a:bodyPr/>
          <a:lstStyle>
            <a:lvl1pPr>
              <a:defRPr/>
            </a:lvl1pPr>
          </a:lstStyle>
          <a:p>
            <a:fld id="{57C6D05C-982A-420E-8A6A-E827F4B27746}" type="slidenum">
              <a:rPr lang="ru-RU" altLang="en-US"/>
              <a:pPr/>
              <a:t>‹#›</a:t>
            </a:fld>
            <a:endParaRPr lang="ru-RU" altLang="en-US"/>
          </a:p>
        </p:txBody>
      </p:sp>
    </p:spTree>
    <p:extLst>
      <p:ext uri="{BB962C8B-B14F-4D97-AF65-F5344CB8AC3E}">
        <p14:creationId xmlns:p14="http://schemas.microsoft.com/office/powerpoint/2010/main" val="188895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BF7A83DE-2B6D-5794-5138-C83A473160C1}"/>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E8C952BB-DC82-E3DD-42D8-A17BCD07136B}"/>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4387A1CC-B8CC-877C-C034-DC275F48A828}"/>
              </a:ext>
            </a:extLst>
          </p:cNvPr>
          <p:cNvSpPr>
            <a:spLocks noGrp="1" noChangeArrowheads="1"/>
          </p:cNvSpPr>
          <p:nvPr>
            <p:ph type="sldNum" sz="quarter" idx="12"/>
          </p:nvPr>
        </p:nvSpPr>
        <p:spPr>
          <a:ln/>
        </p:spPr>
        <p:txBody>
          <a:bodyPr/>
          <a:lstStyle>
            <a:lvl1pPr>
              <a:defRPr/>
            </a:lvl1pPr>
          </a:lstStyle>
          <a:p>
            <a:fld id="{4EF0FFD3-EF04-4122-9B3B-4DF5B4B2C965}" type="slidenum">
              <a:rPr lang="ru-RU" altLang="en-US"/>
              <a:pPr/>
              <a:t>‹#›</a:t>
            </a:fld>
            <a:endParaRPr lang="ru-RU" altLang="en-US"/>
          </a:p>
        </p:txBody>
      </p:sp>
    </p:spTree>
    <p:extLst>
      <p:ext uri="{BB962C8B-B14F-4D97-AF65-F5344CB8AC3E}">
        <p14:creationId xmlns:p14="http://schemas.microsoft.com/office/powerpoint/2010/main" val="416966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AC62BFC9-3E8C-EACF-FF1B-65E50E6399A9}"/>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87EE04D8-9E77-6AFB-1927-BB9397EEBEB5}"/>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6151A03B-3111-9033-4281-DEFE1B4C8782}"/>
              </a:ext>
            </a:extLst>
          </p:cNvPr>
          <p:cNvSpPr>
            <a:spLocks noGrp="1" noChangeArrowheads="1"/>
          </p:cNvSpPr>
          <p:nvPr>
            <p:ph type="sldNum" sz="quarter" idx="12"/>
          </p:nvPr>
        </p:nvSpPr>
        <p:spPr>
          <a:ln/>
        </p:spPr>
        <p:txBody>
          <a:bodyPr/>
          <a:lstStyle>
            <a:lvl1pPr>
              <a:defRPr/>
            </a:lvl1pPr>
          </a:lstStyle>
          <a:p>
            <a:fld id="{5764DECB-0130-4992-BCC5-63E7B777E2BD}" type="slidenum">
              <a:rPr lang="ru-RU" altLang="en-US"/>
              <a:pPr/>
              <a:t>‹#›</a:t>
            </a:fld>
            <a:endParaRPr lang="ru-RU" altLang="en-US"/>
          </a:p>
        </p:txBody>
      </p:sp>
    </p:spTree>
    <p:extLst>
      <p:ext uri="{BB962C8B-B14F-4D97-AF65-F5344CB8AC3E}">
        <p14:creationId xmlns:p14="http://schemas.microsoft.com/office/powerpoint/2010/main" val="520747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a:extLst>
              <a:ext uri="{FF2B5EF4-FFF2-40B4-BE49-F238E27FC236}">
                <a16:creationId xmlns:a16="http://schemas.microsoft.com/office/drawing/2014/main" id="{86C6B66A-9B2B-A60D-D459-5ED3D4B9C91F}"/>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74D514C7-92FD-C1EE-1E00-18B3487340FE}"/>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BF18AAEA-8378-65A3-C28B-75DA0968189D}"/>
              </a:ext>
            </a:extLst>
          </p:cNvPr>
          <p:cNvSpPr>
            <a:spLocks noGrp="1" noChangeArrowheads="1"/>
          </p:cNvSpPr>
          <p:nvPr>
            <p:ph type="sldNum" sz="quarter" idx="12"/>
          </p:nvPr>
        </p:nvSpPr>
        <p:spPr>
          <a:ln/>
        </p:spPr>
        <p:txBody>
          <a:bodyPr/>
          <a:lstStyle>
            <a:lvl1pPr>
              <a:defRPr/>
            </a:lvl1pPr>
          </a:lstStyle>
          <a:p>
            <a:fld id="{4D2D9A18-5440-404A-92B4-FE66B5D5B435}" type="slidenum">
              <a:rPr lang="ru-RU" altLang="en-US"/>
              <a:pPr/>
              <a:t>‹#›</a:t>
            </a:fld>
            <a:endParaRPr lang="ru-RU" altLang="en-US"/>
          </a:p>
        </p:txBody>
      </p:sp>
    </p:spTree>
    <p:extLst>
      <p:ext uri="{BB962C8B-B14F-4D97-AF65-F5344CB8AC3E}">
        <p14:creationId xmlns:p14="http://schemas.microsoft.com/office/powerpoint/2010/main" val="1149257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a:extLst>
              <a:ext uri="{FF2B5EF4-FFF2-40B4-BE49-F238E27FC236}">
                <a16:creationId xmlns:a16="http://schemas.microsoft.com/office/drawing/2014/main" id="{599A9955-73E6-08B3-4961-24DE1002CB2F}"/>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6A3FB957-7308-C5FE-1D03-A74DEC23DC83}"/>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8760B57E-44D2-DC21-49DE-762A11AC80A5}"/>
              </a:ext>
            </a:extLst>
          </p:cNvPr>
          <p:cNvSpPr>
            <a:spLocks noGrp="1" noChangeArrowheads="1"/>
          </p:cNvSpPr>
          <p:nvPr>
            <p:ph type="sldNum" sz="quarter" idx="12"/>
          </p:nvPr>
        </p:nvSpPr>
        <p:spPr>
          <a:ln/>
        </p:spPr>
        <p:txBody>
          <a:bodyPr/>
          <a:lstStyle>
            <a:lvl1pPr>
              <a:defRPr/>
            </a:lvl1pPr>
          </a:lstStyle>
          <a:p>
            <a:fld id="{C4CFF8EB-B873-47FE-80CE-DEF72F53F01C}" type="slidenum">
              <a:rPr lang="ru-RU" altLang="en-US"/>
              <a:pPr/>
              <a:t>‹#›</a:t>
            </a:fld>
            <a:endParaRPr lang="ru-RU" altLang="en-US"/>
          </a:p>
        </p:txBody>
      </p:sp>
    </p:spTree>
    <p:extLst>
      <p:ext uri="{BB962C8B-B14F-4D97-AF65-F5344CB8AC3E}">
        <p14:creationId xmlns:p14="http://schemas.microsoft.com/office/powerpoint/2010/main" val="2438617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a:extLst>
              <a:ext uri="{FF2B5EF4-FFF2-40B4-BE49-F238E27FC236}">
                <a16:creationId xmlns:a16="http://schemas.microsoft.com/office/drawing/2014/main" id="{F902FD4A-58F4-E953-ED13-91091DC4E143}"/>
              </a:ext>
            </a:extLst>
          </p:cNvPr>
          <p:cNvSpPr>
            <a:spLocks noGrp="1" noChangeArrowheads="1"/>
          </p:cNvSpPr>
          <p:nvPr>
            <p:ph type="dt" sz="half" idx="10"/>
          </p:nvPr>
        </p:nvSpPr>
        <p:spPr>
          <a:ln/>
        </p:spPr>
        <p:txBody>
          <a:bodyPr/>
          <a:lstStyle>
            <a:lvl1pPr>
              <a:defRPr/>
            </a:lvl1pPr>
          </a:lstStyle>
          <a:p>
            <a:pPr>
              <a:defRPr/>
            </a:pPr>
            <a:endParaRPr lang="ru-RU"/>
          </a:p>
        </p:txBody>
      </p:sp>
      <p:sp>
        <p:nvSpPr>
          <p:cNvPr id="8" name="Rectangle 5">
            <a:extLst>
              <a:ext uri="{FF2B5EF4-FFF2-40B4-BE49-F238E27FC236}">
                <a16:creationId xmlns:a16="http://schemas.microsoft.com/office/drawing/2014/main" id="{ED07BDD8-42E8-76FF-CF02-C6200C337969}"/>
              </a:ext>
            </a:extLst>
          </p:cNvPr>
          <p:cNvSpPr>
            <a:spLocks noGrp="1" noChangeArrowheads="1"/>
          </p:cNvSpPr>
          <p:nvPr>
            <p:ph type="ftr" sz="quarter" idx="11"/>
          </p:nvPr>
        </p:nvSpPr>
        <p:spPr>
          <a:ln/>
        </p:spPr>
        <p:txBody>
          <a:bodyPr/>
          <a:lstStyle>
            <a:lvl1pPr>
              <a:defRPr/>
            </a:lvl1pPr>
          </a:lstStyle>
          <a:p>
            <a:pPr>
              <a:defRPr/>
            </a:pPr>
            <a:endParaRPr lang="ru-RU"/>
          </a:p>
        </p:txBody>
      </p:sp>
      <p:sp>
        <p:nvSpPr>
          <p:cNvPr id="9" name="Rectangle 6">
            <a:extLst>
              <a:ext uri="{FF2B5EF4-FFF2-40B4-BE49-F238E27FC236}">
                <a16:creationId xmlns:a16="http://schemas.microsoft.com/office/drawing/2014/main" id="{2AEB3FDD-6E8F-974A-C380-C11FA9CDAB0F}"/>
              </a:ext>
            </a:extLst>
          </p:cNvPr>
          <p:cNvSpPr>
            <a:spLocks noGrp="1" noChangeArrowheads="1"/>
          </p:cNvSpPr>
          <p:nvPr>
            <p:ph type="sldNum" sz="quarter" idx="12"/>
          </p:nvPr>
        </p:nvSpPr>
        <p:spPr>
          <a:ln/>
        </p:spPr>
        <p:txBody>
          <a:bodyPr/>
          <a:lstStyle>
            <a:lvl1pPr>
              <a:defRPr/>
            </a:lvl1pPr>
          </a:lstStyle>
          <a:p>
            <a:fld id="{FAC1A3BB-6C8F-42D8-BE2D-75EA0E3F79A0}" type="slidenum">
              <a:rPr lang="ru-RU" altLang="en-US"/>
              <a:pPr/>
              <a:t>‹#›</a:t>
            </a:fld>
            <a:endParaRPr lang="ru-RU" altLang="en-US"/>
          </a:p>
        </p:txBody>
      </p:sp>
    </p:spTree>
    <p:extLst>
      <p:ext uri="{BB962C8B-B14F-4D97-AF65-F5344CB8AC3E}">
        <p14:creationId xmlns:p14="http://schemas.microsoft.com/office/powerpoint/2010/main" val="27929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a:extLst>
              <a:ext uri="{FF2B5EF4-FFF2-40B4-BE49-F238E27FC236}">
                <a16:creationId xmlns:a16="http://schemas.microsoft.com/office/drawing/2014/main" id="{63B5D374-84E6-727A-E95B-451466781140}"/>
              </a:ext>
            </a:extLst>
          </p:cNvPr>
          <p:cNvSpPr>
            <a:spLocks noGrp="1" noChangeArrowheads="1"/>
          </p:cNvSpPr>
          <p:nvPr>
            <p:ph type="dt" sz="half" idx="10"/>
          </p:nvPr>
        </p:nvSpPr>
        <p:spPr>
          <a:ln/>
        </p:spPr>
        <p:txBody>
          <a:bodyPr/>
          <a:lstStyle>
            <a:lvl1pPr>
              <a:defRPr/>
            </a:lvl1pPr>
          </a:lstStyle>
          <a:p>
            <a:pPr>
              <a:defRPr/>
            </a:pPr>
            <a:endParaRPr lang="ru-RU"/>
          </a:p>
        </p:txBody>
      </p:sp>
      <p:sp>
        <p:nvSpPr>
          <p:cNvPr id="4" name="Rectangle 5">
            <a:extLst>
              <a:ext uri="{FF2B5EF4-FFF2-40B4-BE49-F238E27FC236}">
                <a16:creationId xmlns:a16="http://schemas.microsoft.com/office/drawing/2014/main" id="{0B98604B-17DB-A1B1-2795-7E8FF8641ACD}"/>
              </a:ext>
            </a:extLst>
          </p:cNvPr>
          <p:cNvSpPr>
            <a:spLocks noGrp="1" noChangeArrowheads="1"/>
          </p:cNvSpPr>
          <p:nvPr>
            <p:ph type="ftr" sz="quarter" idx="11"/>
          </p:nvPr>
        </p:nvSpPr>
        <p:spPr>
          <a:ln/>
        </p:spPr>
        <p:txBody>
          <a:bodyPr/>
          <a:lstStyle>
            <a:lvl1pPr>
              <a:defRPr/>
            </a:lvl1pPr>
          </a:lstStyle>
          <a:p>
            <a:pPr>
              <a:defRPr/>
            </a:pPr>
            <a:endParaRPr lang="ru-RU"/>
          </a:p>
        </p:txBody>
      </p:sp>
      <p:sp>
        <p:nvSpPr>
          <p:cNvPr id="5" name="Rectangle 6">
            <a:extLst>
              <a:ext uri="{FF2B5EF4-FFF2-40B4-BE49-F238E27FC236}">
                <a16:creationId xmlns:a16="http://schemas.microsoft.com/office/drawing/2014/main" id="{510AC958-70B5-D8A6-55E0-B3C91FD96D0F}"/>
              </a:ext>
            </a:extLst>
          </p:cNvPr>
          <p:cNvSpPr>
            <a:spLocks noGrp="1" noChangeArrowheads="1"/>
          </p:cNvSpPr>
          <p:nvPr>
            <p:ph type="sldNum" sz="quarter" idx="12"/>
          </p:nvPr>
        </p:nvSpPr>
        <p:spPr>
          <a:ln/>
        </p:spPr>
        <p:txBody>
          <a:bodyPr/>
          <a:lstStyle>
            <a:lvl1pPr>
              <a:defRPr/>
            </a:lvl1pPr>
          </a:lstStyle>
          <a:p>
            <a:fld id="{67A4D838-67B3-4E6E-BD36-1B3032789F1D}" type="slidenum">
              <a:rPr lang="ru-RU" altLang="en-US"/>
              <a:pPr/>
              <a:t>‹#›</a:t>
            </a:fld>
            <a:endParaRPr lang="ru-RU" altLang="en-US"/>
          </a:p>
        </p:txBody>
      </p:sp>
    </p:spTree>
    <p:extLst>
      <p:ext uri="{BB962C8B-B14F-4D97-AF65-F5344CB8AC3E}">
        <p14:creationId xmlns:p14="http://schemas.microsoft.com/office/powerpoint/2010/main" val="2228695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F5A4C96-7012-B8D4-A67A-3671264AF4F6}"/>
              </a:ext>
            </a:extLst>
          </p:cNvPr>
          <p:cNvSpPr>
            <a:spLocks noGrp="1" noChangeArrowheads="1"/>
          </p:cNvSpPr>
          <p:nvPr>
            <p:ph type="dt" sz="half" idx="10"/>
          </p:nvPr>
        </p:nvSpPr>
        <p:spPr>
          <a:ln/>
        </p:spPr>
        <p:txBody>
          <a:bodyPr/>
          <a:lstStyle>
            <a:lvl1pPr>
              <a:defRPr/>
            </a:lvl1pPr>
          </a:lstStyle>
          <a:p>
            <a:pPr>
              <a:defRPr/>
            </a:pPr>
            <a:endParaRPr lang="ru-RU"/>
          </a:p>
        </p:txBody>
      </p:sp>
      <p:sp>
        <p:nvSpPr>
          <p:cNvPr id="3" name="Rectangle 5">
            <a:extLst>
              <a:ext uri="{FF2B5EF4-FFF2-40B4-BE49-F238E27FC236}">
                <a16:creationId xmlns:a16="http://schemas.microsoft.com/office/drawing/2014/main" id="{A8839510-F30E-7723-D081-95CF4CF75AF8}"/>
              </a:ext>
            </a:extLst>
          </p:cNvPr>
          <p:cNvSpPr>
            <a:spLocks noGrp="1" noChangeArrowheads="1"/>
          </p:cNvSpPr>
          <p:nvPr>
            <p:ph type="ftr" sz="quarter" idx="11"/>
          </p:nvPr>
        </p:nvSpPr>
        <p:spPr>
          <a:ln/>
        </p:spPr>
        <p:txBody>
          <a:bodyPr/>
          <a:lstStyle>
            <a:lvl1pPr>
              <a:defRPr/>
            </a:lvl1pPr>
          </a:lstStyle>
          <a:p>
            <a:pPr>
              <a:defRPr/>
            </a:pPr>
            <a:endParaRPr lang="ru-RU"/>
          </a:p>
        </p:txBody>
      </p:sp>
      <p:sp>
        <p:nvSpPr>
          <p:cNvPr id="4" name="Rectangle 6">
            <a:extLst>
              <a:ext uri="{FF2B5EF4-FFF2-40B4-BE49-F238E27FC236}">
                <a16:creationId xmlns:a16="http://schemas.microsoft.com/office/drawing/2014/main" id="{E8A987C1-D0C4-B083-62C7-88D6E2C20CAB}"/>
              </a:ext>
            </a:extLst>
          </p:cNvPr>
          <p:cNvSpPr>
            <a:spLocks noGrp="1" noChangeArrowheads="1"/>
          </p:cNvSpPr>
          <p:nvPr>
            <p:ph type="sldNum" sz="quarter" idx="12"/>
          </p:nvPr>
        </p:nvSpPr>
        <p:spPr>
          <a:ln/>
        </p:spPr>
        <p:txBody>
          <a:bodyPr/>
          <a:lstStyle>
            <a:lvl1pPr>
              <a:defRPr/>
            </a:lvl1pPr>
          </a:lstStyle>
          <a:p>
            <a:fld id="{494142B9-7FCB-464E-8EC7-BE3E3AEB9571}" type="slidenum">
              <a:rPr lang="ru-RU" altLang="en-US"/>
              <a:pPr/>
              <a:t>‹#›</a:t>
            </a:fld>
            <a:endParaRPr lang="ru-RU" altLang="en-US"/>
          </a:p>
        </p:txBody>
      </p:sp>
    </p:spTree>
    <p:extLst>
      <p:ext uri="{BB962C8B-B14F-4D97-AF65-F5344CB8AC3E}">
        <p14:creationId xmlns:p14="http://schemas.microsoft.com/office/powerpoint/2010/main" val="95036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id="{4DE223BD-1072-93F3-9AF2-6B88C7906F19}"/>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305488F0-E66F-2405-2735-A0D74A4AF261}"/>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FD007512-01A8-A8F8-A7B5-AF771D9353B3}"/>
              </a:ext>
            </a:extLst>
          </p:cNvPr>
          <p:cNvSpPr>
            <a:spLocks noGrp="1" noChangeArrowheads="1"/>
          </p:cNvSpPr>
          <p:nvPr>
            <p:ph type="sldNum" sz="quarter" idx="12"/>
          </p:nvPr>
        </p:nvSpPr>
        <p:spPr>
          <a:ln/>
        </p:spPr>
        <p:txBody>
          <a:bodyPr/>
          <a:lstStyle>
            <a:lvl1pPr>
              <a:defRPr/>
            </a:lvl1pPr>
          </a:lstStyle>
          <a:p>
            <a:fld id="{9CDCD919-0B64-46B5-A2B3-A187B53E026E}" type="slidenum">
              <a:rPr lang="ru-RU" altLang="en-US"/>
              <a:pPr/>
              <a:t>‹#›</a:t>
            </a:fld>
            <a:endParaRPr lang="ru-RU" altLang="en-US"/>
          </a:p>
        </p:txBody>
      </p:sp>
    </p:spTree>
    <p:extLst>
      <p:ext uri="{BB962C8B-B14F-4D97-AF65-F5344CB8AC3E}">
        <p14:creationId xmlns:p14="http://schemas.microsoft.com/office/powerpoint/2010/main" val="4025575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id="{7144AAC6-3878-216E-8C33-D66BE82D9A6D}"/>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D0F2F3AE-0AB9-45DC-BE48-C6358796A42E}"/>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22CF76DB-DEB9-0279-5812-7AA38CEC8B30}"/>
              </a:ext>
            </a:extLst>
          </p:cNvPr>
          <p:cNvSpPr>
            <a:spLocks noGrp="1" noChangeArrowheads="1"/>
          </p:cNvSpPr>
          <p:nvPr>
            <p:ph type="sldNum" sz="quarter" idx="12"/>
          </p:nvPr>
        </p:nvSpPr>
        <p:spPr>
          <a:ln/>
        </p:spPr>
        <p:txBody>
          <a:bodyPr/>
          <a:lstStyle>
            <a:lvl1pPr>
              <a:defRPr/>
            </a:lvl1pPr>
          </a:lstStyle>
          <a:p>
            <a:fld id="{83E62E91-573E-44EC-89AC-D0C876A54E94}" type="slidenum">
              <a:rPr lang="ru-RU" altLang="en-US"/>
              <a:pPr/>
              <a:t>‹#›</a:t>
            </a:fld>
            <a:endParaRPr lang="ru-RU" altLang="en-US"/>
          </a:p>
        </p:txBody>
      </p:sp>
    </p:spTree>
    <p:extLst>
      <p:ext uri="{BB962C8B-B14F-4D97-AF65-F5344CB8AC3E}">
        <p14:creationId xmlns:p14="http://schemas.microsoft.com/office/powerpoint/2010/main" val="3556673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6AFF599-1AB4-4D72-71D0-20F86F8FB1CA}"/>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p>
        </p:txBody>
      </p:sp>
      <p:sp>
        <p:nvSpPr>
          <p:cNvPr id="1027" name="Rectangle 3">
            <a:extLst>
              <a:ext uri="{FF2B5EF4-FFF2-40B4-BE49-F238E27FC236}">
                <a16:creationId xmlns:a16="http://schemas.microsoft.com/office/drawing/2014/main" id="{87372FA4-DA89-E501-F70D-DE16116B3E8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1028" name="Rectangle 4">
            <a:extLst>
              <a:ext uri="{FF2B5EF4-FFF2-40B4-BE49-F238E27FC236}">
                <a16:creationId xmlns:a16="http://schemas.microsoft.com/office/drawing/2014/main" id="{1E3822FA-E14B-D55C-12C0-38845D080FD3}"/>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ru-RU"/>
          </a:p>
        </p:txBody>
      </p:sp>
      <p:sp>
        <p:nvSpPr>
          <p:cNvPr id="1029" name="Rectangle 5">
            <a:extLst>
              <a:ext uri="{FF2B5EF4-FFF2-40B4-BE49-F238E27FC236}">
                <a16:creationId xmlns:a16="http://schemas.microsoft.com/office/drawing/2014/main" id="{06667A75-BA18-6C1B-9862-0CCD0ACF5091}"/>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ru-RU"/>
          </a:p>
        </p:txBody>
      </p:sp>
      <p:sp>
        <p:nvSpPr>
          <p:cNvPr id="1030" name="Rectangle 6">
            <a:extLst>
              <a:ext uri="{FF2B5EF4-FFF2-40B4-BE49-F238E27FC236}">
                <a16:creationId xmlns:a16="http://schemas.microsoft.com/office/drawing/2014/main" id="{EC51E925-5F63-AE2D-B711-4904A4F08FA2}"/>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532028F-D5A7-42C8-A922-45CB84B5062A}" type="slidenum">
              <a:rPr lang="ru-RU" altLang="en-US"/>
              <a:pPr/>
              <a:t>‹#›</a:t>
            </a:fld>
            <a:endParaRPr lang="ru-RU"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8">
            <a:extLst>
              <a:ext uri="{FF2B5EF4-FFF2-40B4-BE49-F238E27FC236}">
                <a16:creationId xmlns:a16="http://schemas.microsoft.com/office/drawing/2014/main" id="{46C44E1B-F806-032B-C07C-A76E7A720A59}"/>
              </a:ext>
            </a:extLst>
          </p:cNvPr>
          <p:cNvSpPr>
            <a:spLocks noChangeArrowheads="1"/>
          </p:cNvSpPr>
          <p:nvPr/>
        </p:nvSpPr>
        <p:spPr bwMode="auto">
          <a:xfrm>
            <a:off x="304800" y="457200"/>
            <a:ext cx="7467600" cy="25146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en-US" sz="3800" b="1">
                <a:solidFill>
                  <a:srgbClr val="3333CC"/>
                </a:solidFill>
                <a:latin typeface="Times New Roman" panose="02020603050405020304" pitchFamily="18" charset="0"/>
              </a:rPr>
              <a:t>Функциональная грамотность </a:t>
            </a:r>
          </a:p>
          <a:p>
            <a:pPr algn="ctr" eaLnBrk="1" hangingPunct="1"/>
            <a:r>
              <a:rPr lang="ru-RU" altLang="en-US" sz="3800" b="1">
                <a:solidFill>
                  <a:srgbClr val="3333CC"/>
                </a:solidFill>
                <a:latin typeface="Times New Roman" panose="02020603050405020304" pitchFamily="18" charset="0"/>
              </a:rPr>
              <a:t>на уроках технологии</a:t>
            </a:r>
          </a:p>
        </p:txBody>
      </p:sp>
      <p:sp>
        <p:nvSpPr>
          <p:cNvPr id="2051" name="Text Box 10">
            <a:extLst>
              <a:ext uri="{FF2B5EF4-FFF2-40B4-BE49-F238E27FC236}">
                <a16:creationId xmlns:a16="http://schemas.microsoft.com/office/drawing/2014/main" id="{AC2A3022-4515-2482-71F2-32D99CE6A4C1}"/>
              </a:ext>
            </a:extLst>
          </p:cNvPr>
          <p:cNvSpPr txBox="1">
            <a:spLocks noChangeArrowheads="1"/>
          </p:cNvSpPr>
          <p:nvPr/>
        </p:nvSpPr>
        <p:spPr bwMode="auto">
          <a:xfrm>
            <a:off x="762000" y="3733800"/>
            <a:ext cx="5334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a:solidFill>
                  <a:srgbClr val="3333CC"/>
                </a:solidFill>
                <a:latin typeface="Times New Roman" panose="02020603050405020304" pitchFamily="18" charset="0"/>
              </a:rPr>
              <a:t>Образование </a:t>
            </a:r>
            <a:r>
              <a:rPr lang="ru-RU" altLang="en-US">
                <a:latin typeface="Times New Roman" panose="02020603050405020304" pitchFamily="18" charset="0"/>
              </a:rPr>
              <a:t>– то, что остается после того,</a:t>
            </a:r>
          </a:p>
          <a:p>
            <a:pPr eaLnBrk="1" hangingPunct="1"/>
            <a:r>
              <a:rPr lang="ru-RU" altLang="en-US">
                <a:latin typeface="Times New Roman" panose="02020603050405020304" pitchFamily="18" charset="0"/>
              </a:rPr>
              <a:t>когда забывается все, чему учили.</a:t>
            </a:r>
          </a:p>
          <a:p>
            <a:pPr eaLnBrk="1" hangingPunct="1"/>
            <a:r>
              <a:rPr lang="ru-RU" altLang="en-US">
                <a:latin typeface="Times New Roman" panose="02020603050405020304" pitchFamily="18" charset="0"/>
              </a:rPr>
              <a:t>                                                      Альберт Эйнштейн</a:t>
            </a:r>
          </a:p>
        </p:txBody>
      </p:sp>
      <p:sp>
        <p:nvSpPr>
          <p:cNvPr id="2052" name="Rectangle 11">
            <a:extLst>
              <a:ext uri="{FF2B5EF4-FFF2-40B4-BE49-F238E27FC236}">
                <a16:creationId xmlns:a16="http://schemas.microsoft.com/office/drawing/2014/main" id="{7BCD31BF-386C-0AE3-7771-365D5A30B1D2}"/>
              </a:ext>
            </a:extLst>
          </p:cNvPr>
          <p:cNvSpPr>
            <a:spLocks noChangeArrowheads="1"/>
          </p:cNvSpPr>
          <p:nvPr/>
        </p:nvSpPr>
        <p:spPr bwMode="auto">
          <a:xfrm>
            <a:off x="2895600" y="5105400"/>
            <a:ext cx="6248400" cy="12954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en-US"/>
              <a:t>учитель технологии </a:t>
            </a:r>
          </a:p>
          <a:p>
            <a:pPr algn="ctr" eaLnBrk="1" hangingPunct="1"/>
            <a:r>
              <a:rPr lang="ru-RU" altLang="en-US"/>
              <a:t>МБОУ СОШ № 40 г.Владикавказ: </a:t>
            </a:r>
          </a:p>
          <a:p>
            <a:pPr algn="ctr" eaLnBrk="1" hangingPunct="1"/>
            <a:r>
              <a:rPr lang="ru-RU" altLang="en-US"/>
              <a:t>Хатагова Фатима  Таймуразовна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8C1222E-1808-22F6-C272-37DB91C8C0B5}"/>
              </a:ext>
            </a:extLst>
          </p:cNvPr>
          <p:cNvSpPr>
            <a:spLocks noGrp="1" noChangeArrowheads="1"/>
          </p:cNvSpPr>
          <p:nvPr>
            <p:ph type="title"/>
          </p:nvPr>
        </p:nvSpPr>
        <p:spPr/>
        <p:txBody>
          <a:bodyPr/>
          <a:lstStyle/>
          <a:p>
            <a:pPr eaLnBrk="1" hangingPunct="1"/>
            <a:r>
              <a:rPr lang="ru-RU" altLang="en-US"/>
              <a:t>Творческие проекты</a:t>
            </a:r>
          </a:p>
        </p:txBody>
      </p:sp>
      <p:pic>
        <p:nvPicPr>
          <p:cNvPr id="11267" name="Picture 4">
            <a:extLst>
              <a:ext uri="{FF2B5EF4-FFF2-40B4-BE49-F238E27FC236}">
                <a16:creationId xmlns:a16="http://schemas.microsoft.com/office/drawing/2014/main" id="{A4733B36-BF1D-1057-43B3-020321FC6881}"/>
              </a:ext>
            </a:extLst>
          </p:cNvPr>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554163" y="1600200"/>
            <a:ext cx="6034087" cy="4525963"/>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81BEC4A-24DD-BDEB-D61E-74EB4237C78E}"/>
              </a:ext>
            </a:extLst>
          </p:cNvPr>
          <p:cNvSpPr>
            <a:spLocks noGrp="1" noChangeArrowheads="1"/>
          </p:cNvSpPr>
          <p:nvPr>
            <p:ph type="title"/>
          </p:nvPr>
        </p:nvSpPr>
        <p:spPr/>
        <p:txBody>
          <a:bodyPr/>
          <a:lstStyle/>
          <a:p>
            <a:pPr eaLnBrk="1" hangingPunct="1"/>
            <a:r>
              <a:rPr lang="ru-RU" altLang="en-US"/>
              <a:t>Выставка работ</a:t>
            </a:r>
          </a:p>
        </p:txBody>
      </p:sp>
      <p:pic>
        <p:nvPicPr>
          <p:cNvPr id="12291" name="Picture 4">
            <a:extLst>
              <a:ext uri="{FF2B5EF4-FFF2-40B4-BE49-F238E27FC236}">
                <a16:creationId xmlns:a16="http://schemas.microsoft.com/office/drawing/2014/main" id="{E7A41668-A954-5B4B-990A-AF9806F0E613}"/>
              </a:ext>
            </a:extLst>
          </p:cNvPr>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533400" y="1143000"/>
            <a:ext cx="8229600" cy="4983163"/>
          </a:xfr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A7F6B8EE-8CA1-6727-C3D1-60108495F361}"/>
              </a:ext>
            </a:extLst>
          </p:cNvPr>
          <p:cNvSpPr>
            <a:spLocks noGrp="1" noChangeArrowheads="1"/>
          </p:cNvSpPr>
          <p:nvPr>
            <p:ph type="title"/>
          </p:nvPr>
        </p:nvSpPr>
        <p:spPr/>
        <p:txBody>
          <a:bodyPr/>
          <a:lstStyle/>
          <a:p>
            <a:pPr eaLnBrk="1" hangingPunct="1"/>
            <a:endParaRPr lang="en-US" altLang="en-US"/>
          </a:p>
        </p:txBody>
      </p:sp>
      <p:sp>
        <p:nvSpPr>
          <p:cNvPr id="14339" name="Rectangle 3">
            <a:extLst>
              <a:ext uri="{FF2B5EF4-FFF2-40B4-BE49-F238E27FC236}">
                <a16:creationId xmlns:a16="http://schemas.microsoft.com/office/drawing/2014/main" id="{3F1CE8F0-B64B-92AB-1687-93571090DED4}"/>
              </a:ext>
            </a:extLst>
          </p:cNvPr>
          <p:cNvSpPr>
            <a:spLocks noGrp="1" noChangeArrowheads="1"/>
          </p:cNvSpPr>
          <p:nvPr>
            <p:ph type="body" idx="1"/>
          </p:nvPr>
        </p:nvSpPr>
        <p:spPr/>
        <p:txBody>
          <a:bodyPr/>
          <a:lstStyle/>
          <a:p>
            <a:pPr eaLnBrk="1" hangingPunct="1"/>
            <a:endParaRPr lang="en-US" altLang="en-US"/>
          </a:p>
        </p:txBody>
      </p:sp>
      <p:pic>
        <p:nvPicPr>
          <p:cNvPr id="14340" name="Picture 4" descr="36693152-23d0-4d57-bbb0-ed71714b46e8">
            <a:extLst>
              <a:ext uri="{FF2B5EF4-FFF2-40B4-BE49-F238E27FC236}">
                <a16:creationId xmlns:a16="http://schemas.microsoft.com/office/drawing/2014/main" id="{C6612389-567B-FC66-BA67-4BC505B58E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85344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B0CA1F4-BC00-BFCD-9B87-2D0229A70BFC}"/>
              </a:ext>
            </a:extLst>
          </p:cNvPr>
          <p:cNvSpPr>
            <a:spLocks noGrp="1" noChangeArrowheads="1"/>
          </p:cNvSpPr>
          <p:nvPr>
            <p:ph type="title"/>
          </p:nvPr>
        </p:nvSpPr>
        <p:spPr/>
        <p:txBody>
          <a:bodyPr/>
          <a:lstStyle/>
          <a:p>
            <a:pPr eaLnBrk="1" hangingPunct="1"/>
            <a:endParaRPr lang="en-US" altLang="en-US"/>
          </a:p>
        </p:txBody>
      </p:sp>
      <p:sp>
        <p:nvSpPr>
          <p:cNvPr id="15363" name="Rectangle 3">
            <a:extLst>
              <a:ext uri="{FF2B5EF4-FFF2-40B4-BE49-F238E27FC236}">
                <a16:creationId xmlns:a16="http://schemas.microsoft.com/office/drawing/2014/main" id="{5AF9025C-E9E5-5217-46CA-29EDBD98E194}"/>
              </a:ext>
            </a:extLst>
          </p:cNvPr>
          <p:cNvSpPr>
            <a:spLocks noGrp="1" noChangeArrowheads="1"/>
          </p:cNvSpPr>
          <p:nvPr>
            <p:ph type="body" idx="1"/>
          </p:nvPr>
        </p:nvSpPr>
        <p:spPr/>
        <p:txBody>
          <a:bodyPr/>
          <a:lstStyle/>
          <a:p>
            <a:pPr eaLnBrk="1" hangingPunct="1"/>
            <a:endParaRPr lang="en-US" altLang="en-US"/>
          </a:p>
        </p:txBody>
      </p:sp>
      <p:pic>
        <p:nvPicPr>
          <p:cNvPr id="15364" name="Picture 4" descr="19f864db-3b9b-4d85-8e21-0d479e1301ad">
            <a:extLst>
              <a:ext uri="{FF2B5EF4-FFF2-40B4-BE49-F238E27FC236}">
                <a16:creationId xmlns:a16="http://schemas.microsoft.com/office/drawing/2014/main" id="{DFD49BA2-BCE2-ED88-A7F2-9A4358D2FE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7630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6a7cab48ff35d85ded35f63cfafff0c1-800x">
            <a:extLst>
              <a:ext uri="{FF2B5EF4-FFF2-40B4-BE49-F238E27FC236}">
                <a16:creationId xmlns:a16="http://schemas.microsoft.com/office/drawing/2014/main" id="{6AB52A54-6A71-B7A4-8606-ECCFFEF869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a:extLst>
              <a:ext uri="{FF2B5EF4-FFF2-40B4-BE49-F238E27FC236}">
                <a16:creationId xmlns:a16="http://schemas.microsoft.com/office/drawing/2014/main" id="{6C238533-79EF-7079-5B74-D12CF591448C}"/>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3076" name="AutoShape 4">
            <a:extLst>
              <a:ext uri="{FF2B5EF4-FFF2-40B4-BE49-F238E27FC236}">
                <a16:creationId xmlns:a16="http://schemas.microsoft.com/office/drawing/2014/main" id="{73C800B8-31B5-6DA4-E13E-56687CA6C6A8}"/>
              </a:ext>
            </a:extLst>
          </p:cNvPr>
          <p:cNvSpPr>
            <a:spLocks noChangeArrowheads="1"/>
          </p:cNvSpPr>
          <p:nvPr/>
        </p:nvSpPr>
        <p:spPr bwMode="auto">
          <a:xfrm>
            <a:off x="304800" y="533400"/>
            <a:ext cx="7467600" cy="41148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3077" name="Text Box 6">
            <a:extLst>
              <a:ext uri="{FF2B5EF4-FFF2-40B4-BE49-F238E27FC236}">
                <a16:creationId xmlns:a16="http://schemas.microsoft.com/office/drawing/2014/main" id="{C81D6A83-26C8-2287-D003-40EEBFF3949E}"/>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3078" name="Text Box 7">
            <a:extLst>
              <a:ext uri="{FF2B5EF4-FFF2-40B4-BE49-F238E27FC236}">
                <a16:creationId xmlns:a16="http://schemas.microsoft.com/office/drawing/2014/main" id="{CDE0A4B2-BDE1-32A0-F564-67683798416A}"/>
              </a:ext>
            </a:extLst>
          </p:cNvPr>
          <p:cNvSpPr txBox="1">
            <a:spLocks noChangeArrowheads="1"/>
          </p:cNvSpPr>
          <p:nvPr/>
        </p:nvSpPr>
        <p:spPr bwMode="auto">
          <a:xfrm>
            <a:off x="457200" y="762000"/>
            <a:ext cx="731520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ru-RU" altLang="en-US" sz="1900">
                <a:latin typeface="Times New Roman" panose="02020603050405020304" pitchFamily="18" charset="0"/>
              </a:rPr>
              <a:t>     Навыки функциональной грамотности очень важны, т.к. мир не стоит на месте, происходят глобальные изменения. Чтобы найти себя, в этой сложной и быстро меняющейся реальности, ученики должны уметь  быстро адаптироваться в изменяющихся условиях.      </a:t>
            </a:r>
          </a:p>
          <a:p>
            <a:pPr eaLnBrk="1" hangingPunct="1">
              <a:spcBef>
                <a:spcPct val="50000"/>
              </a:spcBef>
            </a:pPr>
            <a:r>
              <a:rPr lang="ru-RU" altLang="en-US" sz="1900">
                <a:latin typeface="Times New Roman" panose="02020603050405020304" pitchFamily="18" charset="0"/>
              </a:rPr>
              <a:t>  Ученик должен освоить необходимые знания, умения, навыки.</a:t>
            </a:r>
          </a:p>
          <a:p>
            <a:pPr eaLnBrk="1" hangingPunct="1">
              <a:spcBef>
                <a:spcPct val="50000"/>
              </a:spcBef>
            </a:pPr>
            <a:r>
              <a:rPr lang="ru-RU" altLang="en-US" sz="1900">
                <a:latin typeface="Times New Roman" panose="02020603050405020304" pitchFamily="18" charset="0"/>
              </a:rPr>
              <a:t>Сейчас мы не можем сказать, какие профессиональные и прикладные навыки потребуются современными школьникам для построения успешной траектории своего развития. Но для укрепления их позиции в будущем мире мы должны их обучить функциональной грамотности.</a:t>
            </a:r>
          </a:p>
        </p:txBody>
      </p:sp>
      <p:sp>
        <p:nvSpPr>
          <p:cNvPr id="3079" name="AutoShape 8">
            <a:extLst>
              <a:ext uri="{FF2B5EF4-FFF2-40B4-BE49-F238E27FC236}">
                <a16:creationId xmlns:a16="http://schemas.microsoft.com/office/drawing/2014/main" id="{B7E14CF0-CD47-D96B-4093-4DC4EB0E35FF}"/>
              </a:ext>
            </a:extLst>
          </p:cNvPr>
          <p:cNvSpPr>
            <a:spLocks noChangeArrowheads="1"/>
          </p:cNvSpPr>
          <p:nvPr/>
        </p:nvSpPr>
        <p:spPr bwMode="auto">
          <a:xfrm>
            <a:off x="533400" y="4953000"/>
            <a:ext cx="5410200" cy="1447800"/>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ru-RU" altLang="en-US" b="1">
                <a:solidFill>
                  <a:srgbClr val="3333CC"/>
                </a:solidFill>
                <a:latin typeface="Times New Roman" panose="02020603050405020304" pitchFamily="18" charset="0"/>
              </a:rPr>
              <a:t>Функциональная грамотность</a:t>
            </a:r>
            <a:r>
              <a:rPr lang="ru-RU" altLang="en-US">
                <a:solidFill>
                  <a:srgbClr val="3333CC"/>
                </a:solidFill>
                <a:latin typeface="Times New Roman" panose="02020603050405020304" pitchFamily="18" charset="0"/>
              </a:rPr>
              <a:t> –</a:t>
            </a:r>
          </a:p>
          <a:p>
            <a:pPr algn="ctr" eaLnBrk="1" hangingPunct="1">
              <a:spcBef>
                <a:spcPct val="50000"/>
              </a:spcBef>
            </a:pPr>
            <a:r>
              <a:rPr lang="ru-RU" altLang="en-US">
                <a:latin typeface="Times New Roman" panose="02020603050405020304" pitchFamily="18" charset="0"/>
              </a:rPr>
              <a:t> это способность применять полученные знания, </a:t>
            </a:r>
          </a:p>
          <a:p>
            <a:pPr algn="ctr" eaLnBrk="1" hangingPunct="1">
              <a:spcBef>
                <a:spcPct val="50000"/>
              </a:spcBef>
            </a:pPr>
            <a:r>
              <a:rPr lang="ru-RU" altLang="en-US">
                <a:latin typeface="Times New Roman" panose="02020603050405020304" pitchFamily="18" charset="0"/>
              </a:rPr>
              <a:t>для решения повседневных задач.</a:t>
            </a:r>
          </a:p>
          <a:p>
            <a:pPr algn="ctr" eaLnBrk="1" hangingPunct="1"/>
            <a:endParaRPr lang="ru-RU" altLang="en-US">
              <a:latin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6a7cab48ff35d85ded35f63cfafff0c1-800x">
            <a:extLst>
              <a:ext uri="{FF2B5EF4-FFF2-40B4-BE49-F238E27FC236}">
                <a16:creationId xmlns:a16="http://schemas.microsoft.com/office/drawing/2014/main" id="{E8ADCC42-333E-B77A-D237-606D99E9B7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a:extLst>
              <a:ext uri="{FF2B5EF4-FFF2-40B4-BE49-F238E27FC236}">
                <a16:creationId xmlns:a16="http://schemas.microsoft.com/office/drawing/2014/main" id="{BC05F43B-A30C-38F2-6B98-68C390A93146}"/>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4100" name="AutoShape 4">
            <a:extLst>
              <a:ext uri="{FF2B5EF4-FFF2-40B4-BE49-F238E27FC236}">
                <a16:creationId xmlns:a16="http://schemas.microsoft.com/office/drawing/2014/main" id="{046251C4-B79E-4682-E430-FCA897B80196}"/>
              </a:ext>
            </a:extLst>
          </p:cNvPr>
          <p:cNvSpPr>
            <a:spLocks noChangeArrowheads="1"/>
          </p:cNvSpPr>
          <p:nvPr/>
        </p:nvSpPr>
        <p:spPr bwMode="auto">
          <a:xfrm>
            <a:off x="304800" y="533400"/>
            <a:ext cx="7467600" cy="41148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4101" name="Text Box 5">
            <a:extLst>
              <a:ext uri="{FF2B5EF4-FFF2-40B4-BE49-F238E27FC236}">
                <a16:creationId xmlns:a16="http://schemas.microsoft.com/office/drawing/2014/main" id="{BEF2790F-6F94-C38B-6E2F-BF5EFF67C1EF}"/>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4102" name="Text Box 6">
            <a:extLst>
              <a:ext uri="{FF2B5EF4-FFF2-40B4-BE49-F238E27FC236}">
                <a16:creationId xmlns:a16="http://schemas.microsoft.com/office/drawing/2014/main" id="{160613E5-5408-E7D9-87FB-FEF4A942E0E3}"/>
              </a:ext>
            </a:extLst>
          </p:cNvPr>
          <p:cNvSpPr txBox="1">
            <a:spLocks noChangeArrowheads="1"/>
          </p:cNvSpPr>
          <p:nvPr/>
        </p:nvSpPr>
        <p:spPr bwMode="auto">
          <a:xfrm>
            <a:off x="228600" y="685800"/>
            <a:ext cx="7391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ru-RU" altLang="en-US" sz="1900">
                <a:latin typeface="Times New Roman" panose="02020603050405020304" pitchFamily="18" charset="0"/>
              </a:rPr>
              <a:t>     </a:t>
            </a:r>
          </a:p>
        </p:txBody>
      </p:sp>
      <p:sp>
        <p:nvSpPr>
          <p:cNvPr id="4103" name="AutoShape 7">
            <a:extLst>
              <a:ext uri="{FF2B5EF4-FFF2-40B4-BE49-F238E27FC236}">
                <a16:creationId xmlns:a16="http://schemas.microsoft.com/office/drawing/2014/main" id="{4B3DC672-E3D4-701C-8864-957D9543E270}"/>
              </a:ext>
            </a:extLst>
          </p:cNvPr>
          <p:cNvSpPr>
            <a:spLocks noChangeArrowheads="1"/>
          </p:cNvSpPr>
          <p:nvPr/>
        </p:nvSpPr>
        <p:spPr bwMode="auto">
          <a:xfrm>
            <a:off x="533400" y="4953000"/>
            <a:ext cx="5410200" cy="1447800"/>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en-US" sz="1700">
                <a:solidFill>
                  <a:srgbClr val="3333CC"/>
                </a:solidFill>
                <a:latin typeface="Times New Roman" panose="02020603050405020304" pitchFamily="18" charset="0"/>
              </a:rPr>
              <a:t>Цель занятий на уроках технологии</a:t>
            </a:r>
            <a:r>
              <a:rPr lang="ru-RU" altLang="en-US" sz="1700">
                <a:latin typeface="Times New Roman" panose="02020603050405020304" pitchFamily="18" charset="0"/>
              </a:rPr>
              <a:t> – формирование </a:t>
            </a:r>
          </a:p>
          <a:p>
            <a:pPr algn="ctr" eaLnBrk="1" hangingPunct="1"/>
            <a:r>
              <a:rPr lang="ru-RU" altLang="en-US" sz="1700">
                <a:latin typeface="Times New Roman" panose="02020603050405020304" pitchFamily="18" charset="0"/>
              </a:rPr>
              <a:t>умений нестандартно смотреть на ситуацию, </a:t>
            </a:r>
          </a:p>
          <a:p>
            <a:pPr algn="ctr" eaLnBrk="1" hangingPunct="1"/>
            <a:r>
              <a:rPr lang="ru-RU" altLang="en-US" sz="1700">
                <a:latin typeface="Times New Roman" panose="02020603050405020304" pitchFamily="18" charset="0"/>
              </a:rPr>
              <a:t>развивать творческое видение, </a:t>
            </a:r>
          </a:p>
          <a:p>
            <a:pPr algn="ctr" eaLnBrk="1" hangingPunct="1"/>
            <a:r>
              <a:rPr lang="ru-RU" altLang="en-US" sz="1700">
                <a:latin typeface="Times New Roman" panose="02020603050405020304" pitchFamily="18" charset="0"/>
              </a:rPr>
              <a:t>ориентироваться в разных жизненных ситуациях.</a:t>
            </a:r>
          </a:p>
          <a:p>
            <a:pPr algn="ctr" eaLnBrk="1" hangingPunct="1"/>
            <a:endParaRPr lang="ru-RU" altLang="en-US" sz="1700">
              <a:latin typeface="Times New Roman" panose="02020603050405020304" pitchFamily="18" charset="0"/>
            </a:endParaRPr>
          </a:p>
        </p:txBody>
      </p:sp>
      <p:pic>
        <p:nvPicPr>
          <p:cNvPr id="4104" name="Picture 8" descr="9552">
            <a:extLst>
              <a:ext uri="{FF2B5EF4-FFF2-40B4-BE49-F238E27FC236}">
                <a16:creationId xmlns:a16="http://schemas.microsoft.com/office/drawing/2014/main" id="{5A69966B-EAEE-0D77-F599-866C57047D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7696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6a7cab48ff35d85ded35f63cfafff0c1-800x">
            <a:extLst>
              <a:ext uri="{FF2B5EF4-FFF2-40B4-BE49-F238E27FC236}">
                <a16:creationId xmlns:a16="http://schemas.microsoft.com/office/drawing/2014/main" id="{738D45D5-2F33-F57F-1F21-15A81F356C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
            <a:extLst>
              <a:ext uri="{FF2B5EF4-FFF2-40B4-BE49-F238E27FC236}">
                <a16:creationId xmlns:a16="http://schemas.microsoft.com/office/drawing/2014/main" id="{DDDF9472-EA96-5F25-67FC-A180AEB7C53F}"/>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5124" name="AutoShape 4">
            <a:extLst>
              <a:ext uri="{FF2B5EF4-FFF2-40B4-BE49-F238E27FC236}">
                <a16:creationId xmlns:a16="http://schemas.microsoft.com/office/drawing/2014/main" id="{F317F45A-DE84-AA36-6EDC-BD8374F6BE3C}"/>
              </a:ext>
            </a:extLst>
          </p:cNvPr>
          <p:cNvSpPr>
            <a:spLocks noChangeArrowheads="1"/>
          </p:cNvSpPr>
          <p:nvPr/>
        </p:nvSpPr>
        <p:spPr bwMode="auto">
          <a:xfrm>
            <a:off x="304800" y="381000"/>
            <a:ext cx="8839200" cy="60960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5125" name="Text Box 5">
            <a:extLst>
              <a:ext uri="{FF2B5EF4-FFF2-40B4-BE49-F238E27FC236}">
                <a16:creationId xmlns:a16="http://schemas.microsoft.com/office/drawing/2014/main" id="{A8DA79F9-93EC-9179-2AC2-1A27BFC1A866}"/>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5126" name="Text Box 6">
            <a:extLst>
              <a:ext uri="{FF2B5EF4-FFF2-40B4-BE49-F238E27FC236}">
                <a16:creationId xmlns:a16="http://schemas.microsoft.com/office/drawing/2014/main" id="{49C86F89-A32F-DB28-4B38-F2FCCF41EB12}"/>
              </a:ext>
            </a:extLst>
          </p:cNvPr>
          <p:cNvSpPr txBox="1">
            <a:spLocks noChangeArrowheads="1"/>
          </p:cNvSpPr>
          <p:nvPr/>
        </p:nvSpPr>
        <p:spPr bwMode="auto">
          <a:xfrm>
            <a:off x="533400" y="685800"/>
            <a:ext cx="73914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sz="2000">
                <a:solidFill>
                  <a:srgbClr val="3333CC"/>
                </a:solidFill>
                <a:latin typeface="Times New Roman" panose="02020603050405020304" pitchFamily="18" charset="0"/>
              </a:rPr>
              <a:t>Цель занятий на уроках технологии</a:t>
            </a:r>
            <a:r>
              <a:rPr lang="ru-RU" altLang="en-US" sz="2000">
                <a:latin typeface="Times New Roman" panose="02020603050405020304" pitchFamily="18" charset="0"/>
              </a:rPr>
              <a:t> – формирование </a:t>
            </a:r>
          </a:p>
          <a:p>
            <a:pPr eaLnBrk="1" hangingPunct="1"/>
            <a:r>
              <a:rPr lang="ru-RU" altLang="en-US" sz="2000">
                <a:latin typeface="Times New Roman" panose="02020603050405020304" pitchFamily="18" charset="0"/>
              </a:rPr>
              <a:t>умений нестандартно смотреть на ситуацию, развивать творческое видение, ориентироваться в разных жизненных ситуациях.</a:t>
            </a:r>
          </a:p>
          <a:p>
            <a:pPr eaLnBrk="1" hangingPunct="1"/>
            <a:endParaRPr lang="ru-RU" altLang="en-US" sz="2000">
              <a:latin typeface="Times New Roman" panose="02020603050405020304" pitchFamily="18" charset="0"/>
            </a:endParaRPr>
          </a:p>
          <a:p>
            <a:pPr eaLnBrk="1" hangingPunct="1"/>
            <a:r>
              <a:rPr lang="ru-RU" altLang="en-US" sz="2000">
                <a:solidFill>
                  <a:srgbClr val="3333CC"/>
                </a:solidFill>
                <a:latin typeface="Times New Roman" panose="02020603050405020304" pitchFamily="18" charset="0"/>
              </a:rPr>
              <a:t>Задача уроков технологии</a:t>
            </a:r>
            <a:r>
              <a:rPr lang="ru-RU" altLang="en-US" sz="2000">
                <a:latin typeface="Times New Roman" panose="02020603050405020304" pitchFamily="18" charset="0"/>
              </a:rPr>
              <a:t> – сориентироваться, найти выход самостоятельно, приобрести знания, поставить цель и разработать план действий.</a:t>
            </a:r>
          </a:p>
          <a:p>
            <a:pPr eaLnBrk="1" hangingPunct="1"/>
            <a:endParaRPr lang="ru-RU" altLang="en-US" sz="2000">
              <a:latin typeface="Times New Roman" panose="02020603050405020304" pitchFamily="18" charset="0"/>
            </a:endParaRPr>
          </a:p>
          <a:p>
            <a:pPr eaLnBrk="1" hangingPunct="1"/>
            <a:r>
              <a:rPr lang="ru-RU" altLang="en-US" sz="2000">
                <a:solidFill>
                  <a:srgbClr val="3333CC"/>
                </a:solidFill>
                <a:latin typeface="Times New Roman" panose="02020603050405020304" pitchFamily="18" charset="0"/>
              </a:rPr>
              <a:t>Отличительные черты функциональной грамотности </a:t>
            </a:r>
          </a:p>
          <a:p>
            <a:pPr eaLnBrk="1" hangingPunct="1"/>
            <a:r>
              <a:rPr lang="ru-RU" altLang="en-US" sz="2000">
                <a:solidFill>
                  <a:srgbClr val="3333CC"/>
                </a:solidFill>
                <a:latin typeface="Times New Roman" panose="02020603050405020304" pitchFamily="18" charset="0"/>
              </a:rPr>
              <a:t>на уроках технологии:</a:t>
            </a:r>
          </a:p>
          <a:p>
            <a:pPr eaLnBrk="1" hangingPunct="1"/>
            <a:r>
              <a:rPr lang="ru-RU" altLang="en-US" sz="2000">
                <a:latin typeface="Times New Roman" panose="02020603050405020304" pitchFamily="18" charset="0"/>
              </a:rPr>
              <a:t>- направленность на решение бытовых проблем</a:t>
            </a:r>
          </a:p>
          <a:p>
            <a:pPr eaLnBrk="1" hangingPunct="1">
              <a:buFontTx/>
              <a:buChar char="-"/>
            </a:pPr>
            <a:r>
              <a:rPr lang="ru-RU" altLang="en-US" sz="2000">
                <a:latin typeface="Times New Roman" panose="02020603050405020304" pitchFamily="18" charset="0"/>
              </a:rPr>
              <a:t> является ситуативной характеристикой личности, поскольку обнаруживает себя в конкретных социальных обстоятельствах</a:t>
            </a:r>
          </a:p>
          <a:p>
            <a:pPr eaLnBrk="1" hangingPunct="1">
              <a:buFontTx/>
              <a:buChar char="-"/>
            </a:pPr>
            <a:r>
              <a:rPr lang="ru-RU" altLang="en-US" sz="2000">
                <a:latin typeface="Times New Roman" panose="02020603050405020304" pitchFamily="18" charset="0"/>
              </a:rPr>
              <a:t> связь с решением стандартных, стереотипных задач</a:t>
            </a:r>
          </a:p>
          <a:p>
            <a:pPr eaLnBrk="1" hangingPunct="1"/>
            <a:endParaRPr lang="ru-RU" altLang="en-US" sz="2000">
              <a:latin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6a7cab48ff35d85ded35f63cfafff0c1-800x">
            <a:extLst>
              <a:ext uri="{FF2B5EF4-FFF2-40B4-BE49-F238E27FC236}">
                <a16:creationId xmlns:a16="http://schemas.microsoft.com/office/drawing/2014/main" id="{7C2C21CF-CD01-F60E-5967-32669A235D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a:extLst>
              <a:ext uri="{FF2B5EF4-FFF2-40B4-BE49-F238E27FC236}">
                <a16:creationId xmlns:a16="http://schemas.microsoft.com/office/drawing/2014/main" id="{4DE3FC90-2850-2B42-72C5-A451B8C98116}"/>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6148" name="AutoShape 4">
            <a:extLst>
              <a:ext uri="{FF2B5EF4-FFF2-40B4-BE49-F238E27FC236}">
                <a16:creationId xmlns:a16="http://schemas.microsoft.com/office/drawing/2014/main" id="{64341F79-E44F-4792-F166-8C9AB03811D7}"/>
              </a:ext>
            </a:extLst>
          </p:cNvPr>
          <p:cNvSpPr>
            <a:spLocks noChangeArrowheads="1"/>
          </p:cNvSpPr>
          <p:nvPr/>
        </p:nvSpPr>
        <p:spPr bwMode="auto">
          <a:xfrm>
            <a:off x="304800" y="381000"/>
            <a:ext cx="8839200" cy="60960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6149" name="Text Box 5">
            <a:extLst>
              <a:ext uri="{FF2B5EF4-FFF2-40B4-BE49-F238E27FC236}">
                <a16:creationId xmlns:a16="http://schemas.microsoft.com/office/drawing/2014/main" id="{11BEFD43-62F4-E790-523E-F809DC05EE48}"/>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150" name="Text Box 6">
            <a:extLst>
              <a:ext uri="{FF2B5EF4-FFF2-40B4-BE49-F238E27FC236}">
                <a16:creationId xmlns:a16="http://schemas.microsoft.com/office/drawing/2014/main" id="{012AB968-924A-54AC-0D61-540A1A4A71C0}"/>
              </a:ext>
            </a:extLst>
          </p:cNvPr>
          <p:cNvSpPr txBox="1">
            <a:spLocks noChangeArrowheads="1"/>
          </p:cNvSpPr>
          <p:nvPr/>
        </p:nvSpPr>
        <p:spPr bwMode="auto">
          <a:xfrm>
            <a:off x="533400" y="685800"/>
            <a:ext cx="8305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en-US" sz="2000">
                <a:solidFill>
                  <a:srgbClr val="800000"/>
                </a:solidFill>
                <a:latin typeface="Times New Roman" panose="02020603050405020304" pitchFamily="18" charset="0"/>
              </a:rPr>
              <a:t>Примеры заданий на уроках технологии для формирования функциональной грамотности учеников:</a:t>
            </a:r>
          </a:p>
          <a:p>
            <a:pPr algn="ctr" eaLnBrk="1" hangingPunct="1"/>
            <a:endParaRPr lang="ru-RU" altLang="en-US" sz="2000">
              <a:solidFill>
                <a:srgbClr val="800000"/>
              </a:solidFill>
              <a:latin typeface="Times New Roman" panose="02020603050405020304" pitchFamily="18" charset="0"/>
            </a:endParaRPr>
          </a:p>
          <a:p>
            <a:pPr algn="just" eaLnBrk="1" hangingPunct="1">
              <a:buFontTx/>
              <a:buChar char="•"/>
            </a:pPr>
            <a:r>
              <a:rPr lang="ru-RU" altLang="en-US" sz="2000" i="1">
                <a:solidFill>
                  <a:srgbClr val="3333CC"/>
                </a:solidFill>
              </a:rPr>
              <a:t> </a:t>
            </a:r>
            <a:r>
              <a:rPr lang="ru-RU" altLang="en-US" sz="2000" i="1">
                <a:solidFill>
                  <a:srgbClr val="3333CC"/>
                </a:solidFill>
                <a:latin typeface="Times New Roman" panose="02020603050405020304" pitchFamily="18" charset="0"/>
                <a:cs typeface="Times New Roman" panose="02020603050405020304" pitchFamily="18" charset="0"/>
              </a:rPr>
              <a:t>Умения планировать, работать самостоятельно, анализировать, делать выводы.</a:t>
            </a:r>
          </a:p>
          <a:p>
            <a:pPr algn="just" eaLnBrk="1" hangingPunct="1"/>
            <a:endParaRPr lang="ru-RU" altLang="en-US" sz="2000">
              <a:solidFill>
                <a:srgbClr val="3333CC"/>
              </a:solidFill>
              <a:latin typeface="Times New Roman" panose="02020603050405020304" pitchFamily="18" charset="0"/>
              <a:cs typeface="Times New Roman" panose="02020603050405020304" pitchFamily="18" charset="0"/>
            </a:endParaRPr>
          </a:p>
          <a:p>
            <a:pPr algn="just" eaLnBrk="1" hangingPunct="1"/>
            <a:r>
              <a:rPr lang="ru-RU" altLang="en-US" i="1">
                <a:solidFill>
                  <a:srgbClr val="3333CC"/>
                </a:solidFill>
                <a:latin typeface="Times New Roman" panose="02020603050405020304" pitchFamily="18" charset="0"/>
                <a:cs typeface="Times New Roman" panose="02020603050405020304" pitchFamily="18" charset="0"/>
              </a:rPr>
              <a:t>Задание. Выполнение творческого проекта. </a:t>
            </a:r>
          </a:p>
          <a:p>
            <a:pPr algn="just" eaLnBrk="1" hangingPunct="1"/>
            <a:r>
              <a:rPr lang="ru-RU" altLang="en-US" i="1">
                <a:latin typeface="Times New Roman" panose="02020603050405020304" pitchFamily="18" charset="0"/>
                <a:cs typeface="Times New Roman" panose="02020603050405020304" pitchFamily="18" charset="0"/>
              </a:rPr>
              <a:t>В ходе выполнения проекта ученик разрабатывает и изготавливает новый продукт. Подготовительная часть проекта выполняется под руководством педагога и плавно переходит в самостоятельную работу ученика. На всем протяжении выполнения проекта школьник проектирует, моделирует, анализирует, оценивает, выполняет коррекцию. Выполняя проект школьник должен продумать особенности изделия своего проекта, для этого выполнить эскиз изделия. Подобрать необходимые материалы и инструменты для выполнения поставленной задачи, выполнить практическую часть проекта и оформить пояснительную записку проекта. В заключение подготовить варианты презентации готового изделия. Всё  это  формирует умения и навыки функциональной грамотности.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6a7cab48ff35d85ded35f63cfafff0c1-800x">
            <a:extLst>
              <a:ext uri="{FF2B5EF4-FFF2-40B4-BE49-F238E27FC236}">
                <a16:creationId xmlns:a16="http://schemas.microsoft.com/office/drawing/2014/main" id="{8B92EA17-4CAE-E843-F07A-7535CD1065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a:extLst>
              <a:ext uri="{FF2B5EF4-FFF2-40B4-BE49-F238E27FC236}">
                <a16:creationId xmlns:a16="http://schemas.microsoft.com/office/drawing/2014/main" id="{B4C2B92F-39C0-A26C-B8A6-FDCBC3167E69}"/>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7172" name="AutoShape 4">
            <a:extLst>
              <a:ext uri="{FF2B5EF4-FFF2-40B4-BE49-F238E27FC236}">
                <a16:creationId xmlns:a16="http://schemas.microsoft.com/office/drawing/2014/main" id="{0F89B1E1-F6D6-3FF3-ABB7-C9855FBA06AD}"/>
              </a:ext>
            </a:extLst>
          </p:cNvPr>
          <p:cNvSpPr>
            <a:spLocks noChangeArrowheads="1"/>
          </p:cNvSpPr>
          <p:nvPr/>
        </p:nvSpPr>
        <p:spPr bwMode="auto">
          <a:xfrm>
            <a:off x="304800" y="381000"/>
            <a:ext cx="8839200" cy="60960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7173" name="Text Box 5">
            <a:extLst>
              <a:ext uri="{FF2B5EF4-FFF2-40B4-BE49-F238E27FC236}">
                <a16:creationId xmlns:a16="http://schemas.microsoft.com/office/drawing/2014/main" id="{6D417B9F-7B64-C513-B33D-1591095088D1}"/>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7174" name="Text Box 6">
            <a:extLst>
              <a:ext uri="{FF2B5EF4-FFF2-40B4-BE49-F238E27FC236}">
                <a16:creationId xmlns:a16="http://schemas.microsoft.com/office/drawing/2014/main" id="{09CAE902-F2D6-308E-D0D6-29DD9FC0DFAC}"/>
              </a:ext>
            </a:extLst>
          </p:cNvPr>
          <p:cNvSpPr txBox="1">
            <a:spLocks noChangeArrowheads="1"/>
          </p:cNvSpPr>
          <p:nvPr/>
        </p:nvSpPr>
        <p:spPr bwMode="auto">
          <a:xfrm>
            <a:off x="685800" y="609600"/>
            <a:ext cx="83058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buFontTx/>
              <a:buChar char="•"/>
            </a:pPr>
            <a:r>
              <a:rPr lang="ru-RU" altLang="en-US" sz="2000" i="1">
                <a:latin typeface="Times New Roman" panose="02020603050405020304" pitchFamily="18" charset="0"/>
              </a:rPr>
              <a:t> </a:t>
            </a:r>
            <a:r>
              <a:rPr lang="ru-RU" altLang="en-US" sz="2000" i="1">
                <a:solidFill>
                  <a:srgbClr val="3333CC"/>
                </a:solidFill>
                <a:latin typeface="Times New Roman" panose="02020603050405020304" pitchFamily="18" charset="0"/>
                <a:cs typeface="Times New Roman" panose="02020603050405020304" pitchFamily="18" charset="0"/>
              </a:rPr>
              <a:t>Умение применять естественно-научные знания в ситуациях, близких к реальным.</a:t>
            </a:r>
          </a:p>
          <a:p>
            <a:pPr algn="just" eaLnBrk="1" hangingPunct="1"/>
            <a:endParaRPr lang="ru-RU" altLang="en-US" sz="2000">
              <a:solidFill>
                <a:srgbClr val="3333CC"/>
              </a:solidFill>
              <a:latin typeface="Times New Roman" panose="02020603050405020304" pitchFamily="18" charset="0"/>
              <a:cs typeface="Times New Roman" panose="02020603050405020304" pitchFamily="18" charset="0"/>
            </a:endParaRPr>
          </a:p>
          <a:p>
            <a:pPr algn="just" eaLnBrk="1" hangingPunct="1"/>
            <a:r>
              <a:rPr lang="ru-RU" altLang="en-US" sz="2000">
                <a:solidFill>
                  <a:srgbClr val="3333CC"/>
                </a:solidFill>
                <a:latin typeface="Times New Roman" panose="02020603050405020304" pitchFamily="18" charset="0"/>
                <a:cs typeface="Times New Roman" panose="02020603050405020304" pitchFamily="18" charset="0"/>
              </a:rPr>
              <a:t>Тема: «Натуральные волокна животного происхождения»</a:t>
            </a:r>
          </a:p>
          <a:p>
            <a:pPr algn="just" eaLnBrk="1" hangingPunct="1"/>
            <a:r>
              <a:rPr lang="ru-RU" altLang="en-US" i="1">
                <a:solidFill>
                  <a:srgbClr val="3333CC"/>
                </a:solidFill>
                <a:latin typeface="Times New Roman" panose="02020603050405020304" pitchFamily="18" charset="0"/>
                <a:cs typeface="Times New Roman" panose="02020603050405020304" pitchFamily="18" charset="0"/>
              </a:rPr>
              <a:t>Задание. </a:t>
            </a:r>
            <a:r>
              <a:rPr lang="ru-RU" altLang="en-US" i="1">
                <a:latin typeface="Times New Roman" panose="02020603050405020304" pitchFamily="18" charset="0"/>
                <a:cs typeface="Times New Roman" panose="02020603050405020304" pitchFamily="18" charset="0"/>
              </a:rPr>
              <a:t>Ребенок  одел вязанный свитер. После носки стал покрываться красными пятнами, на теле появилась отечность. Врачи поставили диагноз: «острая аллергическая реакция». Как Вы думаете, что именно могло вызвать реакцию? Свой ответ обоснуйте.</a:t>
            </a:r>
          </a:p>
          <a:p>
            <a:pPr algn="just" eaLnBrk="1" hangingPunct="1"/>
            <a:endParaRPr lang="ru-RU" altLang="en-US" i="1">
              <a:latin typeface="Times New Roman" panose="02020603050405020304" pitchFamily="18" charset="0"/>
              <a:cs typeface="Times New Roman" panose="02020603050405020304" pitchFamily="18" charset="0"/>
            </a:endParaRPr>
          </a:p>
          <a:p>
            <a:pPr algn="just" eaLnBrk="1" hangingPunct="1"/>
            <a:r>
              <a:rPr lang="ru-RU" altLang="en-US">
                <a:solidFill>
                  <a:srgbClr val="3333CC"/>
                </a:solidFill>
                <a:latin typeface="Times New Roman" panose="02020603050405020304" pitchFamily="18" charset="0"/>
                <a:cs typeface="Times New Roman" panose="02020603050405020304" pitchFamily="18" charset="0"/>
              </a:rPr>
              <a:t>Тема: «Здоровое питание», «Технология приготовления блюд…» «Сервировка стола», «Физиология питания. Расчёт калорийности блюд"</a:t>
            </a:r>
            <a:r>
              <a:rPr lang="ru-RU" altLang="en-US">
                <a:latin typeface="Times New Roman" panose="02020603050405020304" pitchFamily="18" charset="0"/>
                <a:cs typeface="Times New Roman" panose="02020603050405020304" pitchFamily="18" charset="0"/>
              </a:rPr>
              <a:t> </a:t>
            </a:r>
          </a:p>
          <a:p>
            <a:pPr algn="just" eaLnBrk="1" hangingPunct="1"/>
            <a:endParaRPr lang="ru-RU" altLang="en-US" i="1">
              <a:latin typeface="Times New Roman" panose="02020603050405020304" pitchFamily="18" charset="0"/>
              <a:cs typeface="Times New Roman" panose="02020603050405020304" pitchFamily="18" charset="0"/>
            </a:endParaRPr>
          </a:p>
          <a:p>
            <a:pPr algn="just" eaLnBrk="1" hangingPunct="1"/>
            <a:r>
              <a:rPr lang="ru-RU" altLang="en-US" i="1">
                <a:solidFill>
                  <a:srgbClr val="3333CC"/>
                </a:solidFill>
                <a:latin typeface="Times New Roman" panose="02020603050405020304" pitchFamily="18" charset="0"/>
                <a:cs typeface="Times New Roman" panose="02020603050405020304" pitchFamily="18" charset="0"/>
              </a:rPr>
              <a:t>Задание.</a:t>
            </a:r>
            <a:r>
              <a:rPr lang="ru-RU" altLang="en-US" i="1">
                <a:latin typeface="Times New Roman" panose="02020603050405020304" pitchFamily="18" charset="0"/>
                <a:cs typeface="Times New Roman" panose="02020603050405020304" pitchFamily="18" charset="0"/>
              </a:rPr>
              <a:t> Скоро лето и я хочу сбросить лишние кг. Используя данные таблиц, с расчетом калорий и цен на основные продукты, составьте меню на неделю с учетом энергетической ценности продуктов питания.</a:t>
            </a:r>
          </a:p>
          <a:p>
            <a:pPr algn="just" eaLnBrk="1" hangingPunct="1"/>
            <a:r>
              <a:rPr lang="ru-RU" altLang="en-US" i="1">
                <a:latin typeface="Times New Roman" panose="02020603050405020304" pitchFamily="18" charset="0"/>
                <a:cs typeface="Times New Roman" panose="02020603050405020304" pitchFamily="18" charset="0"/>
              </a:rPr>
              <a:t> </a:t>
            </a:r>
          </a:p>
          <a:p>
            <a:pPr eaLnBrk="1" hangingPunct="1"/>
            <a:endParaRPr lang="ru-RU" altLang="en-US" i="1"/>
          </a:p>
          <a:p>
            <a:pPr eaLnBrk="1" hangingPunct="1"/>
            <a:endParaRPr lang="ru-RU" altLang="en-US" i="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6a7cab48ff35d85ded35f63cfafff0c1-800x">
            <a:extLst>
              <a:ext uri="{FF2B5EF4-FFF2-40B4-BE49-F238E27FC236}">
                <a16:creationId xmlns:a16="http://schemas.microsoft.com/office/drawing/2014/main" id="{43BF705C-74D3-CEF1-A0B2-C1F6DB1B2C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3">
            <a:extLst>
              <a:ext uri="{FF2B5EF4-FFF2-40B4-BE49-F238E27FC236}">
                <a16:creationId xmlns:a16="http://schemas.microsoft.com/office/drawing/2014/main" id="{317F2803-A435-26BD-66E5-9518E3BC640B}"/>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8196" name="AutoShape 4">
            <a:extLst>
              <a:ext uri="{FF2B5EF4-FFF2-40B4-BE49-F238E27FC236}">
                <a16:creationId xmlns:a16="http://schemas.microsoft.com/office/drawing/2014/main" id="{FFF6DF23-D5A2-7A19-5D2A-421A8A0CF0CA}"/>
              </a:ext>
            </a:extLst>
          </p:cNvPr>
          <p:cNvSpPr>
            <a:spLocks noChangeArrowheads="1"/>
          </p:cNvSpPr>
          <p:nvPr/>
        </p:nvSpPr>
        <p:spPr bwMode="auto">
          <a:xfrm>
            <a:off x="304800" y="381000"/>
            <a:ext cx="8839200" cy="60960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8197" name="Text Box 5">
            <a:extLst>
              <a:ext uri="{FF2B5EF4-FFF2-40B4-BE49-F238E27FC236}">
                <a16:creationId xmlns:a16="http://schemas.microsoft.com/office/drawing/2014/main" id="{8FBE5847-E5C1-641F-CA3D-936FE1429EB1}"/>
              </a:ext>
            </a:extLst>
          </p:cNvPr>
          <p:cNvSpPr txBox="1">
            <a:spLocks noChangeArrowheads="1"/>
          </p:cNvSpPr>
          <p:nvPr/>
        </p:nvSpPr>
        <p:spPr bwMode="auto">
          <a:xfrm>
            <a:off x="533400" y="6858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198" name="Text Box 6">
            <a:extLst>
              <a:ext uri="{FF2B5EF4-FFF2-40B4-BE49-F238E27FC236}">
                <a16:creationId xmlns:a16="http://schemas.microsoft.com/office/drawing/2014/main" id="{3E8CA800-D084-AB42-34AF-9F456D1297E0}"/>
              </a:ext>
            </a:extLst>
          </p:cNvPr>
          <p:cNvSpPr txBox="1">
            <a:spLocks noChangeArrowheads="1"/>
          </p:cNvSpPr>
          <p:nvPr/>
        </p:nvSpPr>
        <p:spPr bwMode="auto">
          <a:xfrm>
            <a:off x="685800" y="609600"/>
            <a:ext cx="8305800"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en-US" sz="2000">
              <a:solidFill>
                <a:srgbClr val="3333CC"/>
              </a:solidFill>
              <a:latin typeface="Times New Roman" panose="02020603050405020304" pitchFamily="18" charset="0"/>
            </a:endParaRPr>
          </a:p>
          <a:p>
            <a:pPr algn="just" eaLnBrk="1" hangingPunct="1"/>
            <a:r>
              <a:rPr lang="ru-RU" altLang="en-US">
                <a:solidFill>
                  <a:srgbClr val="3333CC"/>
                </a:solidFill>
                <a:latin typeface="Times New Roman" panose="02020603050405020304" pitchFamily="18" charset="0"/>
                <a:cs typeface="Times New Roman" panose="02020603050405020304" pitchFamily="18" charset="0"/>
              </a:rPr>
              <a:t>Тема: «Интерьер жилого дома», «Освещение жилого помещения» </a:t>
            </a:r>
          </a:p>
          <a:p>
            <a:pPr algn="just" eaLnBrk="1" hangingPunct="1"/>
            <a:r>
              <a:rPr lang="ru-RU" altLang="en-US">
                <a:solidFill>
                  <a:srgbClr val="3333CC"/>
                </a:solidFill>
                <a:latin typeface="Times New Roman" panose="02020603050405020304" pitchFamily="18" charset="0"/>
                <a:cs typeface="Times New Roman" panose="02020603050405020304" pitchFamily="18" charset="0"/>
              </a:rPr>
              <a:t>Задание. </a:t>
            </a:r>
            <a:r>
              <a:rPr lang="ru-RU" altLang="en-US">
                <a:latin typeface="Times New Roman" panose="02020603050405020304" pitchFamily="18" charset="0"/>
                <a:cs typeface="Times New Roman" panose="02020603050405020304" pitchFamily="18" charset="0"/>
              </a:rPr>
              <a:t>В комнате перегорела лампочка. Какие лампочки можно использовать для освещения жилых помещений (лампы накаливания, галогенные, люминесцентные, светодиодные)? Как утилизировать перегоревшие лампочки?</a:t>
            </a:r>
          </a:p>
          <a:p>
            <a:pPr algn="just" eaLnBrk="1" hangingPunct="1"/>
            <a:endParaRPr lang="ru-RU" altLang="en-US">
              <a:latin typeface="Times New Roman" panose="02020603050405020304" pitchFamily="18" charset="0"/>
              <a:cs typeface="Times New Roman" panose="02020603050405020304" pitchFamily="18" charset="0"/>
            </a:endParaRPr>
          </a:p>
          <a:p>
            <a:pPr algn="just" eaLnBrk="1" hangingPunct="1"/>
            <a:endParaRPr lang="ru-RU" altLang="en-US">
              <a:latin typeface="Times New Roman" panose="02020603050405020304" pitchFamily="18" charset="0"/>
              <a:cs typeface="Times New Roman" panose="02020603050405020304" pitchFamily="18" charset="0"/>
            </a:endParaRPr>
          </a:p>
          <a:p>
            <a:pPr algn="just" eaLnBrk="1" hangingPunct="1"/>
            <a:r>
              <a:rPr lang="ru-RU" altLang="en-US">
                <a:solidFill>
                  <a:srgbClr val="3333CC"/>
                </a:solidFill>
                <a:latin typeface="Times New Roman" panose="02020603050405020304" pitchFamily="18" charset="0"/>
                <a:cs typeface="Times New Roman" panose="02020603050405020304" pitchFamily="18" charset="0"/>
              </a:rPr>
              <a:t>Тема: «Хранение пищевых продуктов»</a:t>
            </a:r>
          </a:p>
          <a:p>
            <a:pPr algn="just" eaLnBrk="1" hangingPunct="1"/>
            <a:r>
              <a:rPr lang="ru-RU" altLang="en-US" i="1">
                <a:solidFill>
                  <a:srgbClr val="3333CC"/>
                </a:solidFill>
                <a:latin typeface="Times New Roman" panose="02020603050405020304" pitchFamily="18" charset="0"/>
                <a:cs typeface="Times New Roman" panose="02020603050405020304" pitchFamily="18" charset="0"/>
              </a:rPr>
              <a:t>Задание. </a:t>
            </a:r>
            <a:r>
              <a:rPr lang="ru-RU" altLang="en-US" i="1">
                <a:latin typeface="Times New Roman" panose="02020603050405020304" pitchFamily="18" charset="0"/>
                <a:cs typeface="Times New Roman" panose="02020603050405020304" pitchFamily="18" charset="0"/>
              </a:rPr>
              <a:t>Придя домой вы обнаружили,</a:t>
            </a:r>
            <a:r>
              <a:rPr lang="ru-RU" altLang="en-US" i="1">
                <a:solidFill>
                  <a:srgbClr val="3333CC"/>
                </a:solidFill>
                <a:latin typeface="Times New Roman" panose="02020603050405020304" pitchFamily="18" charset="0"/>
                <a:cs typeface="Times New Roman" panose="02020603050405020304" pitchFamily="18" charset="0"/>
              </a:rPr>
              <a:t> </a:t>
            </a:r>
            <a:r>
              <a:rPr lang="ru-RU" altLang="en-US" i="1">
                <a:latin typeface="Times New Roman" panose="02020603050405020304" pitchFamily="18" charset="0"/>
                <a:cs typeface="Times New Roman" panose="02020603050405020304" pitchFamily="18" charset="0"/>
              </a:rPr>
              <a:t>что в квартире отсутствует электричество. От соседей Вы узнали, что свет отключили 7 часов назад. За это время холодильник успел полностью разморозиться, а продукты приобрели комнатную температуру.</a:t>
            </a:r>
          </a:p>
          <a:p>
            <a:pPr algn="just" eaLnBrk="1" hangingPunct="1"/>
            <a:r>
              <a:rPr lang="ru-RU" altLang="en-US" i="1">
                <a:latin typeface="Times New Roman" panose="02020603050405020304" pitchFamily="18" charset="0"/>
                <a:cs typeface="Times New Roman" panose="02020603050405020304" pitchFamily="18" charset="0"/>
              </a:rPr>
              <a:t>На полке лежали: яйца, открытый пакет кефира, колбаса «Докторская», консервы рыбные, йогурт, суп на мясном бульоне, сырая курица. В ящике лежали овощи (свекла, огурцы, помидоры).</a:t>
            </a:r>
          </a:p>
          <a:p>
            <a:pPr algn="just" eaLnBrk="1" hangingPunct="1"/>
            <a:r>
              <a:rPr lang="ru-RU" altLang="en-US" i="1">
                <a:latin typeface="Times New Roman" panose="02020603050405020304" pitchFamily="18" charset="0"/>
                <a:cs typeface="Times New Roman" panose="02020603050405020304" pitchFamily="18" charset="0"/>
              </a:rPr>
              <a:t>Какие из этих продуктов необходимо выбросить, а какие еще можно спасти? Ответ обоснуйте.</a:t>
            </a:r>
          </a:p>
          <a:p>
            <a:pPr eaLnBrk="1" hangingPunct="1"/>
            <a:endParaRPr lang="ru-RU" altLang="en-US" i="1"/>
          </a:p>
          <a:p>
            <a:pPr eaLnBrk="1" hangingPunct="1"/>
            <a:endParaRPr lang="ru-RU"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6a7cab48ff35d85ded35f63cfafff0c1-800x">
            <a:extLst>
              <a:ext uri="{FF2B5EF4-FFF2-40B4-BE49-F238E27FC236}">
                <a16:creationId xmlns:a16="http://schemas.microsoft.com/office/drawing/2014/main" id="{87224C8F-D50C-9D8C-3663-67740F2B52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964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a:extLst>
              <a:ext uri="{FF2B5EF4-FFF2-40B4-BE49-F238E27FC236}">
                <a16:creationId xmlns:a16="http://schemas.microsoft.com/office/drawing/2014/main" id="{1E98B3A7-3F53-A799-C7B8-FE1365CFFDCF}"/>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9220" name="AutoShape 4">
            <a:extLst>
              <a:ext uri="{FF2B5EF4-FFF2-40B4-BE49-F238E27FC236}">
                <a16:creationId xmlns:a16="http://schemas.microsoft.com/office/drawing/2014/main" id="{A062EDB5-8BFB-6983-7E0F-993E4DFB2052}"/>
              </a:ext>
            </a:extLst>
          </p:cNvPr>
          <p:cNvSpPr>
            <a:spLocks noChangeArrowheads="1"/>
          </p:cNvSpPr>
          <p:nvPr/>
        </p:nvSpPr>
        <p:spPr bwMode="auto">
          <a:xfrm>
            <a:off x="381000" y="457200"/>
            <a:ext cx="8991600" cy="58674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9221" name="Text Box 6">
            <a:extLst>
              <a:ext uri="{FF2B5EF4-FFF2-40B4-BE49-F238E27FC236}">
                <a16:creationId xmlns:a16="http://schemas.microsoft.com/office/drawing/2014/main" id="{4062F36F-1DE5-64B2-0800-85002981DBBC}"/>
              </a:ext>
            </a:extLst>
          </p:cNvPr>
          <p:cNvSpPr txBox="1">
            <a:spLocks noChangeArrowheads="1"/>
          </p:cNvSpPr>
          <p:nvPr/>
        </p:nvSpPr>
        <p:spPr bwMode="auto">
          <a:xfrm>
            <a:off x="914400" y="762000"/>
            <a:ext cx="8148638"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a:solidFill>
                  <a:srgbClr val="3333CC"/>
                </a:solidFill>
                <a:latin typeface="Times New Roman" panose="02020603050405020304" pitchFamily="18" charset="0"/>
                <a:cs typeface="Times New Roman" panose="02020603050405020304" pitchFamily="18" charset="0"/>
              </a:rPr>
              <a:t>Тема: «Бюджет семьи»</a:t>
            </a:r>
          </a:p>
          <a:p>
            <a:pPr eaLnBrk="1" hangingPunct="1"/>
            <a:r>
              <a:rPr lang="ru-RU" altLang="en-US" i="1">
                <a:solidFill>
                  <a:srgbClr val="3333CC"/>
                </a:solidFill>
                <a:latin typeface="Times New Roman" panose="02020603050405020304" pitchFamily="18" charset="0"/>
                <a:cs typeface="Times New Roman" panose="02020603050405020304" pitchFamily="18" charset="0"/>
              </a:rPr>
              <a:t>Задание. Закончилось лето и  с</a:t>
            </a:r>
            <a:r>
              <a:rPr lang="ru-RU" altLang="en-US" i="1">
                <a:latin typeface="Times New Roman" panose="02020603050405020304" pitchFamily="18" charset="0"/>
                <a:cs typeface="Times New Roman" panose="02020603050405020304" pitchFamily="18" charset="0"/>
              </a:rPr>
              <a:t>коро в школу. За лето ты выросла и тебе нужно </a:t>
            </a:r>
          </a:p>
          <a:p>
            <a:pPr eaLnBrk="1" hangingPunct="1"/>
            <a:r>
              <a:rPr lang="ru-RU" altLang="en-US" i="1">
                <a:latin typeface="Times New Roman" panose="02020603050405020304" pitchFamily="18" charset="0"/>
                <a:cs typeface="Times New Roman" panose="02020603050405020304" pitchFamily="18" charset="0"/>
              </a:rPr>
              <a:t>купить новые вещи и школьные принадлежности. </a:t>
            </a:r>
          </a:p>
          <a:p>
            <a:pPr eaLnBrk="1" hangingPunct="1"/>
            <a:r>
              <a:rPr lang="ru-RU" altLang="en-US" i="1">
                <a:latin typeface="Times New Roman" panose="02020603050405020304" pitchFamily="18" charset="0"/>
                <a:cs typeface="Times New Roman" panose="02020603050405020304" pitchFamily="18" charset="0"/>
              </a:rPr>
              <a:t>Составь список, что нужно приобрести и затраты. </a:t>
            </a:r>
          </a:p>
          <a:p>
            <a:pPr eaLnBrk="1" hangingPunct="1"/>
            <a:r>
              <a:rPr lang="ru-RU" altLang="en-US" i="1">
                <a:latin typeface="Times New Roman" panose="02020603050405020304" pitchFamily="18" charset="0"/>
                <a:cs typeface="Times New Roman" panose="02020603050405020304" pitchFamily="18" charset="0"/>
              </a:rPr>
              <a:t>На чем можно сэкономить?</a:t>
            </a:r>
          </a:p>
          <a:p>
            <a:pPr eaLnBrk="1" hangingPunct="1"/>
            <a:endParaRPr lang="ru-RU" altLang="en-US" i="1">
              <a:latin typeface="Times New Roman" panose="02020603050405020304" pitchFamily="18" charset="0"/>
              <a:cs typeface="Times New Roman" panose="02020603050405020304" pitchFamily="18" charset="0"/>
            </a:endParaRPr>
          </a:p>
          <a:p>
            <a:pPr eaLnBrk="1" hangingPunct="1"/>
            <a:r>
              <a:rPr lang="ru-RU" altLang="en-US" i="1">
                <a:solidFill>
                  <a:srgbClr val="3333CC"/>
                </a:solidFill>
                <a:latin typeface="Times New Roman" panose="02020603050405020304" pitchFamily="18" charset="0"/>
                <a:cs typeface="Times New Roman" panose="02020603050405020304" pitchFamily="18" charset="0"/>
              </a:rPr>
              <a:t>Умение выполнять не сложные математические расчеты</a:t>
            </a:r>
          </a:p>
          <a:p>
            <a:pPr eaLnBrk="1" hangingPunct="1"/>
            <a:endParaRPr lang="ru-RU" altLang="en-US">
              <a:solidFill>
                <a:srgbClr val="3333CC"/>
              </a:solidFill>
              <a:latin typeface="Times New Roman" panose="02020603050405020304" pitchFamily="18" charset="0"/>
              <a:cs typeface="Times New Roman" panose="02020603050405020304" pitchFamily="18" charset="0"/>
            </a:endParaRPr>
          </a:p>
          <a:p>
            <a:pPr eaLnBrk="1" hangingPunct="1"/>
            <a:r>
              <a:rPr lang="ru-RU" altLang="en-US">
                <a:solidFill>
                  <a:srgbClr val="3333CC"/>
                </a:solidFill>
                <a:latin typeface="Times New Roman" panose="02020603050405020304" pitchFamily="18" charset="0"/>
                <a:cs typeface="Times New Roman" panose="02020603050405020304" pitchFamily="18" charset="0"/>
              </a:rPr>
              <a:t>Тема: «Интерьер жилого дома»</a:t>
            </a:r>
          </a:p>
          <a:p>
            <a:pPr eaLnBrk="1" hangingPunct="1"/>
            <a:r>
              <a:rPr lang="ru-RU" altLang="en-US" i="1">
                <a:solidFill>
                  <a:srgbClr val="3333CC"/>
                </a:solidFill>
                <a:latin typeface="Times New Roman" panose="02020603050405020304" pitchFamily="18" charset="0"/>
                <a:cs typeface="Times New Roman" panose="02020603050405020304" pitchFamily="18" charset="0"/>
              </a:rPr>
              <a:t>Задание.</a:t>
            </a:r>
            <a:r>
              <a:rPr lang="ru-RU" altLang="en-US" i="1">
                <a:latin typeface="Times New Roman" panose="02020603050405020304" pitchFamily="18" charset="0"/>
                <a:cs typeface="Times New Roman" panose="02020603050405020304" pitchFamily="18" charset="0"/>
              </a:rPr>
              <a:t> Выполните эскиз оформления окна детской комнаты.</a:t>
            </a:r>
          </a:p>
          <a:p>
            <a:pPr eaLnBrk="1" hangingPunct="1"/>
            <a:endParaRPr lang="ru-RU" altLang="en-US" i="1">
              <a:latin typeface="Times New Roman" panose="02020603050405020304" pitchFamily="18" charset="0"/>
              <a:cs typeface="Times New Roman" panose="02020603050405020304" pitchFamily="18" charset="0"/>
            </a:endParaRPr>
          </a:p>
          <a:p>
            <a:pPr eaLnBrk="1" hangingPunct="1">
              <a:buFontTx/>
              <a:buAutoNum type="arabicPeriod"/>
            </a:pPr>
            <a:r>
              <a:rPr lang="ru-RU" altLang="en-US" i="1">
                <a:latin typeface="Times New Roman" panose="02020603050405020304" pitchFamily="18" charset="0"/>
                <a:cs typeface="Times New Roman" panose="02020603050405020304" pitchFamily="18" charset="0"/>
              </a:rPr>
              <a:t>На основе выполненного эскиза рассчитать количество необходимой </a:t>
            </a:r>
          </a:p>
          <a:p>
            <a:pPr eaLnBrk="1" hangingPunct="1"/>
            <a:r>
              <a:rPr lang="ru-RU" altLang="en-US" i="1">
                <a:latin typeface="Times New Roman" panose="02020603050405020304" pitchFamily="18" charset="0"/>
                <a:cs typeface="Times New Roman" panose="02020603050405020304" pitchFamily="18" charset="0"/>
              </a:rPr>
              <a:t>ткани на пошив штор.  </a:t>
            </a:r>
          </a:p>
          <a:p>
            <a:pPr eaLnBrk="1" hangingPunct="1"/>
            <a:r>
              <a:rPr lang="ru-RU" altLang="en-US" i="1">
                <a:latin typeface="Times New Roman" panose="02020603050405020304" pitchFamily="18" charset="0"/>
                <a:cs typeface="Times New Roman" panose="02020603050405020304" pitchFamily="18" charset="0"/>
              </a:rPr>
              <a:t>2. Выполнить расчет расходов на оформление окна детской комнаты,</a:t>
            </a:r>
          </a:p>
          <a:p>
            <a:pPr eaLnBrk="1" hangingPunct="1"/>
            <a:r>
              <a:rPr lang="ru-RU" altLang="en-US" i="1">
                <a:latin typeface="Times New Roman" panose="02020603050405020304" pitchFamily="18" charset="0"/>
                <a:cs typeface="Times New Roman" panose="02020603050405020304" pitchFamily="18" charset="0"/>
              </a:rPr>
              <a:t> в расчетах учитывать крепёжные элементы.</a:t>
            </a:r>
          </a:p>
          <a:p>
            <a:pPr eaLnBrk="1" hangingPunct="1"/>
            <a:endParaRPr lang="ru-RU" altLang="en-US" i="1">
              <a:latin typeface="Times New Roman" panose="02020603050405020304" pitchFamily="18" charset="0"/>
              <a:cs typeface="Times New Roman" panose="02020603050405020304" pitchFamily="18" charset="0"/>
            </a:endParaRPr>
          </a:p>
          <a:p>
            <a:pPr eaLnBrk="1" hangingPunct="1"/>
            <a:r>
              <a:rPr lang="ru-RU" altLang="en-US" i="1">
                <a:latin typeface="Times New Roman" panose="02020603050405020304" pitchFamily="18" charset="0"/>
                <a:cs typeface="Times New Roman" panose="02020603050405020304" pitchFamily="18" charset="0"/>
              </a:rPr>
              <a:t> </a:t>
            </a:r>
          </a:p>
          <a:p>
            <a:pPr eaLnBrk="1" hangingPunct="1"/>
            <a:endParaRPr lang="ru-RU" altLang="en-US" i="1"/>
          </a:p>
          <a:p>
            <a:pPr eaLnBrk="1" hangingPunct="1"/>
            <a:endParaRPr lang="ru-RU"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6a7cab48ff35d85ded35f63cfafff0c1-800x">
            <a:extLst>
              <a:ext uri="{FF2B5EF4-FFF2-40B4-BE49-F238E27FC236}">
                <a16:creationId xmlns:a16="http://schemas.microsoft.com/office/drawing/2014/main" id="{E62CCE7C-09B6-543D-6D97-76CFBDC526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 Box 3">
            <a:extLst>
              <a:ext uri="{FF2B5EF4-FFF2-40B4-BE49-F238E27FC236}">
                <a16:creationId xmlns:a16="http://schemas.microsoft.com/office/drawing/2014/main" id="{48D75E21-7357-05DD-9D00-E032E40B0ACD}"/>
              </a:ext>
            </a:extLst>
          </p:cNvPr>
          <p:cNvSpPr txBox="1">
            <a:spLocks noChangeArrowheads="1"/>
          </p:cNvSpPr>
          <p:nvPr/>
        </p:nvSpPr>
        <p:spPr bwMode="auto">
          <a:xfrm>
            <a:off x="2286000" y="22098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endParaRPr lang="en-US" altLang="en-US"/>
          </a:p>
        </p:txBody>
      </p:sp>
      <p:sp>
        <p:nvSpPr>
          <p:cNvPr id="10244" name="AutoShape 4">
            <a:extLst>
              <a:ext uri="{FF2B5EF4-FFF2-40B4-BE49-F238E27FC236}">
                <a16:creationId xmlns:a16="http://schemas.microsoft.com/office/drawing/2014/main" id="{2ACF74B4-AB6C-477C-3471-A632605D6F4E}"/>
              </a:ext>
            </a:extLst>
          </p:cNvPr>
          <p:cNvSpPr>
            <a:spLocks noChangeArrowheads="1"/>
          </p:cNvSpPr>
          <p:nvPr/>
        </p:nvSpPr>
        <p:spPr bwMode="auto">
          <a:xfrm>
            <a:off x="152400" y="533400"/>
            <a:ext cx="8991600" cy="5867400"/>
          </a:xfrm>
          <a:prstGeom prst="roundRect">
            <a:avLst>
              <a:gd name="adj" fmla="val 16667"/>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3800" b="1">
              <a:solidFill>
                <a:srgbClr val="3333CC"/>
              </a:solidFill>
              <a:latin typeface="Times New Roman" panose="02020603050405020304" pitchFamily="18" charset="0"/>
            </a:endParaRPr>
          </a:p>
        </p:txBody>
      </p:sp>
      <p:sp>
        <p:nvSpPr>
          <p:cNvPr id="10245" name="Text Box 5">
            <a:extLst>
              <a:ext uri="{FF2B5EF4-FFF2-40B4-BE49-F238E27FC236}">
                <a16:creationId xmlns:a16="http://schemas.microsoft.com/office/drawing/2014/main" id="{8ACF27EC-9BA8-0E36-B0F8-F16DDEB303E8}"/>
              </a:ext>
            </a:extLst>
          </p:cNvPr>
          <p:cNvSpPr txBox="1">
            <a:spLocks noChangeArrowheads="1"/>
          </p:cNvSpPr>
          <p:nvPr/>
        </p:nvSpPr>
        <p:spPr bwMode="auto">
          <a:xfrm>
            <a:off x="533400" y="762000"/>
            <a:ext cx="82931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a:latin typeface="Times New Roman" panose="02020603050405020304" pitchFamily="18" charset="0"/>
              </a:rPr>
              <a:t>Список примеров и задач связанных с предметом технология, безграничен, </a:t>
            </a:r>
          </a:p>
          <a:p>
            <a:pPr eaLnBrk="1" hangingPunct="1"/>
            <a:r>
              <a:rPr lang="ru-RU" altLang="en-US">
                <a:latin typeface="Times New Roman" panose="02020603050405020304" pitchFamily="18" charset="0"/>
              </a:rPr>
              <a:t>которые применяются в жизненных ситуациях, решают разные проблемы </a:t>
            </a:r>
          </a:p>
          <a:p>
            <a:pPr eaLnBrk="1" hangingPunct="1"/>
            <a:r>
              <a:rPr lang="ru-RU" altLang="en-US">
                <a:latin typeface="Times New Roman" panose="02020603050405020304" pitchFamily="18" charset="0"/>
              </a:rPr>
              <a:t>и задачи, которые направлены на развитие умений осуществлять</a:t>
            </a:r>
          </a:p>
          <a:p>
            <a:pPr eaLnBrk="1" hangingPunct="1"/>
            <a:r>
              <a:rPr lang="ru-RU" altLang="en-US">
                <a:latin typeface="Times New Roman" panose="02020603050405020304" pitchFamily="18" charset="0"/>
              </a:rPr>
              <a:t>полученные в школе знания в реальной жизни.</a:t>
            </a:r>
          </a:p>
          <a:p>
            <a:pPr eaLnBrk="1" hangingPunct="1"/>
            <a:endParaRPr lang="ru-RU" altLang="en-US">
              <a:latin typeface="Times New Roman" panose="02020603050405020304" pitchFamily="18" charset="0"/>
            </a:endParaRPr>
          </a:p>
        </p:txBody>
      </p:sp>
      <p:sp>
        <p:nvSpPr>
          <p:cNvPr id="10246" name="AutoShape 8">
            <a:extLst>
              <a:ext uri="{FF2B5EF4-FFF2-40B4-BE49-F238E27FC236}">
                <a16:creationId xmlns:a16="http://schemas.microsoft.com/office/drawing/2014/main" id="{75EBD47B-A963-E79C-AE76-3381A734680A}"/>
              </a:ext>
            </a:extLst>
          </p:cNvPr>
          <p:cNvSpPr>
            <a:spLocks noChangeArrowheads="1"/>
          </p:cNvSpPr>
          <p:nvPr/>
        </p:nvSpPr>
        <p:spPr bwMode="auto">
          <a:xfrm>
            <a:off x="914400" y="2590800"/>
            <a:ext cx="7086600" cy="2819400"/>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a:t>Ребенок – не сосуд, который надо заполнить, </a:t>
            </a:r>
          </a:p>
          <a:p>
            <a:pPr eaLnBrk="1" hangingPunct="1"/>
            <a:r>
              <a:rPr lang="ru-RU" altLang="en-US"/>
              <a:t>а факел, который надо зажечь»</a:t>
            </a:r>
          </a:p>
          <a:p>
            <a:pPr eaLnBrk="1" hangingPunct="1"/>
            <a:r>
              <a:rPr lang="ru-RU" altLang="en-US"/>
              <a:t>                                       Константин Дмитриевич Ушинский.</a:t>
            </a:r>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382</TotalTime>
  <Words>441</Words>
  <Application>Microsoft Office PowerPoint</Application>
  <PresentationFormat>Экран (4:3)</PresentationFormat>
  <Paragraphs>79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Творческие проекты</vt:lpstr>
      <vt:lpstr>Выставка работ</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Сашок</dc:creator>
  <cp:lastModifiedBy>Гостевой пользователь</cp:lastModifiedBy>
  <cp:revision>35</cp:revision>
  <cp:lastPrinted>1601-01-01T00:00:00Z</cp:lastPrinted>
  <dcterms:created xsi:type="dcterms:W3CDTF">2021-12-02T02:08:59Z</dcterms:created>
  <dcterms:modified xsi:type="dcterms:W3CDTF">2024-02-19T14:37:59Z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