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8" r:id="rId7"/>
    <p:sldId id="263" r:id="rId8"/>
    <p:sldId id="264" r:id="rId9"/>
    <p:sldId id="265" r:id="rId10"/>
    <p:sldId id="266" r:id="rId11"/>
    <p:sldId id="271" r:id="rId12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60" y="2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D6EC5-6F5C-4804-9838-6E3660BFF527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F1E09-6446-4880-AC39-C9A9B963E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EAFBD-0C7D-4622-980A-A71CC3C1B220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1CF50-4C85-4FFC-A349-F222695EC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3316B-443D-4AD3-8F75-CC9E12F7E77E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D6C54-8C1B-4E57-AB3D-5C40AD023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667A-2BE4-4C1A-BA89-FFA661F49EE2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5F1A5-81F3-42BF-BEE5-8F52DBA46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28F99-F499-485E-A665-41607F5B1F00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C7AA-EB13-4E04-B0A7-1E07C524D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BDA44-FACC-496E-A19C-2151D9110F73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5AD6F-30D0-455A-805F-ECF8FCB3F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1B7D0-03F1-4711-83DB-C51A11EA6E0A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A416C-8C0C-474C-ADAE-C1D0C7165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5AC79-F8F0-4C54-B06B-07F0B5F76047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79E6B-9892-4C49-AA84-86DF42059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01687-3674-4E3B-8BB7-249C39AEDFFB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7E4C5-0D7B-41A1-9B06-ED5C1107B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C85C-C447-437D-B97B-E5A5F24772BD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9DE61-9317-4C5C-A070-4D7E82390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11128-F5F5-4435-8E11-AEECFF9F67BA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9255-499B-4658-A1B8-F10195F63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2AC813-3D13-4A0A-8F66-85791EA7E771}" type="datetimeFigureOut">
              <a:rPr lang="ru-RU"/>
              <a:pPr>
                <a:defRPr/>
              </a:pPr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93171E-E18A-41AE-9FA8-F451E1B33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detstva.ru/razvitie-rechi-u-rebenk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3"/>
          <p:cNvSpPr>
            <a:spLocks noGrp="1"/>
          </p:cNvSpPr>
          <p:nvPr>
            <p:ph type="title"/>
          </p:nvPr>
        </p:nvSpPr>
        <p:spPr>
          <a:xfrm>
            <a:off x="765175" y="3132138"/>
            <a:ext cx="5472113" cy="1684337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 Возрастные  особенности  детей</a:t>
            </a:r>
            <a:r>
              <a:rPr lang="ru-RU" sz="4000" b="1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4000" b="1" smtClean="0">
                <a:solidFill>
                  <a:srgbClr val="FF0000"/>
                </a:solidFill>
                <a:latin typeface="Arial" charset="0"/>
              </a:rPr>
            </a:br>
            <a:r>
              <a:rPr lang="ru-RU" sz="4000" b="1" smtClean="0">
                <a:solidFill>
                  <a:srgbClr val="FF0000"/>
                </a:solidFill>
                <a:latin typeface="Arial" charset="0"/>
              </a:rPr>
              <a:t>3 – 4 лет</a:t>
            </a:r>
          </a:p>
        </p:txBody>
      </p:sp>
      <p:sp>
        <p:nvSpPr>
          <p:cNvPr id="1331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549275" y="827088"/>
            <a:ext cx="5616575" cy="1008062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Arial" charset="0"/>
              </a:rPr>
              <a:t>    </a:t>
            </a:r>
            <a:endParaRPr lang="ru-RU" sz="1800" b="1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331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1700213" y="6300788"/>
            <a:ext cx="4465637" cy="6477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Arial" charset="0"/>
              </a:rPr>
              <a:t>Воспитатель</a:t>
            </a:r>
            <a:r>
              <a:rPr lang="en-US" sz="2000" b="1" dirty="0" smtClean="0">
                <a:latin typeface="Arial" charset="0"/>
              </a:rPr>
              <a:t>:</a:t>
            </a:r>
            <a:r>
              <a:rPr lang="ru-RU" sz="2000" b="1" dirty="0" smtClean="0">
                <a:latin typeface="Arial" charset="0"/>
              </a:rPr>
              <a:t> </a:t>
            </a:r>
            <a:r>
              <a:rPr lang="ru-RU" sz="2000" b="1" dirty="0" smtClean="0">
                <a:latin typeface="Arial" charset="0"/>
              </a:rPr>
              <a:t>Николаева Клена Анатольевна</a:t>
            </a:r>
            <a:endParaRPr lang="ru-RU" sz="2000" b="1" dirty="0" smtClean="0">
              <a:latin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3025"/>
            <a:ext cx="6858000" cy="921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Возраст «Почемучек»</a:t>
            </a:r>
            <a:r>
              <a:rPr lang="ru-RU" b="1" smtClean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446088" y="1619250"/>
            <a:ext cx="5965825" cy="60356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800" smtClean="0"/>
              <a:t>      Помните, что возраст почемучек – важный этап в развитии ребенка.</a:t>
            </a:r>
          </a:p>
          <a:p>
            <a:pPr marL="0" indent="0" eaLnBrk="1" hangingPunct="1">
              <a:buFont typeface="Arial" charset="0"/>
              <a:buNone/>
            </a:pPr>
            <a:endParaRPr lang="ru-RU" sz="2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2800" smtClean="0"/>
              <a:t> Для ребенка очень важно, чтобы его познавательную активность удовлетворяли, отвечали на вопросы.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800" smtClean="0"/>
              <a:t> Если ребенку отвечают, значит уделяют внимание. Уделяют внимание – значит любят. А любовь и внимание для ребенка важнее всего.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7313"/>
            <a:ext cx="6858000" cy="921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7200" b="1" smtClean="0">
                <a:solidFill>
                  <a:srgbClr val="FF0000"/>
                </a:solidFill>
              </a:rPr>
              <a:t>Спасибо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7200" b="1" smtClean="0">
                <a:solidFill>
                  <a:srgbClr val="FF0000"/>
                </a:solidFill>
              </a:rPr>
              <a:t>за внимание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" y="-1905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3"/>
          <p:cNvSpPr>
            <a:spLocks noGrp="1"/>
          </p:cNvSpPr>
          <p:nvPr>
            <p:ph type="ctrTitle"/>
          </p:nvPr>
        </p:nvSpPr>
        <p:spPr>
          <a:xfrm>
            <a:off x="501650" y="900113"/>
            <a:ext cx="5829300" cy="27352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Третий год жизни - период интенсивного развития самостоятельности 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«Я сам»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92150" y="3492500"/>
            <a:ext cx="5761038" cy="489585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Детская самостоятельность проявляется в:</a:t>
            </a:r>
          </a:p>
          <a:p>
            <a:pPr marL="1257300" lvl="2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амообслуживании</a:t>
            </a:r>
          </a:p>
          <a:p>
            <a:pPr marL="1257300" lvl="2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tx1"/>
                </a:solidFill>
              </a:rPr>
              <a:t>и</a:t>
            </a:r>
            <a:r>
              <a:rPr lang="ru-RU" sz="2000" dirty="0" smtClean="0">
                <a:solidFill>
                  <a:schemeClr val="tx1"/>
                </a:solidFill>
              </a:rPr>
              <a:t>гре</a:t>
            </a:r>
          </a:p>
          <a:p>
            <a:pPr marL="1257300" lvl="2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tx1"/>
                </a:solidFill>
              </a:rPr>
              <a:t>т</a:t>
            </a:r>
            <a:r>
              <a:rPr lang="ru-RU" sz="2000" dirty="0" smtClean="0">
                <a:solidFill>
                  <a:schemeClr val="tx1"/>
                </a:solidFill>
              </a:rPr>
              <a:t>руде</a:t>
            </a:r>
          </a:p>
          <a:p>
            <a:pPr marL="1257300" lvl="2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оведении</a:t>
            </a:r>
          </a:p>
          <a:p>
            <a:pPr marL="1257300" lvl="2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роцессе </a:t>
            </a:r>
            <a:r>
              <a:rPr lang="ru-RU" sz="2000" dirty="0">
                <a:solidFill>
                  <a:schemeClr val="tx1"/>
                </a:solidFill>
              </a:rPr>
              <a:t>приобретения </a:t>
            </a:r>
            <a:r>
              <a:rPr lang="ru-RU" sz="2000" dirty="0" smtClean="0">
                <a:solidFill>
                  <a:schemeClr val="tx1"/>
                </a:solidFill>
              </a:rPr>
              <a:t>и </a:t>
            </a:r>
          </a:p>
          <a:p>
            <a:pPr lvl="2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закрепления умения заниматься 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92075"/>
            <a:ext cx="6858000" cy="9217025"/>
          </a:xfrm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04813" y="323850"/>
            <a:ext cx="5829300" cy="19589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Условия 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для формирования самостоятельности: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41425" y="2124075"/>
            <a:ext cx="5616575" cy="5472113"/>
          </a:xfrm>
        </p:spPr>
        <p:txBody>
          <a:bodyPr rtlCol="0">
            <a:normAutofit/>
          </a:bodyPr>
          <a:lstStyle/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Хвалите ребенка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Не ругайте детей</a:t>
            </a:r>
            <a:r>
              <a:rPr lang="ru-RU" sz="2400" dirty="0">
                <a:solidFill>
                  <a:schemeClr val="tx1"/>
                </a:solidFill>
              </a:rPr>
              <a:t> за попытки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сделать что-то самостоятельно.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Учите ребенка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Не </a:t>
            </a:r>
            <a:r>
              <a:rPr lang="ru-RU" sz="2400" b="1" dirty="0">
                <a:solidFill>
                  <a:schemeClr val="tx1"/>
                </a:solidFill>
              </a:rPr>
              <a:t>пытайтесь облегчать жизнь ребенку, чересчур </a:t>
            </a:r>
            <a:r>
              <a:rPr lang="ru-RU" sz="2400" b="1" dirty="0" smtClean="0">
                <a:solidFill>
                  <a:schemeClr val="tx1"/>
                </a:solidFill>
              </a:rPr>
              <a:t>помогая </a:t>
            </a:r>
            <a:r>
              <a:rPr lang="ru-RU" sz="2400" b="1" dirty="0">
                <a:solidFill>
                  <a:schemeClr val="tx1"/>
                </a:solidFill>
              </a:rPr>
              <a:t>ему.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Спрашивайте мнение у вашего ребенка, как у взрослого члена семьи.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Привлекайте ребенка к работе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по </a:t>
            </a:r>
            <a:r>
              <a:rPr lang="ru-RU" sz="2400" b="1" dirty="0">
                <a:solidFill>
                  <a:schemeClr val="tx1"/>
                </a:solidFill>
              </a:rPr>
              <a:t>дому.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0"/>
            <a:ext cx="6858000" cy="921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20713" y="468313"/>
            <a:ext cx="4968875" cy="1757362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</a:rPr>
              <a:t>Развитие речи</a:t>
            </a:r>
            <a:br>
              <a:rPr lang="ru-RU" sz="4800" b="1" smtClean="0">
                <a:solidFill>
                  <a:srgbClr val="FF0000"/>
                </a:solidFill>
              </a:rPr>
            </a:br>
            <a:r>
              <a:rPr lang="ru-RU" sz="4800" b="1" smtClean="0">
                <a:solidFill>
                  <a:srgbClr val="FF0000"/>
                </a:solidFill>
              </a:rPr>
              <a:t> детей  3-4 лет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2219325"/>
            <a:ext cx="5545137" cy="5232400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/>
              <a:t>Развитие речи</a:t>
            </a:r>
            <a:r>
              <a:rPr lang="ru-RU" i="1" dirty="0" smtClean="0"/>
              <a:t> – в этом возрасте ребенок учится понимать речь. Не зря он любит прислушиваться к разговору взрослых. Ему нравится слушать рассказы, сказки, стихи, потешки – это значит, что ребенок начинает познавать мир с помощью языка. Интересный факт, в 3-4 года словарный запас ребенка от 500 до 1500 слов.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</a:t>
            </a:r>
            <a:r>
              <a:rPr lang="ru-RU" i="1" dirty="0"/>
              <a:t>В</a:t>
            </a:r>
            <a:r>
              <a:rPr lang="ru-RU" i="1" dirty="0" smtClean="0"/>
              <a:t> три года ребенок</a:t>
            </a:r>
            <a:r>
              <a:rPr lang="ru-RU" b="1" i="1" dirty="0" smtClean="0"/>
              <a:t> </a:t>
            </a:r>
            <a:r>
              <a:rPr lang="ru-RU" i="1" dirty="0" smtClean="0"/>
              <a:t>овладевает всеми падежами и может с        помощью предлогов строить   сложные предложения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6858000" cy="921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350" y="539750"/>
            <a:ext cx="5749925" cy="17573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FF0000"/>
                </a:solidFill>
                <a:hlinkClick r:id="rId3"/>
              </a:rPr>
              <a:t>Развитие речи детей</a:t>
            </a:r>
            <a:r>
              <a:rPr lang="ru-RU" b="1" u="sng" dirty="0">
                <a:solidFill>
                  <a:srgbClr val="FF0000"/>
                </a:solidFill>
              </a:rPr>
              <a:t> </a:t>
            </a: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3 </a:t>
            </a:r>
            <a:r>
              <a:rPr lang="ru-RU" b="1" u="sng" dirty="0">
                <a:solidFill>
                  <a:srgbClr val="FF0000"/>
                </a:solidFill>
              </a:rPr>
              <a:t>лет на 95% зависит от взрослых. </a:t>
            </a:r>
            <a:r>
              <a:rPr lang="ru-RU" b="1" u="sng" dirty="0" smtClean="0">
                <a:solidFill>
                  <a:srgbClr val="FF0000"/>
                </a:solidFill>
              </a:rPr>
              <a:t>Поэтому: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342900" y="2411413"/>
            <a:ext cx="6172200" cy="2376487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b="1" smtClean="0"/>
              <a:t>помните, что ваша речь-это эталон для подражания,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b="1" smtClean="0"/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smtClean="0"/>
              <a:t>не следует засорять свою речь словами-паразитами, уменьшительно-ласкательными формами слов,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b="1" smtClean="0"/>
          </a:p>
          <a:p>
            <a:pPr eaLnBrk="1" hangingPunct="1">
              <a:buFont typeface="Wingdings" pitchFamily="2" charset="2"/>
              <a:buChar char="v"/>
            </a:pPr>
            <a:r>
              <a:rPr lang="ru-RU" sz="2400" b="1" smtClean="0"/>
              <a:t>нужно  больше общаться, обсуждать просмотренные им мультфильмы, сказки, читать книги, а также необходимо разговаривать с ним о любых бытовых ситуациях,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17463" y="-396875"/>
            <a:ext cx="6875463" cy="9240838"/>
          </a:xfrm>
        </p:spPr>
      </p:pic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pPr marL="114300" algn="l" eaLnBrk="1" hangingPunct="1"/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92150" y="684213"/>
            <a:ext cx="5616575" cy="3600450"/>
          </a:xfrm>
        </p:spPr>
        <p:txBody>
          <a:bodyPr rtlCol="0">
            <a:noAutofit/>
          </a:bodyPr>
          <a:lstStyle/>
          <a:p>
            <a:pPr marL="400050" indent="-28575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сопровождайте игры или любые действия речевыми фразами</a:t>
            </a:r>
            <a:r>
              <a:rPr lang="ru-RU" sz="2400" b="1" dirty="0" smtClean="0">
                <a:solidFill>
                  <a:schemeClr val="tx1"/>
                </a:solidFill>
              </a:rPr>
              <a:t>,</a:t>
            </a:r>
          </a:p>
          <a:p>
            <a:pPr marL="11430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marL="400050" indent="-28575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заучивание стихов, пересказы,  рассказывание, составление загадок способствуют развитию речи  и обогащению словарного запаса  детей</a:t>
            </a:r>
            <a:r>
              <a:rPr lang="ru-RU" sz="2400" b="1" dirty="0" smtClean="0">
                <a:solidFill>
                  <a:schemeClr val="tx1"/>
                </a:solidFill>
              </a:rPr>
              <a:t>,</a:t>
            </a:r>
          </a:p>
          <a:p>
            <a:pPr marL="11430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marL="400050" indent="-28575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</a:rPr>
              <a:t>развитие речи ребенка 3 лет зависит от развития мелкой моторики, нужно чаще заниматься с малышом разнообразным творчеством, рисованием, лепкой и </a:t>
            </a:r>
            <a:r>
              <a:rPr lang="ru-RU" sz="2400" b="1" dirty="0" smtClean="0">
                <a:solidFill>
                  <a:schemeClr val="tx1"/>
                </a:solidFill>
              </a:rPr>
              <a:t>т.д.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2075"/>
            <a:ext cx="6858000" cy="921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68313"/>
            <a:ext cx="6172200" cy="22431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Игра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является ведущей деятельностью в жизни детей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6975" y="2916238"/>
            <a:ext cx="4995863" cy="603408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Подвижные игры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Развивающие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Настольные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Конструкторы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Театрализованные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/>
              <a:t>Сюжетно-ролевые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Ждать</a:t>
            </a:r>
            <a:r>
              <a:rPr lang="ru-RU" sz="2800" dirty="0"/>
              <a:t>, пока </a:t>
            </a:r>
            <a:r>
              <a:rPr lang="ru-RU" sz="2800" dirty="0" smtClean="0"/>
              <a:t>ребенок </a:t>
            </a:r>
            <a:r>
              <a:rPr lang="ru-RU" sz="2800" dirty="0"/>
              <a:t>сам начнёт играть самостоятельно – значит заведомо тормозить развитие детской 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личности.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7313"/>
            <a:ext cx="6858000" cy="921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92150" y="1042988"/>
            <a:ext cx="5473700" cy="6121400"/>
          </a:xfrm>
        </p:spPr>
        <p:txBody>
          <a:bodyPr/>
          <a:lstStyle/>
          <a:p>
            <a:pPr eaLnBrk="1" hangingPunct="1"/>
            <a:r>
              <a:rPr lang="ru-RU" sz="3200" smtClean="0"/>
              <a:t>Самостоятельность, разнообразие, содержательность в игре формируется постепенно, в процессе игрового общения со взрослыми, со старшими детьми, с ровесниками. </a:t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Цените игру, как одно из важных средств познания и воспитания.</a:t>
            </a:r>
            <a:br>
              <a:rPr lang="ru-RU" sz="3200" smtClean="0"/>
            </a:br>
            <a:endParaRPr lang="ru-RU" sz="320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7313"/>
            <a:ext cx="6858000" cy="921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Осознания себя как отдельного человека</a:t>
            </a:r>
            <a:r>
              <a:rPr lang="ru-RU" smtClean="0">
                <a:solidFill>
                  <a:srgbClr val="0070C0"/>
                </a:solidFill>
              </a:rPr>
              <a:t> </a:t>
            </a:r>
            <a:endParaRPr lang="ru-RU" b="1" smtClean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Ребенок  к 3 годам осознает, что он не центр вселенной, а часть семьи, часть детского коллектива.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 </a:t>
            </a:r>
            <a:r>
              <a:rPr lang="ru-RU" sz="2000" dirty="0"/>
              <a:t>Основные потребности в этом возрасте — потребность в общении, уважении и признании.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Ребенок учится жить в обществе, принимать его правила , нормы. Очень важен нравственный аспект: быть вежливым, учитывать желания и чувства других,  оценивать поступки других.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Поведение , манеру общаться ребенок срисовывает прежде всего с родителей.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Помните!  </a:t>
            </a:r>
            <a:endParaRPr lang="ru-RU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Ребенок учится тому,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Что видит у себя в дому.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Родители-пример ему.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467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Возрастные  особенности  детей 3 – 4 лет</vt:lpstr>
      <vt:lpstr>Третий год жизни - период интенсивного развития самостоятельности  «Я сам»</vt:lpstr>
      <vt:lpstr>Условия  для формирования самостоятельности:</vt:lpstr>
      <vt:lpstr>Развитие речи  детей  3-4 лет </vt:lpstr>
      <vt:lpstr>Развитие речи детей  3 лет на 95% зависит от взрослых. Поэтому:</vt:lpstr>
      <vt:lpstr> </vt:lpstr>
      <vt:lpstr>Игра  является ведущей деятельностью в жизни детей</vt:lpstr>
      <vt:lpstr>Самостоятельность, разнообразие, содержательность в игре формируется постепенно, в процессе игрового общения со взрослыми, со старшими детьми, с ровесниками.   Цените игру, как одно из важных средств познания и воспитания. </vt:lpstr>
      <vt:lpstr>Осознания себя как отдельного человека </vt:lpstr>
      <vt:lpstr>Возраст «Почемучек» 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возрастные  особенности  детей 3-го года жизни</dc:title>
  <dc:creator>МАМА</dc:creator>
  <cp:lastModifiedBy>Asus</cp:lastModifiedBy>
  <cp:revision>34</cp:revision>
  <dcterms:created xsi:type="dcterms:W3CDTF">2014-09-28T10:40:21Z</dcterms:created>
  <dcterms:modified xsi:type="dcterms:W3CDTF">2023-09-24T14:57:52Z</dcterms:modified>
</cp:coreProperties>
</file>