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97" r:id="rId1"/>
  </p:sldMasterIdLst>
  <p:notesMasterIdLst>
    <p:notesMasterId r:id="rId10"/>
  </p:notesMasterIdLst>
  <p:handoutMasterIdLst>
    <p:handoutMasterId r:id="rId11"/>
  </p:handoutMasterIdLst>
  <p:sldIdLst>
    <p:sldId id="271" r:id="rId2"/>
    <p:sldId id="350" r:id="rId3"/>
    <p:sldId id="349" r:id="rId4"/>
    <p:sldId id="355" r:id="rId5"/>
    <p:sldId id="351" r:id="rId6"/>
    <p:sldId id="352" r:id="rId7"/>
    <p:sldId id="353" r:id="rId8"/>
    <p:sldId id="354" r:id="rId9"/>
  </p:sldIdLst>
  <p:sldSz cx="9144000" cy="6858000" type="screen4x3"/>
  <p:notesSz cx="6934200" cy="9398000"/>
  <p:custDataLst>
    <p:tags r:id="rId12"/>
  </p:custDataLst>
  <p:defaultTextStyle>
    <a:defPPr>
      <a:defRPr lang="en-US"/>
    </a:defPPr>
    <a:lvl1pPr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Людмила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CCFF"/>
    <a:srgbClr val="CCECFF"/>
    <a:srgbClr val="FFFF99"/>
    <a:srgbClr val="CCCCFF"/>
    <a:srgbClr val="99FFCC"/>
    <a:srgbClr val="CCFF99"/>
    <a:srgbClr val="90DBFF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822" autoAdjust="0"/>
    <p:restoredTop sz="94558" autoAdjust="0"/>
  </p:normalViewPr>
  <p:slideViewPr>
    <p:cSldViewPr>
      <p:cViewPr>
        <p:scale>
          <a:sx n="80" d="100"/>
          <a:sy n="80" d="100"/>
        </p:scale>
        <p:origin x="-2514" y="-732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28"/>
    </p:cViewPr>
  </p:sorterViewPr>
  <p:notesViewPr>
    <p:cSldViewPr>
      <p:cViewPr varScale="1">
        <p:scale>
          <a:sx n="66" d="100"/>
          <a:sy n="66" d="100"/>
        </p:scale>
        <p:origin x="-1884" y="-84"/>
      </p:cViewPr>
      <p:guideLst>
        <p:guide orient="horz" pos="2960"/>
        <p:guide pos="218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162" fontAlgn="auto">
              <a:spcBef>
                <a:spcPts val="0"/>
              </a:spcBef>
              <a:spcAft>
                <a:spcPts val="0"/>
              </a:spcAft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57162" fontAlgn="auto">
              <a:spcBef>
                <a:spcPts val="0"/>
              </a:spcBef>
              <a:spcAft>
                <a:spcPts val="0"/>
              </a:spcAft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57162" fontAlgn="auto">
              <a:spcBef>
                <a:spcPts val="0"/>
              </a:spcBef>
              <a:spcAft>
                <a:spcPts val="0"/>
              </a:spcAft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57162" fontAlgn="auto">
              <a:spcBef>
                <a:spcPts val="0"/>
              </a:spcBef>
              <a:spcAft>
                <a:spcPts val="0"/>
              </a:spcAft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3CB4FF3C-BD79-43DF-8182-66E315704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162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sz="1200" i="1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57162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sz="1200" i="1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Щелчок правит 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57162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sz="1200" i="1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57162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sz="1200" i="1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B8F9FF29-B097-4447-9319-615B4607B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5807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69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31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92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9B41C-F2CD-4F60-8A18-931E12F27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B2CC7-12D7-4248-858B-3555A6E204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48CED-CD29-4B8B-B197-FF61DB3CD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9722C-5543-47C3-A001-F96898B04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BE8C9-5150-4066-9911-3FAB81844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C2DFA-FA8F-42D0-ADD7-B8C92E1FC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0AE1D-CB4C-413E-957F-54021593F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EE642-65DB-4CE8-A6CF-9BE30AFD9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0D142-15C3-4212-8199-3A31446C7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35E26-504C-412F-B68B-86D69FCBC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1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1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1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1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33EAE-1C50-432C-8402-0FE371275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1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1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defTabSz="457162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defTabSz="457162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defTabSz="457162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05FEA2-91BA-400B-AB20-528ECA512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16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08" r:id="rId2"/>
    <p:sldLayoutId id="2147483910" r:id="rId3"/>
    <p:sldLayoutId id="2147483907" r:id="rId4"/>
    <p:sldLayoutId id="2147483906" r:id="rId5"/>
    <p:sldLayoutId id="2147483905" r:id="rId6"/>
    <p:sldLayoutId id="2147483904" r:id="rId7"/>
    <p:sldLayoutId id="2147483903" r:id="rId8"/>
    <p:sldLayoutId id="2147483911" r:id="rId9"/>
    <p:sldLayoutId id="2147483902" r:id="rId10"/>
    <p:sldLayoutId id="214748390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Прямоугольник 1"/>
          <p:cNvSpPr>
            <a:spLocks noChangeArrowheads="1"/>
          </p:cNvSpPr>
          <p:nvPr/>
        </p:nvSpPr>
        <p:spPr bwMode="auto">
          <a:xfrm>
            <a:off x="2706688" y="3244850"/>
            <a:ext cx="185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2" tIns="45717" rIns="91432" bIns="45717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763713" y="1052513"/>
            <a:ext cx="6121400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>
              <a:spcBef>
                <a:spcPct val="50000"/>
              </a:spcBef>
            </a:pPr>
            <a:r>
              <a:rPr lang="ru-RU" sz="4800" b="1" dirty="0">
                <a:latin typeface="Times New Roman" pitchFamily="18" charset="0"/>
              </a:rPr>
              <a:t>Модель взаимодействия с семьями воспитанников </a:t>
            </a:r>
            <a:endParaRPr lang="ru-RU" sz="4800" b="1" dirty="0" smtClean="0">
              <a:latin typeface="Times New Roman" pitchFamily="18" charset="0"/>
            </a:endParaRPr>
          </a:p>
          <a:p>
            <a:pPr algn="ctr" defTabSz="914400">
              <a:spcBef>
                <a:spcPct val="50000"/>
              </a:spcBef>
            </a:pPr>
            <a:r>
              <a:rPr lang="ru-RU" sz="2800" b="1" dirty="0" smtClean="0">
                <a:latin typeface="Times New Roman" pitchFamily="18" charset="0"/>
              </a:rPr>
              <a:t>МАДОУ «Детский сад № 16 «Тополек»</a:t>
            </a:r>
            <a:endParaRPr lang="ru-RU" sz="28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6"/>
          <p:cNvSpPr txBox="1">
            <a:spLocks noChangeArrowheads="1"/>
          </p:cNvSpPr>
          <p:nvPr/>
        </p:nvSpPr>
        <p:spPr bwMode="auto">
          <a:xfrm>
            <a:off x="285750" y="5500688"/>
            <a:ext cx="8572500" cy="954087"/>
          </a:xfrm>
          <a:prstGeom prst="rect">
            <a:avLst/>
          </a:prstGeom>
          <a:solidFill>
            <a:srgbClr val="FFFF00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u="sng">
                <a:solidFill>
                  <a:srgbClr val="C00000"/>
                </a:solidFill>
                <a:latin typeface="Constantia" pitchFamily="18" charset="0"/>
              </a:rPr>
              <a:t>Изучение</a:t>
            </a:r>
            <a:r>
              <a:rPr lang="ru-RU" sz="2400" b="1" u="sng">
                <a:solidFill>
                  <a:srgbClr val="C00000"/>
                </a:solidFill>
                <a:latin typeface="Constantia" pitchFamily="18" charset="0"/>
              </a:rPr>
              <a:t>  </a:t>
            </a:r>
            <a:r>
              <a:rPr lang="ru-RU" sz="2400" b="1">
                <a:latin typeface="Constantia" pitchFamily="18" charset="0"/>
              </a:rPr>
              <a:t> особенностей и возможностей  ребенка, запроса семьи на его образование</a:t>
            </a:r>
          </a:p>
        </p:txBody>
      </p:sp>
      <p:sp>
        <p:nvSpPr>
          <p:cNvPr id="8" name="Стрелка вверх 7"/>
          <p:cNvSpPr/>
          <p:nvPr/>
        </p:nvSpPr>
        <p:spPr>
          <a:xfrm>
            <a:off x="2500313" y="4714875"/>
            <a:ext cx="1500187" cy="7143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162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7" name="TextBox 8"/>
          <p:cNvSpPr txBox="1">
            <a:spLocks noChangeArrowheads="1"/>
          </p:cNvSpPr>
          <p:nvPr/>
        </p:nvSpPr>
        <p:spPr bwMode="auto">
          <a:xfrm>
            <a:off x="1285875" y="3857625"/>
            <a:ext cx="6929438" cy="830263"/>
          </a:xfrm>
          <a:prstGeom prst="rect">
            <a:avLst/>
          </a:prstGeom>
          <a:solidFill>
            <a:srgbClr val="CCFF99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nstantia" pitchFamily="18" charset="0"/>
              </a:rPr>
              <a:t>Содержание взаимодействия по 4-м направлениям</a:t>
            </a:r>
          </a:p>
        </p:txBody>
      </p:sp>
      <p:sp>
        <p:nvSpPr>
          <p:cNvPr id="10" name="Стрелка вверх 9"/>
          <p:cNvSpPr/>
          <p:nvPr/>
        </p:nvSpPr>
        <p:spPr>
          <a:xfrm>
            <a:off x="2500313" y="3071813"/>
            <a:ext cx="1571625" cy="7143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162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9" name="TextBox 10"/>
          <p:cNvSpPr txBox="1">
            <a:spLocks noChangeArrowheads="1"/>
          </p:cNvSpPr>
          <p:nvPr/>
        </p:nvSpPr>
        <p:spPr bwMode="auto">
          <a:xfrm>
            <a:off x="1928813" y="2571750"/>
            <a:ext cx="5715000" cy="461963"/>
          </a:xfrm>
          <a:prstGeom prst="rect">
            <a:avLst/>
          </a:prstGeom>
          <a:solidFill>
            <a:srgbClr val="99FFCC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nstantia" pitchFamily="18" charset="0"/>
              </a:rPr>
              <a:t>Формы взаимодействия с семьей</a:t>
            </a:r>
          </a:p>
        </p:txBody>
      </p:sp>
      <p:sp>
        <p:nvSpPr>
          <p:cNvPr id="12" name="Стрелка вверх 11"/>
          <p:cNvSpPr/>
          <p:nvPr/>
        </p:nvSpPr>
        <p:spPr>
          <a:xfrm>
            <a:off x="2571750" y="1714500"/>
            <a:ext cx="1500188" cy="7143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162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91" name="TextBox 12"/>
          <p:cNvSpPr txBox="1">
            <a:spLocks noChangeArrowheads="1"/>
          </p:cNvSpPr>
          <p:nvPr/>
        </p:nvSpPr>
        <p:spPr bwMode="auto">
          <a:xfrm>
            <a:off x="2357438" y="1143000"/>
            <a:ext cx="4929187" cy="461963"/>
          </a:xfrm>
          <a:prstGeom prst="rect">
            <a:avLst/>
          </a:prstGeom>
          <a:solidFill>
            <a:srgbClr val="FFCCFF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nstantia" pitchFamily="18" charset="0"/>
              </a:rPr>
              <a:t>Способы и позиции педагога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6"/>
          <p:cNvSpPr txBox="1">
            <a:spLocks noChangeArrowheads="1"/>
          </p:cNvSpPr>
          <p:nvPr/>
        </p:nvSpPr>
        <p:spPr bwMode="auto">
          <a:xfrm>
            <a:off x="285750" y="1000125"/>
            <a:ext cx="3214688" cy="5016500"/>
          </a:xfrm>
          <a:prstGeom prst="rect">
            <a:avLst/>
          </a:prstGeom>
          <a:solidFill>
            <a:srgbClr val="FFFF00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u="sng">
              <a:solidFill>
                <a:srgbClr val="C00000"/>
              </a:solidFill>
              <a:latin typeface="Constantia" pitchFamily="18" charset="0"/>
            </a:endParaRPr>
          </a:p>
          <a:p>
            <a:pPr algn="ctr"/>
            <a:r>
              <a:rPr lang="ru-RU" sz="3200" b="1" u="sng">
                <a:solidFill>
                  <a:srgbClr val="C00000"/>
                </a:solidFill>
                <a:latin typeface="Constantia" pitchFamily="18" charset="0"/>
              </a:rPr>
              <a:t>Изучение  </a:t>
            </a:r>
            <a:r>
              <a:rPr lang="ru-RU" sz="3200" b="1">
                <a:latin typeface="Constantia" pitchFamily="18" charset="0"/>
              </a:rPr>
              <a:t> особенностей и возможностей  </a:t>
            </a:r>
          </a:p>
          <a:p>
            <a:pPr algn="ctr"/>
            <a:r>
              <a:rPr lang="ru-RU" sz="3200" b="1">
                <a:latin typeface="Constantia" pitchFamily="18" charset="0"/>
              </a:rPr>
              <a:t>ребенка, </a:t>
            </a:r>
          </a:p>
          <a:p>
            <a:pPr algn="ctr"/>
            <a:r>
              <a:rPr lang="ru-RU" sz="3200" b="1">
                <a:latin typeface="Constantia" pitchFamily="18" charset="0"/>
              </a:rPr>
              <a:t>запроса семьи </a:t>
            </a:r>
          </a:p>
          <a:p>
            <a:pPr algn="ctr"/>
            <a:r>
              <a:rPr lang="ru-RU" sz="3200" b="1">
                <a:latin typeface="Constantia" pitchFamily="18" charset="0"/>
              </a:rPr>
              <a:t>на его </a:t>
            </a:r>
          </a:p>
          <a:p>
            <a:pPr algn="ctr"/>
            <a:r>
              <a:rPr lang="ru-RU" sz="3200" b="1">
                <a:latin typeface="Constantia" pitchFamily="18" charset="0"/>
              </a:rPr>
              <a:t>образование</a:t>
            </a:r>
          </a:p>
          <a:p>
            <a:pPr algn="ctr"/>
            <a:endParaRPr lang="ru-RU" sz="3200" b="1">
              <a:latin typeface="Constantia" pitchFamily="18" charset="0"/>
            </a:endParaRPr>
          </a:p>
        </p:txBody>
      </p:sp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3571875" y="1357313"/>
            <a:ext cx="4071938" cy="1016000"/>
          </a:xfrm>
          <a:prstGeom prst="rect">
            <a:avLst/>
          </a:prstGeom>
          <a:solidFill>
            <a:srgbClr val="CCCCFF"/>
          </a:solidFill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latin typeface="Constantia" pitchFamily="18" charset="0"/>
              </a:rPr>
              <a:t>Наблюдения, </a:t>
            </a:r>
            <a:r>
              <a:rPr lang="ru-RU" b="1">
                <a:latin typeface="Constantia" pitchFamily="18" charset="0"/>
              </a:rPr>
              <a:t>анкетирование, методика «Незаконченное предложение», посещение семьи;</a:t>
            </a:r>
          </a:p>
        </p:txBody>
      </p:sp>
      <p:sp>
        <p:nvSpPr>
          <p:cNvPr id="17411" name="TextBox 5"/>
          <p:cNvSpPr txBox="1">
            <a:spLocks noChangeArrowheads="1"/>
          </p:cNvSpPr>
          <p:nvPr/>
        </p:nvSpPr>
        <p:spPr bwMode="auto">
          <a:xfrm>
            <a:off x="3786188" y="2714625"/>
            <a:ext cx="4429125" cy="646113"/>
          </a:xfrm>
          <a:prstGeom prst="rect">
            <a:avLst/>
          </a:prstGeom>
          <a:solidFill>
            <a:srgbClr val="FFFF99"/>
          </a:solidFill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Сочинения детские и родителей, рисунки, совместные мероприятия;</a:t>
            </a:r>
          </a:p>
        </p:txBody>
      </p:sp>
      <p:sp>
        <p:nvSpPr>
          <p:cNvPr id="17412" name="TextBox 7"/>
          <p:cNvSpPr txBox="1">
            <a:spLocks noChangeArrowheads="1"/>
          </p:cNvSpPr>
          <p:nvPr/>
        </p:nvSpPr>
        <p:spPr bwMode="auto">
          <a:xfrm>
            <a:off x="4000500" y="3786188"/>
            <a:ext cx="4643438" cy="646112"/>
          </a:xfrm>
          <a:prstGeom prst="rect">
            <a:avLst/>
          </a:prstGeom>
          <a:solidFill>
            <a:srgbClr val="CCECFF"/>
          </a:solidFill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Беседы, круглые столы, дискуссионные собрания;</a:t>
            </a:r>
          </a:p>
        </p:txBody>
      </p:sp>
      <p:sp>
        <p:nvSpPr>
          <p:cNvPr id="17413" name="TextBox 8"/>
          <p:cNvSpPr txBox="1">
            <a:spLocks noChangeArrowheads="1"/>
          </p:cNvSpPr>
          <p:nvPr/>
        </p:nvSpPr>
        <p:spPr bwMode="auto">
          <a:xfrm>
            <a:off x="4357688" y="4929188"/>
            <a:ext cx="4572000" cy="369887"/>
          </a:xfrm>
          <a:prstGeom prst="rect">
            <a:avLst/>
          </a:prstGeom>
          <a:solidFill>
            <a:srgbClr val="FFCCFF"/>
          </a:solidFill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Консультирование…….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6"/>
          <p:cNvSpPr txBox="1">
            <a:spLocks noChangeArrowheads="1"/>
          </p:cNvSpPr>
          <p:nvPr/>
        </p:nvSpPr>
        <p:spPr bwMode="auto">
          <a:xfrm>
            <a:off x="214313" y="142875"/>
            <a:ext cx="3500437" cy="860425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solidFill>
                  <a:srgbClr val="C00000"/>
                </a:solidFill>
                <a:latin typeface="Constantia" pitchFamily="18" charset="0"/>
              </a:rPr>
              <a:t>Направления взаимодействия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468313" y="1484313"/>
            <a:ext cx="5286375" cy="365125"/>
          </a:xfrm>
          <a:prstGeom prst="rect">
            <a:avLst/>
          </a:prstGeom>
          <a:solidFill>
            <a:srgbClr val="FFFF99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u="sng">
                <a:latin typeface="Constantia" pitchFamily="18" charset="0"/>
              </a:rPr>
              <a:t> Информирование о жизни детей в детском саду</a:t>
            </a:r>
            <a:endParaRPr lang="ru-RU" sz="1600">
              <a:latin typeface="Constantia" pitchFamily="18" charset="0"/>
            </a:endParaRPr>
          </a:p>
        </p:txBody>
      </p:sp>
      <p:sp>
        <p:nvSpPr>
          <p:cNvPr id="25604" name="TextBox 7"/>
          <p:cNvSpPr txBox="1">
            <a:spLocks noChangeArrowheads="1"/>
          </p:cNvSpPr>
          <p:nvPr/>
        </p:nvSpPr>
        <p:spPr bwMode="auto">
          <a:xfrm>
            <a:off x="4427538" y="5661025"/>
            <a:ext cx="3214687" cy="854075"/>
          </a:xfrm>
          <a:prstGeom prst="rect">
            <a:avLst/>
          </a:prstGeom>
          <a:solidFill>
            <a:srgbClr val="CCECFF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u="sng">
                <a:latin typeface="Constantia" pitchFamily="18" charset="0"/>
              </a:rPr>
              <a:t>Формирование педагогической компетентности </a:t>
            </a:r>
            <a:r>
              <a:rPr lang="ru-RU" sz="1600">
                <a:latin typeface="Constantia" pitchFamily="18" charset="0"/>
              </a:rPr>
              <a:t>родителей.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19475" y="2492375"/>
            <a:ext cx="5286375" cy="11588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ru-RU" sz="1600" b="1" u="sng">
                <a:latin typeface="Constantia" pitchFamily="18" charset="0"/>
              </a:rPr>
              <a:t>Вовлечение  родителей в детскую деятельность,</a:t>
            </a:r>
            <a:r>
              <a:rPr lang="ru-RU" sz="1600">
                <a:latin typeface="Constantia" pitchFamily="18" charset="0"/>
              </a:rPr>
              <a:t> </a:t>
            </a:r>
          </a:p>
          <a:p>
            <a:r>
              <a:rPr lang="ru-RU" b="1" u="sng"/>
              <a:t>оценку качества условий образования детей</a:t>
            </a:r>
            <a:endParaRPr lang="ru-RU"/>
          </a:p>
          <a:p>
            <a:endParaRPr lang="ru-RU" sz="1600">
              <a:latin typeface="Constantia" pitchFamily="18" charset="0"/>
            </a:endParaRPr>
          </a:p>
        </p:txBody>
      </p:sp>
      <p:sp>
        <p:nvSpPr>
          <p:cNvPr id="25606" name="TextBox 9"/>
          <p:cNvSpPr txBox="1">
            <a:spLocks noChangeArrowheads="1"/>
          </p:cNvSpPr>
          <p:nvPr/>
        </p:nvSpPr>
        <p:spPr bwMode="auto">
          <a:xfrm>
            <a:off x="539750" y="4581525"/>
            <a:ext cx="3214688" cy="609600"/>
          </a:xfrm>
          <a:prstGeom prst="rect">
            <a:avLst/>
          </a:prstGeom>
          <a:solidFill>
            <a:srgbClr val="CCCCFF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u="sng">
                <a:latin typeface="Constantia" pitchFamily="18" charset="0"/>
              </a:rPr>
              <a:t>Поддержка родительских инициатив</a:t>
            </a:r>
            <a:r>
              <a:rPr lang="ru-RU" sz="1600">
                <a:latin typeface="Constant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 txBox="1">
            <a:spLocks noChangeArrowheads="1"/>
          </p:cNvSpPr>
          <p:nvPr/>
        </p:nvSpPr>
        <p:spPr bwMode="auto">
          <a:xfrm>
            <a:off x="214313" y="142875"/>
            <a:ext cx="3500437" cy="830263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solidFill>
                  <a:srgbClr val="C00000"/>
                </a:solidFill>
                <a:latin typeface="Constantia" pitchFamily="18" charset="0"/>
              </a:rPr>
              <a:t>Содержание взаимодействия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3500438" y="428625"/>
            <a:ext cx="5286375" cy="2320925"/>
          </a:xfrm>
          <a:prstGeom prst="rect">
            <a:avLst/>
          </a:prstGeom>
          <a:solidFill>
            <a:srgbClr val="FFFF99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u="sng">
                <a:latin typeface="Constantia" pitchFamily="18" charset="0"/>
              </a:rPr>
              <a:t> Информирование </a:t>
            </a:r>
            <a:r>
              <a:rPr lang="ru-RU" sz="1600">
                <a:latin typeface="Constantia" pitchFamily="18" charset="0"/>
              </a:rPr>
              <a:t>о жизни и деятельности ребенка в детском саду, успешности его развития. Педагоги делятся с членами семьи своими наблюдениями за ребенком и наиболее яркими впечатлениями дня, обращают внимание родителей, прежде всего, на успехи ребенка, проявление его индивидуальности, инициативы, предпочтений в разных видах деятельности, умение общаться со сверстниками и пр. </a:t>
            </a:r>
          </a:p>
        </p:txBody>
      </p:sp>
      <p:sp>
        <p:nvSpPr>
          <p:cNvPr id="18435" name="TextBox 7"/>
          <p:cNvSpPr txBox="1">
            <a:spLocks noChangeArrowheads="1"/>
          </p:cNvSpPr>
          <p:nvPr/>
        </p:nvSpPr>
        <p:spPr bwMode="auto">
          <a:xfrm>
            <a:off x="142875" y="1285875"/>
            <a:ext cx="3214688" cy="2554288"/>
          </a:xfrm>
          <a:prstGeom prst="rect">
            <a:avLst/>
          </a:prstGeom>
          <a:solidFill>
            <a:srgbClr val="CCECFF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onstantia" pitchFamily="18" charset="0"/>
              </a:rPr>
              <a:t>Педагоги знакомят родителей (законных представителей) с образовательной программой;</a:t>
            </a:r>
          </a:p>
          <a:p>
            <a:r>
              <a:rPr lang="ru-RU" sz="1600">
                <a:latin typeface="Constantia" pitchFamily="18" charset="0"/>
              </a:rPr>
              <a:t>Организуют совместное с родителями решение вопросов, касающихся развития детей и образовательного процесса в ДОУ, в ходе которого формируют </a:t>
            </a:r>
            <a:r>
              <a:rPr lang="ru-RU" sz="1600" b="1" u="sng">
                <a:latin typeface="Constantia" pitchFamily="18" charset="0"/>
              </a:rPr>
              <a:t>педагогическую компетентность </a:t>
            </a:r>
            <a:r>
              <a:rPr lang="ru-RU" sz="1600">
                <a:latin typeface="Constantia" pitchFamily="18" charset="0"/>
              </a:rPr>
              <a:t>родителей.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875" y="2857500"/>
            <a:ext cx="5286375" cy="3787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ru-RU" sz="1600">
                <a:latin typeface="Constantia" pitchFamily="18" charset="0"/>
              </a:rPr>
              <a:t>Педагоги создают условия для соавторства родителей и детей в проектной деятельности, для обогащения опыта игрового партнерства в спортивном празднике, детскородительском досуге, в интеллектуальной викторине, самодеятельной игре, соучастия в экологической или гражданско-патриотической  ситуации сотрудничества с семьями, в том числе, интерактивные. Например, </a:t>
            </a:r>
          </a:p>
          <a:p>
            <a:r>
              <a:rPr lang="ru-RU" sz="1600">
                <a:latin typeface="Constantia" pitchFamily="18" charset="0"/>
              </a:rPr>
              <a:t> </a:t>
            </a:r>
            <a:r>
              <a:rPr lang="ru-RU" sz="1600" b="1" u="sng">
                <a:latin typeface="Constantia" pitchFamily="18" charset="0"/>
              </a:rPr>
              <a:t>вовлекают родителей в детскую деятельность,</a:t>
            </a:r>
            <a:r>
              <a:rPr lang="ru-RU" sz="1600">
                <a:latin typeface="Constantia" pitchFamily="18" charset="0"/>
              </a:rPr>
              <a:t> просмотры и обсуждение акции и т.п. Педагоги и психологи создают родителям условия для проявления исследовательской позиции в познании ребенка и осознания своих способов установления контакта и взаимодействия с ним по мере его взросления. </a:t>
            </a:r>
          </a:p>
        </p:txBody>
      </p:sp>
      <p:sp>
        <p:nvSpPr>
          <p:cNvPr id="18437" name="TextBox 9"/>
          <p:cNvSpPr txBox="1">
            <a:spLocks noChangeArrowheads="1"/>
          </p:cNvSpPr>
          <p:nvPr/>
        </p:nvSpPr>
        <p:spPr bwMode="auto">
          <a:xfrm>
            <a:off x="214313" y="4357688"/>
            <a:ext cx="3214687" cy="2062162"/>
          </a:xfrm>
          <a:prstGeom prst="rect">
            <a:avLst/>
          </a:prstGeom>
          <a:solidFill>
            <a:srgbClr val="CCCCFF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onstantia" pitchFamily="18" charset="0"/>
              </a:rPr>
              <a:t>Педагоги создают условия для возникновения и поддерживают </a:t>
            </a:r>
            <a:r>
              <a:rPr lang="ru-RU" sz="1600" b="1" u="sng">
                <a:latin typeface="Constantia" pitchFamily="18" charset="0"/>
              </a:rPr>
              <a:t>родительские инициативы</a:t>
            </a:r>
            <a:r>
              <a:rPr lang="ru-RU" sz="1600">
                <a:latin typeface="Constantia" pitchFamily="18" charset="0"/>
              </a:rPr>
              <a:t>, направленные на развитие ребенка;</a:t>
            </a:r>
          </a:p>
          <a:p>
            <a:r>
              <a:rPr lang="ru-RU" sz="1600">
                <a:latin typeface="Constantia" pitchFamily="18" charset="0"/>
              </a:rPr>
              <a:t>Родители включены в процедуру   </a:t>
            </a:r>
            <a:r>
              <a:rPr lang="ru-RU" sz="1600" b="1" u="sng">
                <a:latin typeface="Constantia" pitchFamily="18" charset="0"/>
              </a:rPr>
              <a:t>оценки качества </a:t>
            </a:r>
            <a:r>
              <a:rPr lang="ru-RU" sz="1600">
                <a:latin typeface="Constantia" pitchFamily="18" charset="0"/>
              </a:rPr>
              <a:t>образования в ДОУ.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6"/>
          <p:cNvSpPr txBox="1">
            <a:spLocks noChangeArrowheads="1"/>
          </p:cNvSpPr>
          <p:nvPr/>
        </p:nvSpPr>
        <p:spPr bwMode="auto">
          <a:xfrm>
            <a:off x="214313" y="142875"/>
            <a:ext cx="3500437" cy="830263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solidFill>
                  <a:srgbClr val="C00000"/>
                </a:solidFill>
                <a:latin typeface="Constantia" pitchFamily="18" charset="0"/>
              </a:rPr>
              <a:t>Формы взаимодействия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19459" name="TextBox 7"/>
          <p:cNvSpPr txBox="1">
            <a:spLocks noChangeArrowheads="1"/>
          </p:cNvSpPr>
          <p:nvPr/>
        </p:nvSpPr>
        <p:spPr bwMode="auto">
          <a:xfrm>
            <a:off x="323850" y="1341438"/>
            <a:ext cx="3714750" cy="2320925"/>
          </a:xfrm>
          <a:prstGeom prst="rect">
            <a:avLst/>
          </a:prstGeom>
          <a:solidFill>
            <a:srgbClr val="CCECFF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onstantia" pitchFamily="18" charset="0"/>
              </a:rPr>
              <a:t>Семинары, практикумы, мастер-классы, круглые столы, дни открытых дверей, дни самоуправления, беседы, консультирование, конференции, педагогические чтения, библиотека для родителей, родительские клубы, совместные педагогические  проекты, детско-взрослые проекты…  </a:t>
            </a:r>
          </a:p>
        </p:txBody>
      </p:sp>
      <p:sp>
        <p:nvSpPr>
          <p:cNvPr id="19461" name="TextBox 9"/>
          <p:cNvSpPr txBox="1">
            <a:spLocks noChangeArrowheads="1"/>
          </p:cNvSpPr>
          <p:nvPr/>
        </p:nvSpPr>
        <p:spPr bwMode="auto">
          <a:xfrm>
            <a:off x="323850" y="4508500"/>
            <a:ext cx="3500438" cy="2076450"/>
          </a:xfrm>
          <a:prstGeom prst="rect">
            <a:avLst/>
          </a:prstGeom>
          <a:solidFill>
            <a:srgbClr val="CCCCFF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onstantia" pitchFamily="18" charset="0"/>
              </a:rPr>
              <a:t>Педагогические проекты,  дни самоуправления, участие в планировании ОП, участие в Клубном часе, инициирование мероприятий, экспертная деятельность в рамках ВСОК ДО, родительские собрания, родительский комитет…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63938" y="3644900"/>
            <a:ext cx="5286375" cy="1343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defTabSz="4571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Проекты, совместные прогулки и экскурсии, праздники и развлечения, Клубы (Вместе с бабушкой), парная гимнастика,  детско-взрослые мастер-классы, участие в совместной регламентированной деятельности…  </a:t>
            </a:r>
          </a:p>
        </p:txBody>
      </p:sp>
      <p:sp>
        <p:nvSpPr>
          <p:cNvPr id="19465" name="TextBox 3"/>
          <p:cNvSpPr txBox="1">
            <a:spLocks noChangeArrowheads="1"/>
          </p:cNvSpPr>
          <p:nvPr/>
        </p:nvSpPr>
        <p:spPr bwMode="auto">
          <a:xfrm>
            <a:off x="3635375" y="1052513"/>
            <a:ext cx="5286375" cy="854075"/>
          </a:xfrm>
          <a:prstGeom prst="rect">
            <a:avLst/>
          </a:prstGeom>
          <a:solidFill>
            <a:srgbClr val="FFFF99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u="sng">
                <a:latin typeface="Constantia" pitchFamily="18" charset="0"/>
              </a:rPr>
              <a:t>Информирование </a:t>
            </a:r>
            <a:r>
              <a:rPr lang="ru-RU" sz="1600">
                <a:latin typeface="Constantia" pitchFamily="18" charset="0"/>
              </a:rPr>
              <a:t>Сайты, дни открытых дверей, выпуск газеты, брошюры, листовки, буклеты, выставки, презентации…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6"/>
          <p:cNvSpPr txBox="1">
            <a:spLocks noChangeArrowheads="1"/>
          </p:cNvSpPr>
          <p:nvPr/>
        </p:nvSpPr>
        <p:spPr bwMode="auto">
          <a:xfrm>
            <a:off x="214313" y="357188"/>
            <a:ext cx="3500437" cy="1200150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solidFill>
                  <a:srgbClr val="C00000"/>
                </a:solidFill>
                <a:latin typeface="Constantia" pitchFamily="18" charset="0"/>
              </a:rPr>
              <a:t>Педагогические  действия  и позиции воспитателя</a:t>
            </a:r>
            <a:endParaRPr lang="ru-RU" sz="2400" b="1">
              <a:latin typeface="Constantia" pitchFamily="18" charset="0"/>
            </a:endParaRPr>
          </a:p>
        </p:txBody>
      </p:sp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3563938" y="1557338"/>
            <a:ext cx="5286375" cy="1035050"/>
          </a:xfrm>
          <a:prstGeom prst="rect">
            <a:avLst/>
          </a:prstGeom>
          <a:solidFill>
            <a:srgbClr val="FFFF99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u="sng">
                <a:latin typeface="Constantia" pitchFamily="18" charset="0"/>
              </a:rPr>
              <a:t>Искренняя заинтересованность жизнью ребенка в семье, интересами  семьи</a:t>
            </a:r>
            <a:endParaRPr lang="ru-RU" sz="2000">
              <a:latin typeface="Constantia" pitchFamily="18" charset="0"/>
            </a:endParaRPr>
          </a:p>
        </p:txBody>
      </p:sp>
      <p:sp>
        <p:nvSpPr>
          <p:cNvPr id="20483" name="TextBox 7"/>
          <p:cNvSpPr txBox="1">
            <a:spLocks noChangeArrowheads="1"/>
          </p:cNvSpPr>
          <p:nvPr/>
        </p:nvSpPr>
        <p:spPr bwMode="auto">
          <a:xfrm>
            <a:off x="5148263" y="4005263"/>
            <a:ext cx="3286125" cy="730250"/>
          </a:xfrm>
          <a:prstGeom prst="rect">
            <a:avLst/>
          </a:prstGeom>
          <a:solidFill>
            <a:srgbClr val="CCECFF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onstantia" pitchFamily="18" charset="0"/>
              </a:rPr>
              <a:t>Открытость в отношениях с семьей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4213" y="2852738"/>
            <a:ext cx="5286375" cy="7302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defTabSz="4571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  <a:cs typeface="+mn-cs"/>
              </a:rPr>
              <a:t>Ответственность за качество отношений с семьей</a:t>
            </a:r>
          </a:p>
        </p:txBody>
      </p:sp>
      <p:sp>
        <p:nvSpPr>
          <p:cNvPr id="20485" name="TextBox 9"/>
          <p:cNvSpPr txBox="1">
            <a:spLocks noChangeArrowheads="1"/>
          </p:cNvSpPr>
          <p:nvPr/>
        </p:nvSpPr>
        <p:spPr bwMode="auto">
          <a:xfrm>
            <a:off x="827088" y="4724400"/>
            <a:ext cx="3500437" cy="1035050"/>
          </a:xfrm>
          <a:prstGeom prst="rect">
            <a:avLst/>
          </a:prstGeom>
          <a:solidFill>
            <a:srgbClr val="CCCCFF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onstantia" pitchFamily="18" charset="0"/>
              </a:rPr>
              <a:t>Стремление слушать и слышать, выстраивать диалог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3438" y="5949950"/>
            <a:ext cx="3500437" cy="7302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defTabSz="4571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  <a:cs typeface="+mn-cs"/>
              </a:rPr>
              <a:t>Педагогические действия -  смотри программу!!!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2357430"/>
            <a:ext cx="8739637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4571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Спасибо за работу!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57"/>
  <p:tag name="HOTSPOTTYPE" val="DefinedInNavigator"/>
  <p:tag name="DEFINEDINNAVIGATOR" val="Tru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3753</TotalTime>
  <Words>487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IBM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региональных интернет центров.</dc:title>
  <dc:creator>PC</dc:creator>
  <cp:lastModifiedBy>User</cp:lastModifiedBy>
  <cp:revision>339</cp:revision>
  <cp:lastPrinted>1995-12-08T18:33:06Z</cp:lastPrinted>
  <dcterms:created xsi:type="dcterms:W3CDTF">2000-08-13T08:12:05Z</dcterms:created>
  <dcterms:modified xsi:type="dcterms:W3CDTF">2024-02-19T07:41:41Z</dcterms:modified>
</cp:coreProperties>
</file>