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CE88"/>
    <a:srgbClr val="AAFF88"/>
    <a:srgbClr val="F99D1C"/>
    <a:srgbClr val="295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CFA28-6F47-4F98-947E-CA17F3B5A39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C4CCE-5367-4D7A-9242-49C879542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4CCE-5367-4D7A-9242-49C87954251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4CCE-5367-4D7A-9242-49C87954251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7CB-400C-4C84-B15D-5FC3CEE01BF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1504-154C-45A0-83BA-8CDCF208A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7CB-400C-4C84-B15D-5FC3CEE01BF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1504-154C-45A0-83BA-8CDCF208A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7CB-400C-4C84-B15D-5FC3CEE01BF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1504-154C-45A0-83BA-8CDCF208A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7CB-400C-4C84-B15D-5FC3CEE01BF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1504-154C-45A0-83BA-8CDCF208A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7CB-400C-4C84-B15D-5FC3CEE01BF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1504-154C-45A0-83BA-8CDCF208A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7CB-400C-4C84-B15D-5FC3CEE01BF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1504-154C-45A0-83BA-8CDCF208A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7CB-400C-4C84-B15D-5FC3CEE01BF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1504-154C-45A0-83BA-8CDCF208A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7CB-400C-4C84-B15D-5FC3CEE01BF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1504-154C-45A0-83BA-8CDCF208A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7CB-400C-4C84-B15D-5FC3CEE01BF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1504-154C-45A0-83BA-8CDCF208A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7CB-400C-4C84-B15D-5FC3CEE01BF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1504-154C-45A0-83BA-8CDCF208A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7CB-400C-4C84-B15D-5FC3CEE01BF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1504-154C-45A0-83BA-8CDCF208A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547CB-400C-4C84-B15D-5FC3CEE01BF2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71504-154C-45A0-83BA-8CDCF208A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0"/>
            <a:ext cx="91344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63" y="1564407"/>
            <a:ext cx="9153526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032" y="1601366"/>
            <a:ext cx="7772400" cy="89153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Парциальная </a:t>
            </a:r>
            <a:r>
              <a:rPr lang="ru-RU" sz="4000" b="1" dirty="0" smtClean="0"/>
              <a:t>программа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996952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Социально – эмоциональное развитие старших дошкольников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606627"/>
            <a:ext cx="33528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38275"/>
            <a:ext cx="1143000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" y="0"/>
            <a:ext cx="91344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763" y="980728"/>
            <a:ext cx="9153526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360" y="5877272"/>
            <a:ext cx="10001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Парциальная программа «Социально-эмоциональное развитие дошкольников»</a:t>
            </a:r>
            <a:endParaRPr lang="ru-RU" sz="3600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500034" y="1600200"/>
            <a:ext cx="8286808" cy="4614881"/>
          </a:xfrm>
        </p:spPr>
        <p:txBody>
          <a:bodyPr>
            <a:noAutofit/>
          </a:bodyPr>
          <a:lstStyle/>
          <a:p>
            <a:pPr marL="0" indent="355600" algn="just">
              <a:buNone/>
            </a:pPr>
            <a:r>
              <a:rPr lang="ru-RU" sz="1600" dirty="0" smtClean="0"/>
              <a:t>В 2018 году Благотворительный фонд Сбербанка «Вклад в будущее» запустил программу по развитию личностного потенциала для образовательных организаций. </a:t>
            </a:r>
            <a:endParaRPr lang="ru-RU" sz="1600" dirty="0" smtClean="0"/>
          </a:p>
          <a:p>
            <a:pPr marL="0" indent="355600" algn="just">
              <a:buNone/>
            </a:pPr>
            <a:r>
              <a:rPr lang="ru-RU" sz="1600" b="1" dirty="0" smtClean="0"/>
              <a:t>Программа </a:t>
            </a:r>
            <a:r>
              <a:rPr lang="ru-RU" sz="1600" b="1" dirty="0" smtClean="0"/>
              <a:t>соответствует задачам в сфере образования, обозначенным в Указе Президента России № 204 от 7 мая 2018 года, а также федеральным государственным стандартам в сфере образования.</a:t>
            </a:r>
          </a:p>
          <a:p>
            <a:pPr marL="0" indent="355600" algn="just">
              <a:buNone/>
            </a:pPr>
            <a:r>
              <a:rPr lang="ru-RU" sz="1600" i="1" dirty="0" smtClean="0"/>
              <a:t>В мире, где нет готовых ответов, где традиционные формы социальной интеграции уже не гарантируют успешность, всё большее значение приобретает развитие личностного потенциала детей, их способности понимания себя, самоорганизации и саморегуляции.</a:t>
            </a:r>
          </a:p>
          <a:p>
            <a:pPr marL="0" indent="355600" algn="just">
              <a:buNone/>
            </a:pPr>
            <a:r>
              <a:rPr lang="ru-RU" sz="1600" dirty="0" smtClean="0"/>
              <a:t>Поэтому задача организации образовательного процесса, включающего в себя социально-эмоциональное развитие, становится весьма актуальной, и решать её можно двумя путями: </a:t>
            </a:r>
          </a:p>
          <a:p>
            <a:pPr marL="0" indent="355600" algn="just">
              <a:buFont typeface="Wingdings" pitchFamily="2" charset="2"/>
              <a:buChar char="q"/>
            </a:pPr>
            <a:r>
              <a:rPr lang="ru-RU" sz="1600" dirty="0" smtClean="0"/>
              <a:t>перестраивая среду, создавая такие условия, в которых эмоциональный мир, опыт взаимодействия со сверстниками и взрослыми обладают ценностью и заслуживают внимания независимо от достигнутого результата, где всё это становится предметом рефлексии и органично вплетается в образовательный процесс; </a:t>
            </a:r>
          </a:p>
          <a:p>
            <a:pPr marL="0" indent="355600" algn="just">
              <a:buFont typeface="Wingdings" pitchFamily="2" charset="2"/>
              <a:buChar char="q"/>
            </a:pPr>
            <a:r>
              <a:rPr lang="ru-RU" sz="1600" dirty="0" smtClean="0"/>
              <a:t> организуя специальные занятия с детьми, в ходе которых социально-эмоциональное развитие становится педагогической задачей. В этом случае необходимо создание особой программы работы, которая будет проводиться в отдельное специально выделенное для этого время.</a:t>
            </a:r>
            <a:endParaRPr lang="ru-RU" sz="1600" baseline="30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10250"/>
            <a:ext cx="91535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" y="0"/>
            <a:ext cx="91344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763" y="980728"/>
            <a:ext cx="9153526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0"/>
          <p:cNvSpPr txBox="1">
            <a:spLocks/>
          </p:cNvSpPr>
          <p:nvPr/>
        </p:nvSpPr>
        <p:spPr>
          <a:xfrm>
            <a:off x="457200" y="5578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071678"/>
            <a:ext cx="2500330" cy="2571768"/>
          </a:xfrm>
          <a:prstGeom prst="rect">
            <a:avLst/>
          </a:prstGeom>
          <a:ln>
            <a:solidFill>
              <a:srgbClr val="AACE8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/>
              <a:t>восприятие и идентификация эмоций  — способность распознавать свои эмоции и эмоции других людей по их внешним проявлениям (мимике, жестам, голосу и т. п.);</a:t>
            </a:r>
            <a:endParaRPr lang="ru-RU" sz="1600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2071678"/>
            <a:ext cx="3071834" cy="2643206"/>
          </a:xfrm>
          <a:prstGeom prst="rect">
            <a:avLst/>
          </a:prstGeom>
          <a:ln>
            <a:solidFill>
              <a:srgbClr val="AACE8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/>
              <a:t>понимание эмоций — умение определять причины возникновения эмоций, видеть связь между мыслями, поведением и эмоциями, предугадывать, как изменятся эмоциональные состояния в ближайшем будущем, понимать сложные эмоции и чувства — как свои, так и других людей;</a:t>
            </a:r>
            <a:endParaRPr lang="ru-RU" sz="1600" b="1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57950" y="2071678"/>
            <a:ext cx="2643206" cy="2500330"/>
          </a:xfrm>
          <a:prstGeom prst="rect">
            <a:avLst/>
          </a:prstGeom>
          <a:ln>
            <a:solidFill>
              <a:srgbClr val="AACE8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/>
              <a:t>управление эмоциями — умение регулировать своё эмоциональное состояние, его интенсивность и проявление эмоций, оказывать влияние на эмоциональное состояние других людей</a:t>
            </a:r>
            <a:endParaRPr lang="ru-RU" sz="1600" b="1" i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643174" y="4950000"/>
            <a:ext cx="4553454" cy="1622272"/>
          </a:xfrm>
          <a:prstGeom prst="rect">
            <a:avLst/>
          </a:prstGeom>
          <a:ln>
            <a:solidFill>
              <a:srgbClr val="AACE8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/>
              <a:t>использование эмоций  — способность задействовать эмоции для решения актуальных задач, выстраивания взаимодействия.</a:t>
            </a:r>
            <a:endParaRPr lang="ru-RU" sz="1600" b="1" i="1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4568198"/>
            <a:ext cx="1368152" cy="2289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4929198"/>
            <a:ext cx="1590590" cy="153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28564" y="0"/>
            <a:ext cx="8715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Теория эмоционального интеллекта </a:t>
            </a:r>
            <a:r>
              <a:rPr lang="ru-RU" dirty="0" smtClean="0"/>
              <a:t>(Дж.  </a:t>
            </a:r>
            <a:r>
              <a:rPr lang="ru-RU" dirty="0" err="1" smtClean="0"/>
              <a:t>Мэйер</a:t>
            </a:r>
            <a:r>
              <a:rPr lang="ru-RU" dirty="0" smtClean="0"/>
              <a:t>, П. </a:t>
            </a:r>
            <a:r>
              <a:rPr lang="ru-RU" dirty="0" err="1" smtClean="0"/>
              <a:t>Сэловей</a:t>
            </a:r>
            <a:r>
              <a:rPr lang="ru-RU" dirty="0" smtClean="0"/>
              <a:t>, Д. </a:t>
            </a:r>
            <a:r>
              <a:rPr lang="ru-RU" dirty="0" err="1" smtClean="0"/>
              <a:t>Карузо</a:t>
            </a:r>
            <a:r>
              <a:rPr lang="ru-RU" dirty="0" smtClean="0"/>
              <a:t>) исходит из единства эмоций и интеллекта. Под эмоциональным интеллектом обычно понимают способность воспринимать и выражать эмоции, понимать и объяснять намерения, мотивацию и желания других людей и свои собственные, видеть причинно-следственные связи, регулировать эмоции (свои собственные и других людей), учитывать знания об эмоциональных состояниях в поведении, использовать знания об эмоциональном мире в решении задач.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63" y="0"/>
            <a:ext cx="9153526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763" y="980728"/>
            <a:ext cx="9153526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0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Цель программы Создание условий для социально-эмоционального развития детей дошкольного возраста.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604000" y="6318000"/>
            <a:ext cx="54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42844" y="1000108"/>
            <a:ext cx="9001156" cy="51260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 smtClean="0"/>
              <a:t>Задачи программы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Развивать умение распознавать эмоции по невербальным, вербальным и </a:t>
            </a:r>
            <a:r>
              <a:rPr lang="ru-RU" sz="2000" dirty="0" err="1" smtClean="0"/>
              <a:t>паравербальным</a:t>
            </a:r>
            <a:r>
              <a:rPr lang="ru-RU" sz="2000" dirty="0" smtClean="0"/>
              <a:t> признакам у себя и у других людей;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создавать условия для расширения эмоционального словаря ребёнка и </a:t>
            </a:r>
            <a:r>
              <a:rPr lang="ru-RU" sz="2000" dirty="0" smtClean="0"/>
              <a:t>развития </a:t>
            </a:r>
            <a:r>
              <a:rPr lang="ru-RU" sz="2000" dirty="0" smtClean="0"/>
              <a:t>его эмоциональной выразительности;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формировать у ребёнка умение выражать свою индивидуальность и развивать понимание необходимости договорных отношений в группе;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развивать способность ребёнка анализировать свой эмоциональный опыт;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расширять представление ребёнка о способах изменения эмоций и некоторых способах саморегуляции;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развивать заинтересованность в сотрудничестве; доверие и взаимопомощь в группе;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создать условия для знакомства с эффективными способами поведения в сложных коммуникативных ситуациях;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способствовать развитию социально-коммуникативных компетенций ребёнка для успешной адаптации к школе.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63" y="0"/>
            <a:ext cx="9153526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763" y="980728"/>
            <a:ext cx="9153526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0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Планируемые результаты освоения программы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604000" y="6318000"/>
            <a:ext cx="54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857232"/>
            <a:ext cx="8643998" cy="519749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b="1" i="1" dirty="0" smtClean="0"/>
              <a:t>В соответствии с ФГОС ДО результаты освоения программы определяются в виде целевых ориентиров. 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ребёнок обладает установкой положительного отношения к миру, другим людям и самому себе, активно взаимодействует со сверстниками и взрослыми, участвует в совместных играх;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 способен договариваться, учитывать интересы и чувства других, сопереживать неудачам и радоваться успехам других, адекватно проявляет свои чувства, старается разрешать конфликты. Умеет выражать и отстаивать свою позицию по разным вопросам; 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способен сотрудничать и выполнять как лидерские, так и исполнительские функции в совместной деятельности; 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 понимает, что все люди равны вне зависимости от их социального происхождения, этнической принадлежности, религиозных и других верований, их физических и психических особенностей; 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проявляет эмпатию по отношению к другим людям, готовность прийти на помощь тем, кто в этом нуждается; 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проявляет умение слышать других и стремление быть понятым другими; 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достаточно хорошо владеет устной речью, может выражать свои мысли и желания, использовать речь для выражения своих мыслей, чувств и желаний; 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поведения; 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эмоционально отзывается на красоту окружающего мира, произведения народного и профессионального искусства (музыку, танцы, театральную деятельность, и т. д.).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9153526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63" y="980728"/>
            <a:ext cx="9153526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843808" y="980728"/>
            <a:ext cx="3588797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Заголовок 10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64807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УМК по СЭР</a:t>
            </a:r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1500174"/>
            <a:ext cx="2481752" cy="2643206"/>
          </a:xfrm>
          <a:prstGeom prst="rect">
            <a:avLst/>
          </a:prstGeom>
          <a:ln>
            <a:solidFill>
              <a:srgbClr val="AACE8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Методическое пособие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00364" y="2143116"/>
            <a:ext cx="2643206" cy="2500330"/>
          </a:xfrm>
          <a:prstGeom prst="rect">
            <a:avLst/>
          </a:prstGeom>
          <a:ln>
            <a:solidFill>
              <a:srgbClr val="AACE8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Сценарии занятий для детей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29322" y="1357298"/>
            <a:ext cx="2928958" cy="3643338"/>
          </a:xfrm>
          <a:prstGeom prst="rect">
            <a:avLst/>
          </a:prstGeom>
          <a:ln>
            <a:solidFill>
              <a:srgbClr val="AACE8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Сценарии мероприятий для родителей и сценарии совместных детско-родительских мероприятий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604000" y="6318000"/>
            <a:ext cx="54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одержимое 11"/>
          <p:cNvSpPr txBox="1">
            <a:spLocks/>
          </p:cNvSpPr>
          <p:nvPr/>
        </p:nvSpPr>
        <p:spPr>
          <a:xfrm>
            <a:off x="611560" y="3797424"/>
            <a:ext cx="2160240" cy="495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endParaRPr lang="ru-RU" sz="2800" b="1" baseline="30000" dirty="0"/>
          </a:p>
        </p:txBody>
      </p:sp>
      <p:sp>
        <p:nvSpPr>
          <p:cNvPr id="19" name="Содержимое 11"/>
          <p:cNvSpPr txBox="1">
            <a:spLocks/>
          </p:cNvSpPr>
          <p:nvPr/>
        </p:nvSpPr>
        <p:spPr>
          <a:xfrm>
            <a:off x="3491880" y="3797424"/>
            <a:ext cx="2160240" cy="423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endParaRPr lang="ru-RU" sz="2800" b="1" baseline="30000" dirty="0"/>
          </a:p>
        </p:txBody>
      </p:sp>
      <p:sp>
        <p:nvSpPr>
          <p:cNvPr id="20" name="Содержимое 11"/>
          <p:cNvSpPr txBox="1">
            <a:spLocks/>
          </p:cNvSpPr>
          <p:nvPr/>
        </p:nvSpPr>
        <p:spPr>
          <a:xfrm>
            <a:off x="6372200" y="3789040"/>
            <a:ext cx="2232248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endParaRPr lang="ru-RU" sz="2800" b="1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71538" y="5286388"/>
            <a:ext cx="7215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+ пособие для детей «Обо мне и для меня»</a:t>
            </a:r>
          </a:p>
          <a:p>
            <a:r>
              <a:rPr lang="ru-RU" sz="2800" dirty="0" smtClean="0"/>
              <a:t>+ игровой комплект «Палитра эмоций»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344</Words>
  <Application>Microsoft Office PowerPoint</Application>
  <PresentationFormat>Экран (4:3)</PresentationFormat>
  <Paragraphs>43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Парциальная программа</vt:lpstr>
      <vt:lpstr>Парциальная программа «Социально-эмоциональное развитие дошкольников»</vt:lpstr>
      <vt:lpstr>Слайд 3</vt:lpstr>
      <vt:lpstr>Цель программы Создание условий для социально-эмоционального развития детей дошкольного возраста.</vt:lpstr>
      <vt:lpstr>Планируемые результаты освоения программы</vt:lpstr>
      <vt:lpstr>УМК по СЭР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OvcharovaLA</dc:creator>
  <cp:lastModifiedBy>User</cp:lastModifiedBy>
  <cp:revision>57</cp:revision>
  <dcterms:created xsi:type="dcterms:W3CDTF">2019-01-24T08:30:59Z</dcterms:created>
  <dcterms:modified xsi:type="dcterms:W3CDTF">2023-10-18T05:55:03Z</dcterms:modified>
</cp:coreProperties>
</file>